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29" r:id="rId2"/>
    <p:sldId id="574" r:id="rId3"/>
    <p:sldId id="577" r:id="rId4"/>
    <p:sldId id="571" r:id="rId5"/>
    <p:sldId id="575" r:id="rId6"/>
    <p:sldId id="584" r:id="rId7"/>
    <p:sldId id="569" r:id="rId8"/>
    <p:sldId id="585" r:id="rId9"/>
    <p:sldId id="576" r:id="rId10"/>
    <p:sldId id="578" r:id="rId11"/>
    <p:sldId id="581" r:id="rId12"/>
    <p:sldId id="582" r:id="rId13"/>
    <p:sldId id="583" r:id="rId14"/>
    <p:sldId id="586" r:id="rId15"/>
    <p:sldId id="589" r:id="rId16"/>
    <p:sldId id="5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D1052F-2D25-34C6-95D3-EBDCE1479CC8}" name="Francois Rerolle" initials="FR" userId="e47427c43fd2249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4C3"/>
    <a:srgbClr val="4574C3"/>
    <a:srgbClr val="4575C3"/>
    <a:srgbClr val="4877C4"/>
    <a:srgbClr val="3D6EBD"/>
    <a:srgbClr val="3A67B2"/>
    <a:srgbClr val="2C67B2"/>
    <a:srgbClr val="2C6CB2"/>
    <a:srgbClr val="0070C0"/>
    <a:srgbClr val="4A7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1"/>
    <p:restoredTop sz="95421" autoAdjust="0"/>
  </p:normalViewPr>
  <p:slideViewPr>
    <p:cSldViewPr snapToGrid="0" snapToObjects="1">
      <p:cViewPr>
        <p:scale>
          <a:sx n="70" d="100"/>
          <a:sy n="70" d="100"/>
        </p:scale>
        <p:origin x="38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19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32475A-93D8-EC4E-95F0-8EF39C6BCC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4E9BD-73A3-B045-94CE-E1D9C12604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58F8A-772C-4A48-96EE-B83479236DB7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F4FB9-B1C5-0C4B-8F11-8FC5786550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9AF96-203E-694D-8CC6-26781E1CC5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C6007-96B1-C94B-9C26-F6086340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19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B66-FA88-5848-9807-6C9240FD999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DE1C3-5609-6E49-918C-DC832EA8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5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Acknowledge hard work of the TTs in developing work plans </a:t>
            </a:r>
          </a:p>
          <a:p>
            <a:endParaRPr lang="en-US" baseline="0" dirty="0"/>
          </a:p>
          <a:p>
            <a:r>
              <a:rPr lang="en-US" baseline="0" dirty="0"/>
              <a:t>Warn that this is a presentation is participatory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35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about completeness? Could it just be that the person reviewing the data provided feedback to any hf w/ incomplete data? </a:t>
            </a:r>
          </a:p>
          <a:p>
            <a:endParaRPr lang="en-US" dirty="0"/>
          </a:p>
          <a:p>
            <a:r>
              <a:rPr lang="en-US" dirty="0"/>
              <a:t>Could the visits be narrowed down to the hf that are late or providing incomplete reports? 3 of 35 in Rundu? </a:t>
            </a:r>
          </a:p>
          <a:p>
            <a:endParaRPr lang="en-US" dirty="0"/>
          </a:p>
          <a:p>
            <a:r>
              <a:rPr lang="en-US" dirty="0"/>
              <a:t>Is there a feedback loop to the hf from the person reviewing the reports regarding timeliness/completeness? </a:t>
            </a:r>
          </a:p>
          <a:p>
            <a:endParaRPr lang="en-US" dirty="0"/>
          </a:p>
          <a:p>
            <a:r>
              <a:rPr lang="en-US" dirty="0"/>
              <a:t>DHIS2 for </a:t>
            </a:r>
            <a:r>
              <a:rPr lang="en-US" dirty="0" err="1"/>
              <a:t>Nankudu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04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just about holding meetings, what is your overall goal? Activating other groups to get involved?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of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stakeholders involved in malaria activities. Are some existing while others are new stakeholders? (E8, DAPP, SFH, ELCIN Malaria, JC Flowers)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of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malaria activities incorporated into CACOC and RACOC activities (Is the baseline currently zero or are there already some ongoing malaria activities?)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Reward best performing community (zero refusal),facilities and health care workers e.g. Certificates of appreciation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95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16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Rundu: According to the CHWs reporting tool, a total of 3758 Household members over 12 years and above received health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3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Rundu: According to the CHWs reporting tool, a total of 3758 Household members over 12 years and above received health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</a:t>
            </a:r>
            <a:r>
              <a:rPr lang="en-US" baseline="0" dirty="0"/>
              <a:t> order to set the stage and make sure we are all working from the same foundation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Monitoring</a:t>
            </a:r>
            <a:r>
              <a:rPr lang="en-US" baseline="0" dirty="0"/>
              <a:t> </a:t>
            </a:r>
            <a:r>
              <a:rPr lang="en-US" dirty="0"/>
              <a:t>is a</a:t>
            </a:r>
            <a:r>
              <a:rPr lang="en-US" baseline="0" dirty="0"/>
              <a:t> continuous, ongoing process involving the collection of data at multiple points during a planning cycle, starts with the collection of baseline data at the beginning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Evaluation is an exercise done at the end of a program to help you understand how and to what extent a program is responsible for particular results, requires the collection of data at baseline and at the end of a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Formal evaluation involves a control or comparison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the absence of that, we can say the work of the Task Team contributed to any resulting change but cannot fully attribute those changes to your work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Monitoring should be done at every stage with data collected, analyzed, and used on a continuous basis.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5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benchmark</a:t>
            </a:r>
            <a:r>
              <a:rPr lang="en-US" baseline="0" dirty="0"/>
              <a:t> from which you can measure 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44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60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baseline="0" dirty="0"/>
              <a:t> would like to hear from each task team how they went about selecting indictors.</a:t>
            </a:r>
          </a:p>
          <a:p>
            <a:endParaRPr lang="en-US" dirty="0"/>
          </a:p>
          <a:p>
            <a:r>
              <a:rPr lang="en-US" dirty="0"/>
              <a:t>Practical: can be collected on a timely basis and at a reasonable cost</a:t>
            </a:r>
          </a:p>
          <a:p>
            <a:r>
              <a:rPr lang="en-US" dirty="0"/>
              <a:t>Independent:</a:t>
            </a:r>
            <a:r>
              <a:rPr lang="en-US" baseline="0" dirty="0"/>
              <a:t> non-directional, can vary in any direction, e.g. # of people using LLINs rather than an increase in the # of people using LLINs</a:t>
            </a:r>
          </a:p>
          <a:p>
            <a:r>
              <a:rPr lang="en-US" baseline="0" dirty="0"/>
              <a:t>Reliable: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measured repeatedly with precision by different people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Relevant: extent to which a result can be attributed to an activity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Linkage of action plan indicators to national, regional, global indicators: Henry will cover this.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38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kind of indicators are the first 3 indicators?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Refined 2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b/c not only about that the visit was conducted but that problems were solved/assistance was provided, value of qual data to supplement this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baseline was 89%, target was 100%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Barriers to success: lack of malaria case management chart sourced for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would refine the indicator to lack of training and supplies for case management, once it become clear that lack of malaria drugs/case mgmt. charts were an issue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specifically about surveillance do the trainings cover? Is there some sort of metric to see improvement in surveillance? I know that there is also the metric below about timeliness/completeness of reporting below.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55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Acknowledge hard work of the TTs in developing work plans </a:t>
            </a:r>
          </a:p>
          <a:p>
            <a:endParaRPr lang="en-US" baseline="0" dirty="0"/>
          </a:p>
          <a:p>
            <a:r>
              <a:rPr lang="en-US" baseline="0" dirty="0"/>
              <a:t>Warn that this is a presentation is participatory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82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Rundu: According to the CHWs reporting tool, a total of 3758 Household members over 12 years and above received health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23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Question: Is this for outreach, IRS, ACD, </a:t>
            </a:r>
            <a:r>
              <a:rPr lang="en-US" sz="1200" dirty="0" err="1"/>
              <a:t>larviciding</a:t>
            </a:r>
            <a:r>
              <a:rPr lang="en-US" sz="1200" dirty="0"/>
              <a:t>, or all 4 activities?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How might we refine this challenge and the indicator? </a:t>
            </a:r>
          </a:p>
          <a:p>
            <a:endParaRPr lang="en-US" dirty="0"/>
          </a:p>
          <a:p>
            <a:r>
              <a:rPr lang="en-US" dirty="0"/>
              <a:t>Is it that the outreach activities can’t be completed? So maybe could be % of outreach activities that could be completed vs. # of activities planned?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7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B028D97-F53E-0C46-8283-D36CA75076E6}"/>
              </a:ext>
            </a:extLst>
          </p:cNvPr>
          <p:cNvSpPr/>
          <p:nvPr userDrawn="1"/>
        </p:nvSpPr>
        <p:spPr>
          <a:xfrm>
            <a:off x="2167118" y="-162401"/>
            <a:ext cx="2103120" cy="210312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3272" y="1884363"/>
            <a:ext cx="6549136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EC0AD-4CD1-4B4D-9779-2E1F09C43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3272" y="4364038"/>
            <a:ext cx="654913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C57D24-DB77-C447-A79F-373435A6DCB5}"/>
              </a:ext>
            </a:extLst>
          </p:cNvPr>
          <p:cNvSpPr txBox="1"/>
          <p:nvPr userDrawn="1"/>
        </p:nvSpPr>
        <p:spPr>
          <a:xfrm>
            <a:off x="4843272" y="1046639"/>
            <a:ext cx="5136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tx2"/>
                </a:solidFill>
              </a:rPr>
              <a:t>UCSF  </a:t>
            </a:r>
            <a:r>
              <a:rPr lang="fr-FR" baseline="0" dirty="0">
                <a:solidFill>
                  <a:schemeClr val="tx2"/>
                </a:solidFill>
              </a:rPr>
              <a:t>I</a:t>
            </a:r>
            <a:r>
              <a:rPr lang="fr-FR" dirty="0">
                <a:solidFill>
                  <a:schemeClr val="tx2"/>
                </a:solidFill>
              </a:rPr>
              <a:t>nitiative pour l'élimination du paludisme (MEI)</a:t>
            </a:r>
          </a:p>
        </p:txBody>
      </p:sp>
      <p:pic>
        <p:nvPicPr>
          <p:cNvPr id="20" name="Picture 19" descr="A picture containing person, indoor, hospital room, working&#10;&#10;Description automatically generated">
            <a:extLst>
              <a:ext uri="{FF2B5EF4-FFF2-40B4-BE49-F238E27FC236}">
                <a16:creationId xmlns:a16="http://schemas.microsoft.com/office/drawing/2014/main" id="{B565ED17-A59C-C843-8BE5-10FF474A2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93" y="754535"/>
            <a:ext cx="4124325" cy="4150860"/>
          </a:xfrm>
          <a:prstGeom prst="ellipse">
            <a:avLst/>
          </a:prstGeom>
        </p:spPr>
      </p:pic>
      <p:pic>
        <p:nvPicPr>
          <p:cNvPr id="8" name="Picture 7" descr="Baby tested Zambia.jpg">
            <a:extLst>
              <a:ext uri="{FF2B5EF4-FFF2-40B4-BE49-F238E27FC236}">
                <a16:creationId xmlns:a16="http://schemas.microsoft.com/office/drawing/2014/main" id="{810C5130-32D1-A440-B2E1-C31C32ADC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27436" b="2623"/>
          <a:stretch/>
        </p:blipFill>
        <p:spPr>
          <a:xfrm>
            <a:off x="176393" y="754535"/>
            <a:ext cx="4124325" cy="4150860"/>
          </a:xfrm>
          <a:prstGeom prst="ellipse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A7C35E9-D23C-2543-AD73-EAA9DCBC0BE3}"/>
              </a:ext>
            </a:extLst>
          </p:cNvPr>
          <p:cNvSpPr/>
          <p:nvPr userDrawn="1"/>
        </p:nvSpPr>
        <p:spPr>
          <a:xfrm>
            <a:off x="-352562" y="3505359"/>
            <a:ext cx="2702718" cy="2702718"/>
          </a:xfrm>
          <a:prstGeom prst="ellipse">
            <a:avLst/>
          </a:prstGeom>
          <a:solidFill>
            <a:srgbClr val="F3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0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F4CC-C7FA-0F42-8D18-D2463E94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2182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1C491-1F21-4749-9EE6-48622DD135F2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9D9A34E-B74F-404F-9A92-84158A67080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831513" y="1598038"/>
            <a:ext cx="2697940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67AFCB7A-9A83-BF4D-8285-7AE8F86BB9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25565" y="2552686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D1044C71-B8F0-4845-AB7A-225F598006B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823576" y="5237024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7A43002-3BA5-DD40-927D-D68307FA303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655896" y="1598038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6DD0370F-0E97-3842-9573-2B4D470A08F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55896" y="2552686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B37AF51A-33A7-C440-B460-B62161072233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4553907" y="5237024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0839321-5009-B549-9D75-21C6FE3B741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350603" y="1598038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4653815F-0B87-7340-822E-1518456B51A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50603" y="2552686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B024D9DA-7C9A-FB46-B30F-7AD948BCD327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1248614" y="5237024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07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215876-2A41-7040-B87E-F71F89C1A50C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8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62" y="2026868"/>
            <a:ext cx="10394882" cy="1606985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BB42AB-02BD-BE4D-B3FC-A8926582D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262" y="3734651"/>
            <a:ext cx="10394882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F6ADB-A1E8-B24C-A615-931232251085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1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1095836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215876-2A41-7040-B87E-F71F89C1A50C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62" y="2026868"/>
            <a:ext cx="10394882" cy="1606985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BB42AB-02BD-BE4D-B3FC-A8926582D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262" y="3734651"/>
            <a:ext cx="10394882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F6ADB-A1E8-B24C-A615-931232251085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2510125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215876-2A41-7040-B87E-F71F89C1A50C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62" y="2026868"/>
            <a:ext cx="10394882" cy="1606985"/>
          </a:xfr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BB42AB-02BD-BE4D-B3FC-A8926582D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262" y="3734651"/>
            <a:ext cx="10394882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F6ADB-A1E8-B24C-A615-931232251085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724629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F87853-C800-4346-8C5B-329A4360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80369-62A5-9D4F-BFCF-B75CABD7B9D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CF87D-7A79-7540-A6D9-5C4FE492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55ACE-0800-7D4B-9318-3BCB539A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900FF-3F57-B547-8DD7-65CB569D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1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001A-88E7-2A40-8232-35E2AD22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5B3A5-96F8-8942-AF26-4CD0A44AB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B53D6-DA9F-504C-A55F-711748B9C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7E99FC-5F77-0949-A309-AD62F86B2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610522"/>
            <a:ext cx="9164037" cy="277958"/>
          </a:xfrm>
          <a:prstGeom prst="rect">
            <a:avLst/>
          </a:prstGeom>
        </p:spPr>
        <p:txBody>
          <a:bodyPr/>
          <a:lstStyle>
            <a:lvl1pPr algn="l">
              <a:defRPr sz="9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20910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6D8D-209F-FE4C-A7FA-AEBF2763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5554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80279-0363-3F48-B4BC-B94BEE8D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A15C-DF7C-E647-99B7-862378CBF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BC842-3116-C24D-A7DE-0A05881C4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FA324-550D-FE46-8BD2-346F452A7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80369-62A5-9D4F-BFCF-B75CABD7B9D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06C6D-AC6A-6D4F-A7EF-EB41E36D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0302F-F53E-284F-B6D8-75A48035C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900FF-3F57-B547-8DD7-65CB569D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58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2B61-2ACF-324D-AC7C-D7A77389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13A83-3641-874E-935B-FE6A39E3B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A5B95-D4F7-0242-8B81-5767BA226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27681-864A-5541-B9A7-B582B49D0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80369-62A5-9D4F-BFCF-B75CABD7B9D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58A88-D7FD-4848-B18F-E71FAA7B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082DF-A336-FE46-B747-4510CF45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900FF-3F57-B547-8DD7-65CB569D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75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lthworkers distributing medicine Kenya.jpg"/>
          <p:cNvPicPr>
            <a:picLocks noChangeAspect="1"/>
          </p:cNvPicPr>
          <p:nvPr userDrawn="1"/>
        </p:nvPicPr>
        <p:blipFill>
          <a:blip r:embed="rId2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79920"/>
            <a:ext cx="12192000" cy="4378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1540"/>
            <a:ext cx="10972800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8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1"/>
            <a:ext cx="8539369" cy="365125"/>
          </a:xfrm>
        </p:spPr>
        <p:txBody>
          <a:bodyPr/>
          <a:lstStyle>
            <a:lvl1pPr algn="l">
              <a:defRPr sz="11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617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874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1540"/>
            <a:ext cx="10037233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2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0"/>
            <a:ext cx="9513036" cy="370610"/>
          </a:xfrm>
        </p:spPr>
        <p:txBody>
          <a:bodyPr/>
          <a:lstStyle>
            <a:lvl1pPr algn="l"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GLOBAL HEALTH GROUP’S MALARIA ELIMINATION INITIATIVE (MEI)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87391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1540"/>
            <a:ext cx="10972800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2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1"/>
            <a:ext cx="8539369" cy="365125"/>
          </a:xfrm>
        </p:spPr>
        <p:txBody>
          <a:bodyPr/>
          <a:lstStyle>
            <a:lvl1pPr algn="l">
              <a:defRPr sz="11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789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frica_Trip_June_2011-3 102 (1).jpg"/>
          <p:cNvPicPr>
            <a:picLocks noChangeAspect="1"/>
          </p:cNvPicPr>
          <p:nvPr userDrawn="1"/>
        </p:nvPicPr>
        <p:blipFill rotWithShape="1">
          <a:blip r:embed="rId2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25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87391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1540"/>
            <a:ext cx="10972800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8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1"/>
            <a:ext cx="8539369" cy="365125"/>
          </a:xfrm>
        </p:spPr>
        <p:txBody>
          <a:bodyPr/>
          <a:lstStyle>
            <a:lvl1pPr algn="l">
              <a:defRPr sz="11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965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5B5A41-69FF-3648-BF9B-AFBA42912C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64CCB3-CC22-4240-8E0C-E279038D089D}"/>
              </a:ext>
            </a:extLst>
          </p:cNvPr>
          <p:cNvSpPr/>
          <p:nvPr userDrawn="1"/>
        </p:nvSpPr>
        <p:spPr>
          <a:xfrm>
            <a:off x="-2041512" y="1033153"/>
            <a:ext cx="6494759" cy="631767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7432" y="1884363"/>
            <a:ext cx="6549136" cy="2387600"/>
          </a:xfrm>
        </p:spPr>
        <p:txBody>
          <a:bodyPr anchor="b"/>
          <a:lstStyle>
            <a:lvl1pPr algn="l">
              <a:defRPr sz="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EC0AD-4CD1-4B4D-9779-2E1F09C43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432" y="4364038"/>
            <a:ext cx="654913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25F3FAA-2F95-1643-8351-10F5AE4DEA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304" y="-783771"/>
            <a:ext cx="7430393" cy="7433954"/>
          </a:xfrm>
          <a:prstGeom prst="ellipse">
            <a:avLst/>
          </a:prstGeom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86AD6-C038-6A4A-9B46-B000F3276742}"/>
              </a:ext>
            </a:extLst>
          </p:cNvPr>
          <p:cNvSpPr txBox="1"/>
          <p:nvPr userDrawn="1"/>
        </p:nvSpPr>
        <p:spPr>
          <a:xfrm>
            <a:off x="5107607" y="1373404"/>
            <a:ext cx="341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 Global Health Group’s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Malaria Elimination Initiative (MEI)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4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5B5A41-69FF-3648-BF9B-AFBA42912C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140" y="1884363"/>
            <a:ext cx="11098428" cy="2022619"/>
          </a:xfrm>
        </p:spPr>
        <p:txBody>
          <a:bodyPr anchor="b"/>
          <a:lstStyle>
            <a:lvl1pPr algn="ctr">
              <a:defRPr sz="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86AD6-C038-6A4A-9B46-B000F3276742}"/>
              </a:ext>
            </a:extLst>
          </p:cNvPr>
          <p:cNvSpPr txBox="1"/>
          <p:nvPr userDrawn="1"/>
        </p:nvSpPr>
        <p:spPr>
          <a:xfrm>
            <a:off x="4398906" y="5727412"/>
            <a:ext cx="341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Malaria Elimination Initiative (MEI)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2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CE3E04B4-7A84-DD40-9090-E7E05FF3BB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0545BFA-F216-9845-8C49-D2DB2B56C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3334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400" y="1397480"/>
            <a:ext cx="10575913" cy="2387600"/>
          </a:xfrm>
        </p:spPr>
        <p:txBody>
          <a:bodyPr anchor="b"/>
          <a:lstStyle>
            <a:lvl1pPr algn="ctr">
              <a:defRPr sz="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EC0AD-4CD1-4B4D-9779-2E1F09C43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400" y="3877155"/>
            <a:ext cx="1057591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86AD6-C038-6A4A-9B46-B000F3276742}"/>
              </a:ext>
            </a:extLst>
          </p:cNvPr>
          <p:cNvSpPr txBox="1"/>
          <p:nvPr userDrawn="1"/>
        </p:nvSpPr>
        <p:spPr>
          <a:xfrm>
            <a:off x="4387551" y="5819487"/>
            <a:ext cx="341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 Global Health Group’s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Malaria Elimination Initiative (MEI)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4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1AD8-9EB4-2E4E-AEF6-99C4DFCB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388436" cy="1329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744E5-5CFD-FF4F-9DD4-FBB354D43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8" y="1825625"/>
            <a:ext cx="11388436" cy="4351338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48A9C3-2C84-934F-BBCE-B9CD2872E867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</a:t>
            </a:r>
            <a:r>
              <a:rPr lang="fr-FR" sz="1400" dirty="0">
                <a:solidFill>
                  <a:schemeClr val="tx2"/>
                </a:solidFill>
              </a:rPr>
              <a:t>Initiative pour l'élimination du paludisme (MEI)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1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1AD8-9EB4-2E4E-AEF6-99C4DFCB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388436" cy="8469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744E5-5CFD-FF4F-9DD4-FBB354D43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8" y="1825625"/>
            <a:ext cx="11388436" cy="4351338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48A9C3-2C84-934F-BBCE-B9CD2872E867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E1CA0D-62A4-9749-B432-3FB7A6B53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5488" y="1212027"/>
            <a:ext cx="11388725" cy="49530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48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2E09D5-A1EB-B341-BD80-46CA34CAF6D6}"/>
              </a:ext>
            </a:extLst>
          </p:cNvPr>
          <p:cNvSpPr/>
          <p:nvPr userDrawn="1"/>
        </p:nvSpPr>
        <p:spPr>
          <a:xfrm>
            <a:off x="461272" y="1609913"/>
            <a:ext cx="5580900" cy="4600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564CBB-4813-1745-93AE-4B0B327EB08C}"/>
              </a:ext>
            </a:extLst>
          </p:cNvPr>
          <p:cNvSpPr/>
          <p:nvPr userDrawn="1"/>
        </p:nvSpPr>
        <p:spPr>
          <a:xfrm>
            <a:off x="508399" y="1655063"/>
            <a:ext cx="5484685" cy="81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5F4CC-C7FA-0F42-8D18-D2463E94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2182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DCA73-8D05-5745-ACB4-5190C58D0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899" y="1609913"/>
            <a:ext cx="548468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C1EF3-5D8A-DB47-8B5E-4166F46CB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899" y="2612573"/>
            <a:ext cx="5484685" cy="350584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A40B30-55AC-634E-80AC-88004EDC7969}"/>
              </a:ext>
            </a:extLst>
          </p:cNvPr>
          <p:cNvSpPr/>
          <p:nvPr userDrawn="1"/>
        </p:nvSpPr>
        <p:spPr>
          <a:xfrm>
            <a:off x="6125800" y="1609913"/>
            <a:ext cx="5580900" cy="4600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5B10-A55D-9B43-A902-CB1F4F2004C4}"/>
              </a:ext>
            </a:extLst>
          </p:cNvPr>
          <p:cNvSpPr/>
          <p:nvPr userDrawn="1"/>
        </p:nvSpPr>
        <p:spPr>
          <a:xfrm>
            <a:off x="6172927" y="1655063"/>
            <a:ext cx="5484685" cy="81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632301C-63F0-4D46-8F52-E82DA78526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20427" y="1609913"/>
            <a:ext cx="548468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387F4EA-6F24-524C-A572-5AD8E412FDA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20427" y="2612573"/>
            <a:ext cx="5484685" cy="350584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1C491-1F21-4749-9EE6-48622DD135F2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223300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F4CC-C7FA-0F42-8D18-D2463E94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2182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1C491-1F21-4749-9EE6-48622DD135F2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9D9A34E-B74F-404F-9A92-84158A67080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83422" y="1586163"/>
            <a:ext cx="2697940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67AFCB7A-9A83-BF4D-8285-7AE8F86BB9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7474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D1044C71-B8F0-4845-AB7A-225F598006B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975485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7A43002-3BA5-DD40-927D-D68307FA303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235316" y="1586163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6DD0370F-0E97-3842-9573-2B4D470A08F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5316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B37AF51A-33A7-C440-B460-B62161072233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133327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0839321-5009-B549-9D75-21C6FE3B741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416909" y="1586163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4653815F-0B87-7340-822E-1518456B51A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16909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B024D9DA-7C9A-FB46-B30F-7AD948BCD327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3314920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A14A966-8D60-BC4D-B2C4-F347081B720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90573" y="1586163"/>
            <a:ext cx="2697940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B7205372-CDF1-F24B-94C7-EBFDAA38341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92562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35B411C1-65E1-F346-A3EF-7A98EC489A6F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90573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0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5F001-4DBA-1B48-928E-702934A3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08669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62B32-C202-7248-821B-35371D1D9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886" y="1825625"/>
            <a:ext cx="108669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97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9" r:id="rId4"/>
    <p:sldLayoutId id="2147483661" r:id="rId5"/>
    <p:sldLayoutId id="2147483666" r:id="rId6"/>
    <p:sldLayoutId id="2147483650" r:id="rId7"/>
    <p:sldLayoutId id="2147483653" r:id="rId8"/>
    <p:sldLayoutId id="2147483667" r:id="rId9"/>
    <p:sldLayoutId id="2147483668" r:id="rId10"/>
    <p:sldLayoutId id="2147483663" r:id="rId11"/>
    <p:sldLayoutId id="2147483664" r:id="rId12"/>
    <p:sldLayoutId id="2147483665" r:id="rId13"/>
    <p:sldLayoutId id="2147483655" r:id="rId14"/>
    <p:sldLayoutId id="2147483652" r:id="rId15"/>
    <p:sldLayoutId id="2147483654" r:id="rId16"/>
    <p:sldLayoutId id="2147483656" r:id="rId17"/>
    <p:sldLayoutId id="2147483657" r:id="rId18"/>
    <p:sldLayoutId id="2147483670" r:id="rId19"/>
    <p:sldLayoutId id="2147483671" r:id="rId20"/>
    <p:sldLayoutId id="2147483672" r:id="rId21"/>
    <p:sldLayoutId id="214748367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b">
            <a:noAutofit/>
          </a:bodyPr>
          <a:lstStyle/>
          <a:p>
            <a:pPr algn="l"/>
            <a:r>
              <a:rPr lang="fr-FR" sz="4000"/>
              <a:t>Introduction au processus et aux méthodes LEAD</a:t>
            </a:r>
          </a:p>
        </p:txBody>
      </p:sp>
    </p:spTree>
    <p:extLst>
      <p:ext uri="{BB962C8B-B14F-4D97-AF65-F5344CB8AC3E}">
        <p14:creationId xmlns:p14="http://schemas.microsoft.com/office/powerpoint/2010/main" val="401935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Quel est le problème 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3053DE-D521-6A46-9208-4550F28A9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8" y="1825625"/>
            <a:ext cx="11388436" cy="4351338"/>
          </a:xfrm>
        </p:spPr>
        <p:txBody>
          <a:bodyPr/>
          <a:lstStyle/>
          <a:p>
            <a:pPr marL="0" indent="0">
              <a:buNone/>
            </a:pPr>
            <a:r>
              <a:rPr lang="fr-FR" sz="2200" dirty="0"/>
              <a:t>« Les interventions en matière de soins de santé dont on sait qu'elles donnent des résultats et sauvent des vies ne sont pas mises en œuvre à chaque fois pour chaque patient. </a:t>
            </a:r>
            <a:r>
              <a:rPr lang="fr-FR" sz="2200" b="1" dirty="0"/>
              <a:t>Nous devons combler ce fossé entre le savoir et l'action.</a:t>
            </a:r>
            <a:r>
              <a:rPr lang="fr-FR" sz="2200" dirty="0"/>
              <a:t> »</a:t>
            </a:r>
          </a:p>
          <a:p>
            <a:pPr marL="0" indent="0">
              <a:buNone/>
            </a:pPr>
            <a:r>
              <a:rPr lang="fr-FR" sz="2200" dirty="0"/>
              <a:t>	- Institut de médecine : Rapport « </a:t>
            </a:r>
            <a:r>
              <a:rPr lang="fr-FR" sz="2200" dirty="0" err="1"/>
              <a:t>Crossing</a:t>
            </a:r>
            <a:r>
              <a:rPr lang="fr-FR" sz="2200" dirty="0"/>
              <a:t> the </a:t>
            </a:r>
            <a:r>
              <a:rPr lang="fr-FR" sz="2200" dirty="0" err="1"/>
              <a:t>Quality</a:t>
            </a:r>
            <a:r>
              <a:rPr lang="fr-FR" sz="2200" dirty="0"/>
              <a:t> </a:t>
            </a:r>
            <a:r>
              <a:rPr lang="fr-FR" sz="2200" dirty="0" err="1"/>
              <a:t>Chasm</a:t>
            </a:r>
            <a:r>
              <a:rPr lang="fr-FR" sz="2200" dirty="0"/>
              <a:t> »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sz="2200" dirty="0"/>
              <a:t>L'AQ cherche à combler le fossé entre « savoir et faire ».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726245EA-BE71-4C45-BEE3-0B575385D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5745" y="3220363"/>
            <a:ext cx="4653339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200" dirty="0"/>
          </a:p>
          <a:p>
            <a:pPr eaLnBrk="1" hangingPunct="1"/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fossé entre « savoir et faire » 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comment ce que nous </a:t>
            </a:r>
            <a:r>
              <a:rPr lang="fr-F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savons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diffère de ce que nous </a:t>
            </a:r>
            <a:r>
              <a:rPr lang="fr-FR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faisons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389CC6-5F4C-7144-8631-CB2BC775F000}"/>
              </a:ext>
            </a:extLst>
          </p:cNvPr>
          <p:cNvCxnSpPr>
            <a:cxnSpLocks/>
          </p:cNvCxnSpPr>
          <p:nvPr/>
        </p:nvCxnSpPr>
        <p:spPr>
          <a:xfrm>
            <a:off x="3147867" y="4606430"/>
            <a:ext cx="5669352" cy="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A02D217-84C6-CA42-874C-B325F9ADA0BF}"/>
              </a:ext>
            </a:extLst>
          </p:cNvPr>
          <p:cNvSpPr/>
          <p:nvPr/>
        </p:nvSpPr>
        <p:spPr>
          <a:xfrm>
            <a:off x="787726" y="4059641"/>
            <a:ext cx="2360141" cy="1093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2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que nous savons</a:t>
            </a:r>
          </a:p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DE0D38-AF82-544E-88C4-0CD3B065DD4A}"/>
              </a:ext>
            </a:extLst>
          </p:cNvPr>
          <p:cNvSpPr/>
          <p:nvPr/>
        </p:nvSpPr>
        <p:spPr>
          <a:xfrm>
            <a:off x="8817219" y="4059640"/>
            <a:ext cx="2360141" cy="1093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2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que nous faisons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7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Gestion de la qualité : Éléments clés du programme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A3E81-E38D-1540-9E44-61C2E19A4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210" y="1386893"/>
            <a:ext cx="7877699" cy="48737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70EC01-F84E-8449-9930-4869D3F3A7F8}"/>
              </a:ext>
            </a:extLst>
          </p:cNvPr>
          <p:cNvSpPr txBox="1"/>
          <p:nvPr/>
        </p:nvSpPr>
        <p:spPr>
          <a:xfrm>
            <a:off x="486888" y="6492875"/>
            <a:ext cx="1732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Source : HEALTHQUAL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09B17-1FD7-4F33-BE5C-7530854653B2}"/>
              </a:ext>
            </a:extLst>
          </p:cNvPr>
          <p:cNvSpPr txBox="1"/>
          <p:nvPr/>
        </p:nvSpPr>
        <p:spPr>
          <a:xfrm>
            <a:off x="2831335" y="2049138"/>
            <a:ext cx="1740665" cy="400110"/>
          </a:xfrm>
          <a:prstGeom prst="rect">
            <a:avLst/>
          </a:prstGeom>
          <a:solidFill>
            <a:srgbClr val="4474C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Helvetica LT Std" panose="020B0504020202020204" pitchFamily="34" charset="0"/>
              </a:rPr>
              <a:t>Leadership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5FB3B7-FB72-4C24-B5CB-621C3942FE8A}"/>
              </a:ext>
            </a:extLst>
          </p:cNvPr>
          <p:cNvSpPr txBox="1"/>
          <p:nvPr/>
        </p:nvSpPr>
        <p:spPr>
          <a:xfrm>
            <a:off x="5247681" y="1710308"/>
            <a:ext cx="2005526" cy="1175619"/>
          </a:xfrm>
          <a:custGeom>
            <a:avLst/>
            <a:gdLst>
              <a:gd name="connsiteX0" fmla="*/ 0 w 2016261"/>
              <a:gd name="connsiteY0" fmla="*/ 0 h 1048914"/>
              <a:gd name="connsiteX1" fmla="*/ 2016261 w 2016261"/>
              <a:gd name="connsiteY1" fmla="*/ 0 h 1048914"/>
              <a:gd name="connsiteX2" fmla="*/ 2016261 w 2016261"/>
              <a:gd name="connsiteY2" fmla="*/ 1048914 h 1048914"/>
              <a:gd name="connsiteX3" fmla="*/ 0 w 2016261"/>
              <a:gd name="connsiteY3" fmla="*/ 1048914 h 1048914"/>
              <a:gd name="connsiteX4" fmla="*/ 0 w 2016261"/>
              <a:gd name="connsiteY4" fmla="*/ 0 h 1048914"/>
              <a:gd name="connsiteX0" fmla="*/ 319489 w 2016261"/>
              <a:gd name="connsiteY0" fmla="*/ 22034 h 1048914"/>
              <a:gd name="connsiteX1" fmla="*/ 2016261 w 2016261"/>
              <a:gd name="connsiteY1" fmla="*/ 0 h 1048914"/>
              <a:gd name="connsiteX2" fmla="*/ 2016261 w 2016261"/>
              <a:gd name="connsiteY2" fmla="*/ 1048914 h 1048914"/>
              <a:gd name="connsiteX3" fmla="*/ 0 w 2016261"/>
              <a:gd name="connsiteY3" fmla="*/ 1048914 h 1048914"/>
              <a:gd name="connsiteX4" fmla="*/ 319489 w 2016261"/>
              <a:gd name="connsiteY4" fmla="*/ 22034 h 1048914"/>
              <a:gd name="connsiteX0" fmla="*/ 319489 w 2016261"/>
              <a:gd name="connsiteY0" fmla="*/ 22034 h 1048914"/>
              <a:gd name="connsiteX1" fmla="*/ 2016261 w 2016261"/>
              <a:gd name="connsiteY1" fmla="*/ 0 h 1048914"/>
              <a:gd name="connsiteX2" fmla="*/ 2016261 w 2016261"/>
              <a:gd name="connsiteY2" fmla="*/ 1048914 h 1048914"/>
              <a:gd name="connsiteX3" fmla="*/ 0 w 2016261"/>
              <a:gd name="connsiteY3" fmla="*/ 1048914 h 1048914"/>
              <a:gd name="connsiteX4" fmla="*/ 84956 w 2016261"/>
              <a:gd name="connsiteY4" fmla="*/ 487054 h 1048914"/>
              <a:gd name="connsiteX5" fmla="*/ 319489 w 2016261"/>
              <a:gd name="connsiteY5" fmla="*/ 22034 h 1048914"/>
              <a:gd name="connsiteX0" fmla="*/ 319489 w 2016261"/>
              <a:gd name="connsiteY0" fmla="*/ 22034 h 1048914"/>
              <a:gd name="connsiteX1" fmla="*/ 2016261 w 2016261"/>
              <a:gd name="connsiteY1" fmla="*/ 0 h 1048914"/>
              <a:gd name="connsiteX2" fmla="*/ 2016261 w 2016261"/>
              <a:gd name="connsiteY2" fmla="*/ 1048914 h 1048914"/>
              <a:gd name="connsiteX3" fmla="*/ 0 w 2016261"/>
              <a:gd name="connsiteY3" fmla="*/ 1048914 h 1048914"/>
              <a:gd name="connsiteX4" fmla="*/ 84956 w 2016261"/>
              <a:gd name="connsiteY4" fmla="*/ 487054 h 1048914"/>
              <a:gd name="connsiteX5" fmla="*/ 319489 w 2016261"/>
              <a:gd name="connsiteY5" fmla="*/ 22034 h 1048914"/>
              <a:gd name="connsiteX0" fmla="*/ 319489 w 2016261"/>
              <a:gd name="connsiteY0" fmla="*/ 22034 h 1048914"/>
              <a:gd name="connsiteX1" fmla="*/ 2016261 w 2016261"/>
              <a:gd name="connsiteY1" fmla="*/ 0 h 1048914"/>
              <a:gd name="connsiteX2" fmla="*/ 2016261 w 2016261"/>
              <a:gd name="connsiteY2" fmla="*/ 1048914 h 1048914"/>
              <a:gd name="connsiteX3" fmla="*/ 0 w 2016261"/>
              <a:gd name="connsiteY3" fmla="*/ 1048914 h 1048914"/>
              <a:gd name="connsiteX4" fmla="*/ 73940 w 2016261"/>
              <a:gd name="connsiteY4" fmla="*/ 431970 h 1048914"/>
              <a:gd name="connsiteX5" fmla="*/ 319489 w 2016261"/>
              <a:gd name="connsiteY5" fmla="*/ 22034 h 1048914"/>
              <a:gd name="connsiteX0" fmla="*/ 319489 w 2016261"/>
              <a:gd name="connsiteY0" fmla="*/ 22034 h 1048914"/>
              <a:gd name="connsiteX1" fmla="*/ 2016261 w 2016261"/>
              <a:gd name="connsiteY1" fmla="*/ 0 h 1048914"/>
              <a:gd name="connsiteX2" fmla="*/ 2016261 w 2016261"/>
              <a:gd name="connsiteY2" fmla="*/ 1048914 h 1048914"/>
              <a:gd name="connsiteX3" fmla="*/ 0 w 2016261"/>
              <a:gd name="connsiteY3" fmla="*/ 1048914 h 1048914"/>
              <a:gd name="connsiteX4" fmla="*/ 29873 w 2016261"/>
              <a:gd name="connsiteY4" fmla="*/ 431970 h 1048914"/>
              <a:gd name="connsiteX5" fmla="*/ 319489 w 2016261"/>
              <a:gd name="connsiteY5" fmla="*/ 22034 h 1048914"/>
              <a:gd name="connsiteX0" fmla="*/ 319489 w 2016261"/>
              <a:gd name="connsiteY0" fmla="*/ 22034 h 1048914"/>
              <a:gd name="connsiteX1" fmla="*/ 2016261 w 2016261"/>
              <a:gd name="connsiteY1" fmla="*/ 0 h 1048914"/>
              <a:gd name="connsiteX2" fmla="*/ 2016261 w 2016261"/>
              <a:gd name="connsiteY2" fmla="*/ 1048914 h 1048914"/>
              <a:gd name="connsiteX3" fmla="*/ 0 w 2016261"/>
              <a:gd name="connsiteY3" fmla="*/ 1048914 h 1048914"/>
              <a:gd name="connsiteX4" fmla="*/ 29873 w 2016261"/>
              <a:gd name="connsiteY4" fmla="*/ 431970 h 1048914"/>
              <a:gd name="connsiteX5" fmla="*/ 319489 w 2016261"/>
              <a:gd name="connsiteY5" fmla="*/ 22034 h 1048914"/>
              <a:gd name="connsiteX0" fmla="*/ 319489 w 2016261"/>
              <a:gd name="connsiteY0" fmla="*/ 22034 h 1048914"/>
              <a:gd name="connsiteX1" fmla="*/ 2016261 w 2016261"/>
              <a:gd name="connsiteY1" fmla="*/ 0 h 1048914"/>
              <a:gd name="connsiteX2" fmla="*/ 2016261 w 2016261"/>
              <a:gd name="connsiteY2" fmla="*/ 1048914 h 1048914"/>
              <a:gd name="connsiteX3" fmla="*/ 0 w 2016261"/>
              <a:gd name="connsiteY3" fmla="*/ 1048914 h 1048914"/>
              <a:gd name="connsiteX4" fmla="*/ 29873 w 2016261"/>
              <a:gd name="connsiteY4" fmla="*/ 431970 h 1048914"/>
              <a:gd name="connsiteX5" fmla="*/ 327327 w 2016261"/>
              <a:gd name="connsiteY5" fmla="*/ 323753 h 1048914"/>
              <a:gd name="connsiteX6" fmla="*/ 319489 w 2016261"/>
              <a:gd name="connsiteY6" fmla="*/ 22034 h 1048914"/>
              <a:gd name="connsiteX0" fmla="*/ 517793 w 2016261"/>
              <a:gd name="connsiteY0" fmla="*/ 1891 h 1048914"/>
              <a:gd name="connsiteX1" fmla="*/ 2016261 w 2016261"/>
              <a:gd name="connsiteY1" fmla="*/ 0 h 1048914"/>
              <a:gd name="connsiteX2" fmla="*/ 2016261 w 2016261"/>
              <a:gd name="connsiteY2" fmla="*/ 1048914 h 1048914"/>
              <a:gd name="connsiteX3" fmla="*/ 0 w 2016261"/>
              <a:gd name="connsiteY3" fmla="*/ 1048914 h 1048914"/>
              <a:gd name="connsiteX4" fmla="*/ 29873 w 2016261"/>
              <a:gd name="connsiteY4" fmla="*/ 431970 h 1048914"/>
              <a:gd name="connsiteX5" fmla="*/ 327327 w 2016261"/>
              <a:gd name="connsiteY5" fmla="*/ 323753 h 1048914"/>
              <a:gd name="connsiteX6" fmla="*/ 517793 w 2016261"/>
              <a:gd name="connsiteY6" fmla="*/ 1891 h 1048914"/>
              <a:gd name="connsiteX0" fmla="*/ 683398 w 2181866"/>
              <a:gd name="connsiteY0" fmla="*/ 1891 h 1048914"/>
              <a:gd name="connsiteX1" fmla="*/ 2181866 w 2181866"/>
              <a:gd name="connsiteY1" fmla="*/ 0 h 1048914"/>
              <a:gd name="connsiteX2" fmla="*/ 2181866 w 2181866"/>
              <a:gd name="connsiteY2" fmla="*/ 1048914 h 1048914"/>
              <a:gd name="connsiteX3" fmla="*/ 165605 w 2181866"/>
              <a:gd name="connsiteY3" fmla="*/ 1048914 h 1048914"/>
              <a:gd name="connsiteX4" fmla="*/ 7274 w 2181866"/>
              <a:gd name="connsiteY4" fmla="*/ 465859 h 1048914"/>
              <a:gd name="connsiteX5" fmla="*/ 492932 w 2181866"/>
              <a:gd name="connsiteY5" fmla="*/ 323753 h 1048914"/>
              <a:gd name="connsiteX6" fmla="*/ 683398 w 2181866"/>
              <a:gd name="connsiteY6" fmla="*/ 1891 h 1048914"/>
              <a:gd name="connsiteX0" fmla="*/ 683398 w 2181866"/>
              <a:gd name="connsiteY0" fmla="*/ 1891 h 1048914"/>
              <a:gd name="connsiteX1" fmla="*/ 2181866 w 2181866"/>
              <a:gd name="connsiteY1" fmla="*/ 0 h 1048914"/>
              <a:gd name="connsiteX2" fmla="*/ 2181866 w 2181866"/>
              <a:gd name="connsiteY2" fmla="*/ 1048914 h 1048914"/>
              <a:gd name="connsiteX3" fmla="*/ 165605 w 2181866"/>
              <a:gd name="connsiteY3" fmla="*/ 1048914 h 1048914"/>
              <a:gd name="connsiteX4" fmla="*/ 7274 w 2181866"/>
              <a:gd name="connsiteY4" fmla="*/ 465859 h 1048914"/>
              <a:gd name="connsiteX5" fmla="*/ 408067 w 2181866"/>
              <a:gd name="connsiteY5" fmla="*/ 371295 h 1048914"/>
              <a:gd name="connsiteX6" fmla="*/ 683398 w 2181866"/>
              <a:gd name="connsiteY6" fmla="*/ 1891 h 1048914"/>
              <a:gd name="connsiteX0" fmla="*/ 537242 w 2181866"/>
              <a:gd name="connsiteY0" fmla="*/ 0 h 1074756"/>
              <a:gd name="connsiteX1" fmla="*/ 2181866 w 2181866"/>
              <a:gd name="connsiteY1" fmla="*/ 25842 h 1074756"/>
              <a:gd name="connsiteX2" fmla="*/ 2181866 w 2181866"/>
              <a:gd name="connsiteY2" fmla="*/ 1074756 h 1074756"/>
              <a:gd name="connsiteX3" fmla="*/ 165605 w 2181866"/>
              <a:gd name="connsiteY3" fmla="*/ 1074756 h 1074756"/>
              <a:gd name="connsiteX4" fmla="*/ 7274 w 2181866"/>
              <a:gd name="connsiteY4" fmla="*/ 491701 h 1074756"/>
              <a:gd name="connsiteX5" fmla="*/ 408067 w 2181866"/>
              <a:gd name="connsiteY5" fmla="*/ 397137 h 1074756"/>
              <a:gd name="connsiteX6" fmla="*/ 537242 w 2181866"/>
              <a:gd name="connsiteY6" fmla="*/ 0 h 1074756"/>
              <a:gd name="connsiteX0" fmla="*/ 537242 w 2181866"/>
              <a:gd name="connsiteY0" fmla="*/ 0 h 1074756"/>
              <a:gd name="connsiteX1" fmla="*/ 2181866 w 2181866"/>
              <a:gd name="connsiteY1" fmla="*/ 25842 h 1074756"/>
              <a:gd name="connsiteX2" fmla="*/ 2181866 w 2181866"/>
              <a:gd name="connsiteY2" fmla="*/ 1074756 h 1074756"/>
              <a:gd name="connsiteX3" fmla="*/ 165605 w 2181866"/>
              <a:gd name="connsiteY3" fmla="*/ 1074756 h 1074756"/>
              <a:gd name="connsiteX4" fmla="*/ 7274 w 2181866"/>
              <a:gd name="connsiteY4" fmla="*/ 491701 h 1074756"/>
              <a:gd name="connsiteX5" fmla="*/ 356206 w 2181866"/>
              <a:gd name="connsiteY5" fmla="*/ 401099 h 1074756"/>
              <a:gd name="connsiteX6" fmla="*/ 537242 w 2181866"/>
              <a:gd name="connsiteY6" fmla="*/ 0 h 107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1866" h="1074756">
                <a:moveTo>
                  <a:pt x="537242" y="0"/>
                </a:moveTo>
                <a:lnTo>
                  <a:pt x="2181866" y="25842"/>
                </a:lnTo>
                <a:lnTo>
                  <a:pt x="2181866" y="1074756"/>
                </a:lnTo>
                <a:lnTo>
                  <a:pt x="165605" y="1074756"/>
                </a:lnTo>
                <a:cubicBezTo>
                  <a:pt x="219630" y="887469"/>
                  <a:pt x="-46751" y="678988"/>
                  <a:pt x="7274" y="491701"/>
                </a:cubicBezTo>
                <a:cubicBezTo>
                  <a:pt x="43467" y="365805"/>
                  <a:pt x="267878" y="483049"/>
                  <a:pt x="356206" y="401099"/>
                </a:cubicBezTo>
                <a:cubicBezTo>
                  <a:pt x="444534" y="319149"/>
                  <a:pt x="237392" y="48923"/>
                  <a:pt x="537242" y="0"/>
                </a:cubicBezTo>
                <a:close/>
              </a:path>
            </a:pathLst>
          </a:custGeom>
          <a:solidFill>
            <a:srgbClr val="4474C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Helvetica LT Std" panose="020B0504020202020204" pitchFamily="34" charset="0"/>
              </a:rPr>
              <a:t>Planification </a:t>
            </a:r>
            <a:br>
              <a:rPr lang="fr-FR" sz="2000" b="1" dirty="0">
                <a:solidFill>
                  <a:schemeClr val="bg1"/>
                </a:solidFill>
                <a:latin typeface="Helvetica LT Std" panose="020B0504020202020204" pitchFamily="34" charset="0"/>
              </a:rPr>
            </a:br>
            <a:r>
              <a:rPr lang="fr-FR" sz="2000" b="1" dirty="0">
                <a:solidFill>
                  <a:schemeClr val="bg1"/>
                </a:solidFill>
                <a:latin typeface="Helvetica LT Std" panose="020B0504020202020204" pitchFamily="34" charset="0"/>
              </a:rPr>
              <a:t>de la gestion </a:t>
            </a:r>
            <a:br>
              <a:rPr lang="fr-FR" sz="2000" b="1" dirty="0">
                <a:solidFill>
                  <a:schemeClr val="bg1"/>
                </a:solidFill>
                <a:latin typeface="Helvetica LT Std" panose="020B0504020202020204" pitchFamily="34" charset="0"/>
              </a:rPr>
            </a:br>
            <a:r>
              <a:rPr lang="fr-FR" sz="2000" b="1" dirty="0">
                <a:solidFill>
                  <a:schemeClr val="bg1"/>
                </a:solidFill>
                <a:latin typeface="Helvetica LT Std" panose="020B0504020202020204" pitchFamily="34" charset="0"/>
              </a:rPr>
              <a:t>de la qualité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8640D-0094-422B-9D54-292B5B085AD9}"/>
              </a:ext>
            </a:extLst>
          </p:cNvPr>
          <p:cNvSpPr txBox="1"/>
          <p:nvPr/>
        </p:nvSpPr>
        <p:spPr>
          <a:xfrm>
            <a:off x="7758554" y="1710697"/>
            <a:ext cx="2057475" cy="1139663"/>
          </a:xfrm>
          <a:custGeom>
            <a:avLst/>
            <a:gdLst>
              <a:gd name="connsiteX0" fmla="*/ 0 w 2016261"/>
              <a:gd name="connsiteY0" fmla="*/ 0 h 1048914"/>
              <a:gd name="connsiteX1" fmla="*/ 2016261 w 2016261"/>
              <a:gd name="connsiteY1" fmla="*/ 0 h 1048914"/>
              <a:gd name="connsiteX2" fmla="*/ 2016261 w 2016261"/>
              <a:gd name="connsiteY2" fmla="*/ 1048914 h 1048914"/>
              <a:gd name="connsiteX3" fmla="*/ 0 w 2016261"/>
              <a:gd name="connsiteY3" fmla="*/ 1048914 h 1048914"/>
              <a:gd name="connsiteX4" fmla="*/ 0 w 2016261"/>
              <a:gd name="connsiteY4" fmla="*/ 0 h 1048914"/>
              <a:gd name="connsiteX0" fmla="*/ 319489 w 2016261"/>
              <a:gd name="connsiteY0" fmla="*/ 22034 h 1048914"/>
              <a:gd name="connsiteX1" fmla="*/ 2016261 w 2016261"/>
              <a:gd name="connsiteY1" fmla="*/ 0 h 1048914"/>
              <a:gd name="connsiteX2" fmla="*/ 2016261 w 2016261"/>
              <a:gd name="connsiteY2" fmla="*/ 1048914 h 1048914"/>
              <a:gd name="connsiteX3" fmla="*/ 0 w 2016261"/>
              <a:gd name="connsiteY3" fmla="*/ 1048914 h 1048914"/>
              <a:gd name="connsiteX4" fmla="*/ 319489 w 2016261"/>
              <a:gd name="connsiteY4" fmla="*/ 22034 h 1048914"/>
              <a:gd name="connsiteX0" fmla="*/ 319489 w 2016261"/>
              <a:gd name="connsiteY0" fmla="*/ 22034 h 1048914"/>
              <a:gd name="connsiteX1" fmla="*/ 2016261 w 2016261"/>
              <a:gd name="connsiteY1" fmla="*/ 0 h 1048914"/>
              <a:gd name="connsiteX2" fmla="*/ 2016261 w 2016261"/>
              <a:gd name="connsiteY2" fmla="*/ 1048914 h 1048914"/>
              <a:gd name="connsiteX3" fmla="*/ 0 w 2016261"/>
              <a:gd name="connsiteY3" fmla="*/ 1048914 h 1048914"/>
              <a:gd name="connsiteX4" fmla="*/ 84956 w 2016261"/>
              <a:gd name="connsiteY4" fmla="*/ 487054 h 1048914"/>
              <a:gd name="connsiteX5" fmla="*/ 319489 w 2016261"/>
              <a:gd name="connsiteY5" fmla="*/ 22034 h 1048914"/>
              <a:gd name="connsiteX0" fmla="*/ 319489 w 2016261"/>
              <a:gd name="connsiteY0" fmla="*/ 22034 h 1048914"/>
              <a:gd name="connsiteX1" fmla="*/ 2016261 w 2016261"/>
              <a:gd name="connsiteY1" fmla="*/ 0 h 1048914"/>
              <a:gd name="connsiteX2" fmla="*/ 2016261 w 2016261"/>
              <a:gd name="connsiteY2" fmla="*/ 1048914 h 1048914"/>
              <a:gd name="connsiteX3" fmla="*/ 0 w 2016261"/>
              <a:gd name="connsiteY3" fmla="*/ 1048914 h 1048914"/>
              <a:gd name="connsiteX4" fmla="*/ 84956 w 2016261"/>
              <a:gd name="connsiteY4" fmla="*/ 487054 h 1048914"/>
              <a:gd name="connsiteX5" fmla="*/ 319489 w 2016261"/>
              <a:gd name="connsiteY5" fmla="*/ 22034 h 1048914"/>
              <a:gd name="connsiteX0" fmla="*/ 319489 w 2016261"/>
              <a:gd name="connsiteY0" fmla="*/ 22034 h 1048914"/>
              <a:gd name="connsiteX1" fmla="*/ 2016261 w 2016261"/>
              <a:gd name="connsiteY1" fmla="*/ 0 h 1048914"/>
              <a:gd name="connsiteX2" fmla="*/ 2016261 w 2016261"/>
              <a:gd name="connsiteY2" fmla="*/ 1048914 h 1048914"/>
              <a:gd name="connsiteX3" fmla="*/ 0 w 2016261"/>
              <a:gd name="connsiteY3" fmla="*/ 1048914 h 1048914"/>
              <a:gd name="connsiteX4" fmla="*/ 73940 w 2016261"/>
              <a:gd name="connsiteY4" fmla="*/ 431970 h 1048914"/>
              <a:gd name="connsiteX5" fmla="*/ 319489 w 2016261"/>
              <a:gd name="connsiteY5" fmla="*/ 22034 h 1048914"/>
              <a:gd name="connsiteX0" fmla="*/ 319489 w 2016261"/>
              <a:gd name="connsiteY0" fmla="*/ 22034 h 1048914"/>
              <a:gd name="connsiteX1" fmla="*/ 2016261 w 2016261"/>
              <a:gd name="connsiteY1" fmla="*/ 0 h 1048914"/>
              <a:gd name="connsiteX2" fmla="*/ 2016261 w 2016261"/>
              <a:gd name="connsiteY2" fmla="*/ 1048914 h 1048914"/>
              <a:gd name="connsiteX3" fmla="*/ 0 w 2016261"/>
              <a:gd name="connsiteY3" fmla="*/ 1048914 h 1048914"/>
              <a:gd name="connsiteX4" fmla="*/ 29873 w 2016261"/>
              <a:gd name="connsiteY4" fmla="*/ 431970 h 1048914"/>
              <a:gd name="connsiteX5" fmla="*/ 319489 w 2016261"/>
              <a:gd name="connsiteY5" fmla="*/ 22034 h 1048914"/>
              <a:gd name="connsiteX0" fmla="*/ 319489 w 2016261"/>
              <a:gd name="connsiteY0" fmla="*/ 22034 h 1048914"/>
              <a:gd name="connsiteX1" fmla="*/ 2016261 w 2016261"/>
              <a:gd name="connsiteY1" fmla="*/ 0 h 1048914"/>
              <a:gd name="connsiteX2" fmla="*/ 2016261 w 2016261"/>
              <a:gd name="connsiteY2" fmla="*/ 1048914 h 1048914"/>
              <a:gd name="connsiteX3" fmla="*/ 0 w 2016261"/>
              <a:gd name="connsiteY3" fmla="*/ 1048914 h 1048914"/>
              <a:gd name="connsiteX4" fmla="*/ 29873 w 2016261"/>
              <a:gd name="connsiteY4" fmla="*/ 431970 h 1048914"/>
              <a:gd name="connsiteX5" fmla="*/ 319489 w 2016261"/>
              <a:gd name="connsiteY5" fmla="*/ 22034 h 1048914"/>
              <a:gd name="connsiteX0" fmla="*/ 319489 w 2016261"/>
              <a:gd name="connsiteY0" fmla="*/ 22034 h 1048914"/>
              <a:gd name="connsiteX1" fmla="*/ 2016261 w 2016261"/>
              <a:gd name="connsiteY1" fmla="*/ 0 h 1048914"/>
              <a:gd name="connsiteX2" fmla="*/ 2016261 w 2016261"/>
              <a:gd name="connsiteY2" fmla="*/ 1048914 h 1048914"/>
              <a:gd name="connsiteX3" fmla="*/ 0 w 2016261"/>
              <a:gd name="connsiteY3" fmla="*/ 1048914 h 1048914"/>
              <a:gd name="connsiteX4" fmla="*/ 29873 w 2016261"/>
              <a:gd name="connsiteY4" fmla="*/ 431970 h 1048914"/>
              <a:gd name="connsiteX5" fmla="*/ 327327 w 2016261"/>
              <a:gd name="connsiteY5" fmla="*/ 323753 h 1048914"/>
              <a:gd name="connsiteX6" fmla="*/ 319489 w 2016261"/>
              <a:gd name="connsiteY6" fmla="*/ 22034 h 1048914"/>
              <a:gd name="connsiteX0" fmla="*/ 517793 w 2016261"/>
              <a:gd name="connsiteY0" fmla="*/ 1891 h 1048914"/>
              <a:gd name="connsiteX1" fmla="*/ 2016261 w 2016261"/>
              <a:gd name="connsiteY1" fmla="*/ 0 h 1048914"/>
              <a:gd name="connsiteX2" fmla="*/ 2016261 w 2016261"/>
              <a:gd name="connsiteY2" fmla="*/ 1048914 h 1048914"/>
              <a:gd name="connsiteX3" fmla="*/ 0 w 2016261"/>
              <a:gd name="connsiteY3" fmla="*/ 1048914 h 1048914"/>
              <a:gd name="connsiteX4" fmla="*/ 29873 w 2016261"/>
              <a:gd name="connsiteY4" fmla="*/ 431970 h 1048914"/>
              <a:gd name="connsiteX5" fmla="*/ 327327 w 2016261"/>
              <a:gd name="connsiteY5" fmla="*/ 323753 h 1048914"/>
              <a:gd name="connsiteX6" fmla="*/ 517793 w 2016261"/>
              <a:gd name="connsiteY6" fmla="*/ 1891 h 1048914"/>
              <a:gd name="connsiteX0" fmla="*/ 890631 w 2389099"/>
              <a:gd name="connsiteY0" fmla="*/ 1891 h 1048914"/>
              <a:gd name="connsiteX1" fmla="*/ 2389099 w 2389099"/>
              <a:gd name="connsiteY1" fmla="*/ 0 h 1048914"/>
              <a:gd name="connsiteX2" fmla="*/ 2389099 w 2389099"/>
              <a:gd name="connsiteY2" fmla="*/ 1048914 h 1048914"/>
              <a:gd name="connsiteX3" fmla="*/ 0 w 2389099"/>
              <a:gd name="connsiteY3" fmla="*/ 1048914 h 1048914"/>
              <a:gd name="connsiteX4" fmla="*/ 402711 w 2389099"/>
              <a:gd name="connsiteY4" fmla="*/ 431970 h 1048914"/>
              <a:gd name="connsiteX5" fmla="*/ 700165 w 2389099"/>
              <a:gd name="connsiteY5" fmla="*/ 323753 h 1048914"/>
              <a:gd name="connsiteX6" fmla="*/ 890631 w 2389099"/>
              <a:gd name="connsiteY6" fmla="*/ 1891 h 1048914"/>
              <a:gd name="connsiteX0" fmla="*/ 902560 w 2401028"/>
              <a:gd name="connsiteY0" fmla="*/ 1891 h 1048914"/>
              <a:gd name="connsiteX1" fmla="*/ 2401028 w 2401028"/>
              <a:gd name="connsiteY1" fmla="*/ 0 h 1048914"/>
              <a:gd name="connsiteX2" fmla="*/ 2401028 w 2401028"/>
              <a:gd name="connsiteY2" fmla="*/ 1048914 h 1048914"/>
              <a:gd name="connsiteX3" fmla="*/ 11929 w 2401028"/>
              <a:gd name="connsiteY3" fmla="*/ 1048914 h 1048914"/>
              <a:gd name="connsiteX4" fmla="*/ 16090 w 2401028"/>
              <a:gd name="connsiteY4" fmla="*/ 533500 h 1048914"/>
              <a:gd name="connsiteX5" fmla="*/ 712094 w 2401028"/>
              <a:gd name="connsiteY5" fmla="*/ 323753 h 1048914"/>
              <a:gd name="connsiteX6" fmla="*/ 902560 w 2401028"/>
              <a:gd name="connsiteY6" fmla="*/ 1891 h 1048914"/>
              <a:gd name="connsiteX0" fmla="*/ 902560 w 2401028"/>
              <a:gd name="connsiteY0" fmla="*/ 1891 h 1048914"/>
              <a:gd name="connsiteX1" fmla="*/ 2401028 w 2401028"/>
              <a:gd name="connsiteY1" fmla="*/ 0 h 1048914"/>
              <a:gd name="connsiteX2" fmla="*/ 2401028 w 2401028"/>
              <a:gd name="connsiteY2" fmla="*/ 1048914 h 1048914"/>
              <a:gd name="connsiteX3" fmla="*/ 11929 w 2401028"/>
              <a:gd name="connsiteY3" fmla="*/ 1048914 h 1048914"/>
              <a:gd name="connsiteX4" fmla="*/ 16090 w 2401028"/>
              <a:gd name="connsiteY4" fmla="*/ 533500 h 1048914"/>
              <a:gd name="connsiteX5" fmla="*/ 570672 w 2401028"/>
              <a:gd name="connsiteY5" fmla="*/ 333905 h 1048914"/>
              <a:gd name="connsiteX6" fmla="*/ 902560 w 2401028"/>
              <a:gd name="connsiteY6" fmla="*/ 1891 h 1048914"/>
              <a:gd name="connsiteX0" fmla="*/ 696857 w 2401028"/>
              <a:gd name="connsiteY0" fmla="*/ 1891 h 1048914"/>
              <a:gd name="connsiteX1" fmla="*/ 2401028 w 2401028"/>
              <a:gd name="connsiteY1" fmla="*/ 0 h 1048914"/>
              <a:gd name="connsiteX2" fmla="*/ 2401028 w 2401028"/>
              <a:gd name="connsiteY2" fmla="*/ 1048914 h 1048914"/>
              <a:gd name="connsiteX3" fmla="*/ 11929 w 2401028"/>
              <a:gd name="connsiteY3" fmla="*/ 1048914 h 1048914"/>
              <a:gd name="connsiteX4" fmla="*/ 16090 w 2401028"/>
              <a:gd name="connsiteY4" fmla="*/ 533500 h 1048914"/>
              <a:gd name="connsiteX5" fmla="*/ 570672 w 2401028"/>
              <a:gd name="connsiteY5" fmla="*/ 333905 h 1048914"/>
              <a:gd name="connsiteX6" fmla="*/ 696857 w 2401028"/>
              <a:gd name="connsiteY6" fmla="*/ 1891 h 1048914"/>
              <a:gd name="connsiteX0" fmla="*/ 696857 w 2401028"/>
              <a:gd name="connsiteY0" fmla="*/ 1891 h 1048914"/>
              <a:gd name="connsiteX1" fmla="*/ 2401028 w 2401028"/>
              <a:gd name="connsiteY1" fmla="*/ 0 h 1048914"/>
              <a:gd name="connsiteX2" fmla="*/ 2401028 w 2401028"/>
              <a:gd name="connsiteY2" fmla="*/ 1048914 h 1048914"/>
              <a:gd name="connsiteX3" fmla="*/ 11929 w 2401028"/>
              <a:gd name="connsiteY3" fmla="*/ 1048914 h 1048914"/>
              <a:gd name="connsiteX4" fmla="*/ 16090 w 2401028"/>
              <a:gd name="connsiteY4" fmla="*/ 533500 h 1048914"/>
              <a:gd name="connsiteX5" fmla="*/ 450045 w 2401028"/>
              <a:gd name="connsiteY5" fmla="*/ 209333 h 1048914"/>
              <a:gd name="connsiteX6" fmla="*/ 696857 w 2401028"/>
              <a:gd name="connsiteY6" fmla="*/ 1891 h 1048914"/>
              <a:gd name="connsiteX0" fmla="*/ 696857 w 2401028"/>
              <a:gd name="connsiteY0" fmla="*/ 1891 h 1048914"/>
              <a:gd name="connsiteX1" fmla="*/ 2401028 w 2401028"/>
              <a:gd name="connsiteY1" fmla="*/ 0 h 1048914"/>
              <a:gd name="connsiteX2" fmla="*/ 2401028 w 2401028"/>
              <a:gd name="connsiteY2" fmla="*/ 1048914 h 1048914"/>
              <a:gd name="connsiteX3" fmla="*/ 11929 w 2401028"/>
              <a:gd name="connsiteY3" fmla="*/ 1048914 h 1048914"/>
              <a:gd name="connsiteX4" fmla="*/ 16090 w 2401028"/>
              <a:gd name="connsiteY4" fmla="*/ 533500 h 1048914"/>
              <a:gd name="connsiteX5" fmla="*/ 450045 w 2401028"/>
              <a:gd name="connsiteY5" fmla="*/ 209333 h 1048914"/>
              <a:gd name="connsiteX6" fmla="*/ 696857 w 2401028"/>
              <a:gd name="connsiteY6" fmla="*/ 1891 h 1048914"/>
              <a:gd name="connsiteX0" fmla="*/ 696857 w 2401028"/>
              <a:gd name="connsiteY0" fmla="*/ 1891 h 1048914"/>
              <a:gd name="connsiteX1" fmla="*/ 2401028 w 2401028"/>
              <a:gd name="connsiteY1" fmla="*/ 0 h 1048914"/>
              <a:gd name="connsiteX2" fmla="*/ 2401028 w 2401028"/>
              <a:gd name="connsiteY2" fmla="*/ 1048914 h 1048914"/>
              <a:gd name="connsiteX3" fmla="*/ 11929 w 2401028"/>
              <a:gd name="connsiteY3" fmla="*/ 1048914 h 1048914"/>
              <a:gd name="connsiteX4" fmla="*/ 16090 w 2401028"/>
              <a:gd name="connsiteY4" fmla="*/ 533500 h 1048914"/>
              <a:gd name="connsiteX5" fmla="*/ 450045 w 2401028"/>
              <a:gd name="connsiteY5" fmla="*/ 209333 h 1048914"/>
              <a:gd name="connsiteX6" fmla="*/ 696857 w 2401028"/>
              <a:gd name="connsiteY6" fmla="*/ 1891 h 1048914"/>
              <a:gd name="connsiteX0" fmla="*/ 696857 w 2401028"/>
              <a:gd name="connsiteY0" fmla="*/ 3267 h 1050290"/>
              <a:gd name="connsiteX1" fmla="*/ 2401028 w 2401028"/>
              <a:gd name="connsiteY1" fmla="*/ 1376 h 1050290"/>
              <a:gd name="connsiteX2" fmla="*/ 2401028 w 2401028"/>
              <a:gd name="connsiteY2" fmla="*/ 1050290 h 1050290"/>
              <a:gd name="connsiteX3" fmla="*/ 11929 w 2401028"/>
              <a:gd name="connsiteY3" fmla="*/ 1050290 h 1050290"/>
              <a:gd name="connsiteX4" fmla="*/ 16090 w 2401028"/>
              <a:gd name="connsiteY4" fmla="*/ 534876 h 1050290"/>
              <a:gd name="connsiteX5" fmla="*/ 450045 w 2401028"/>
              <a:gd name="connsiteY5" fmla="*/ 210709 h 1050290"/>
              <a:gd name="connsiteX6" fmla="*/ 336283 w 2401028"/>
              <a:gd name="connsiteY6" fmla="*/ 12596 h 1050290"/>
              <a:gd name="connsiteX7" fmla="*/ 696857 w 2401028"/>
              <a:gd name="connsiteY7" fmla="*/ 3267 h 1050290"/>
              <a:gd name="connsiteX0" fmla="*/ 696857 w 2401028"/>
              <a:gd name="connsiteY0" fmla="*/ 3267 h 1050290"/>
              <a:gd name="connsiteX1" fmla="*/ 2401028 w 2401028"/>
              <a:gd name="connsiteY1" fmla="*/ 1376 h 1050290"/>
              <a:gd name="connsiteX2" fmla="*/ 2401028 w 2401028"/>
              <a:gd name="connsiteY2" fmla="*/ 1050290 h 1050290"/>
              <a:gd name="connsiteX3" fmla="*/ 11929 w 2401028"/>
              <a:gd name="connsiteY3" fmla="*/ 1050290 h 1050290"/>
              <a:gd name="connsiteX4" fmla="*/ 16090 w 2401028"/>
              <a:gd name="connsiteY4" fmla="*/ 534876 h 1050290"/>
              <a:gd name="connsiteX5" fmla="*/ 320138 w 2401028"/>
              <a:gd name="connsiteY5" fmla="*/ 210709 h 1050290"/>
              <a:gd name="connsiteX6" fmla="*/ 336283 w 2401028"/>
              <a:gd name="connsiteY6" fmla="*/ 12596 h 1050290"/>
              <a:gd name="connsiteX7" fmla="*/ 696857 w 2401028"/>
              <a:gd name="connsiteY7" fmla="*/ 3267 h 1050290"/>
              <a:gd name="connsiteX0" fmla="*/ 696857 w 2401028"/>
              <a:gd name="connsiteY0" fmla="*/ 3267 h 1050290"/>
              <a:gd name="connsiteX1" fmla="*/ 2401028 w 2401028"/>
              <a:gd name="connsiteY1" fmla="*/ 1376 h 1050290"/>
              <a:gd name="connsiteX2" fmla="*/ 2401028 w 2401028"/>
              <a:gd name="connsiteY2" fmla="*/ 1050290 h 1050290"/>
              <a:gd name="connsiteX3" fmla="*/ 11929 w 2401028"/>
              <a:gd name="connsiteY3" fmla="*/ 1050290 h 1050290"/>
              <a:gd name="connsiteX4" fmla="*/ 16090 w 2401028"/>
              <a:gd name="connsiteY4" fmla="*/ 534876 h 1050290"/>
              <a:gd name="connsiteX5" fmla="*/ 320138 w 2401028"/>
              <a:gd name="connsiteY5" fmla="*/ 210709 h 1050290"/>
              <a:gd name="connsiteX6" fmla="*/ 336283 w 2401028"/>
              <a:gd name="connsiteY6" fmla="*/ 12596 h 1050290"/>
              <a:gd name="connsiteX7" fmla="*/ 696857 w 2401028"/>
              <a:gd name="connsiteY7" fmla="*/ 3267 h 1050290"/>
              <a:gd name="connsiteX0" fmla="*/ 696857 w 2401028"/>
              <a:gd name="connsiteY0" fmla="*/ 3267 h 1050290"/>
              <a:gd name="connsiteX1" fmla="*/ 2401028 w 2401028"/>
              <a:gd name="connsiteY1" fmla="*/ 1376 h 1050290"/>
              <a:gd name="connsiteX2" fmla="*/ 2401028 w 2401028"/>
              <a:gd name="connsiteY2" fmla="*/ 1050290 h 1050290"/>
              <a:gd name="connsiteX3" fmla="*/ 11929 w 2401028"/>
              <a:gd name="connsiteY3" fmla="*/ 1050290 h 1050290"/>
              <a:gd name="connsiteX4" fmla="*/ 16090 w 2401028"/>
              <a:gd name="connsiteY4" fmla="*/ 534876 h 1050290"/>
              <a:gd name="connsiteX5" fmla="*/ 320138 w 2401028"/>
              <a:gd name="connsiteY5" fmla="*/ 283987 h 1050290"/>
              <a:gd name="connsiteX6" fmla="*/ 336283 w 2401028"/>
              <a:gd name="connsiteY6" fmla="*/ 12596 h 1050290"/>
              <a:gd name="connsiteX7" fmla="*/ 696857 w 2401028"/>
              <a:gd name="connsiteY7" fmla="*/ 3267 h 105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1028" h="1050290">
                <a:moveTo>
                  <a:pt x="696857" y="3267"/>
                </a:moveTo>
                <a:lnTo>
                  <a:pt x="2401028" y="1376"/>
                </a:lnTo>
                <a:lnTo>
                  <a:pt x="2401028" y="1050290"/>
                </a:lnTo>
                <a:lnTo>
                  <a:pt x="11929" y="1050290"/>
                </a:lnTo>
                <a:cubicBezTo>
                  <a:pt x="65954" y="863003"/>
                  <a:pt x="-37935" y="722163"/>
                  <a:pt x="16090" y="534876"/>
                </a:cubicBezTo>
                <a:cubicBezTo>
                  <a:pt x="52283" y="408980"/>
                  <a:pt x="266773" y="495606"/>
                  <a:pt x="320138" y="283987"/>
                </a:cubicBezTo>
                <a:cubicBezTo>
                  <a:pt x="373503" y="72368"/>
                  <a:pt x="295148" y="47170"/>
                  <a:pt x="336283" y="12596"/>
                </a:cubicBezTo>
                <a:cubicBezTo>
                  <a:pt x="377418" y="-21978"/>
                  <a:pt x="369744" y="28342"/>
                  <a:pt x="696857" y="3267"/>
                </a:cubicBezTo>
                <a:close/>
              </a:path>
            </a:pathLst>
          </a:custGeom>
          <a:solidFill>
            <a:srgbClr val="4474C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Helvetica LT Std" panose="020B0504020202020204" pitchFamily="34" charset="0"/>
              </a:rPr>
              <a:t>Gestion des ressources humaines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CC7770-EA43-47F3-A173-6D835AF2C88F}"/>
              </a:ext>
            </a:extLst>
          </p:cNvPr>
          <p:cNvSpPr txBox="1"/>
          <p:nvPr/>
        </p:nvSpPr>
        <p:spPr>
          <a:xfrm>
            <a:off x="2661912" y="3293402"/>
            <a:ext cx="2057475" cy="1138170"/>
          </a:xfrm>
          <a:custGeom>
            <a:avLst/>
            <a:gdLst>
              <a:gd name="connsiteX0" fmla="*/ 0 w 2016261"/>
              <a:gd name="connsiteY0" fmla="*/ 0 h 1048914"/>
              <a:gd name="connsiteX1" fmla="*/ 2016261 w 2016261"/>
              <a:gd name="connsiteY1" fmla="*/ 0 h 1048914"/>
              <a:gd name="connsiteX2" fmla="*/ 2016261 w 2016261"/>
              <a:gd name="connsiteY2" fmla="*/ 1048914 h 1048914"/>
              <a:gd name="connsiteX3" fmla="*/ 0 w 2016261"/>
              <a:gd name="connsiteY3" fmla="*/ 1048914 h 1048914"/>
              <a:gd name="connsiteX4" fmla="*/ 0 w 2016261"/>
              <a:gd name="connsiteY4" fmla="*/ 0 h 1048914"/>
              <a:gd name="connsiteX0" fmla="*/ 319489 w 2016261"/>
              <a:gd name="connsiteY0" fmla="*/ 22034 h 1048914"/>
              <a:gd name="connsiteX1" fmla="*/ 2016261 w 2016261"/>
              <a:gd name="connsiteY1" fmla="*/ 0 h 1048914"/>
              <a:gd name="connsiteX2" fmla="*/ 2016261 w 2016261"/>
              <a:gd name="connsiteY2" fmla="*/ 1048914 h 1048914"/>
              <a:gd name="connsiteX3" fmla="*/ 0 w 2016261"/>
              <a:gd name="connsiteY3" fmla="*/ 1048914 h 1048914"/>
              <a:gd name="connsiteX4" fmla="*/ 319489 w 2016261"/>
              <a:gd name="connsiteY4" fmla="*/ 22034 h 1048914"/>
              <a:gd name="connsiteX0" fmla="*/ 319489 w 2016261"/>
              <a:gd name="connsiteY0" fmla="*/ 22034 h 1048914"/>
              <a:gd name="connsiteX1" fmla="*/ 2016261 w 2016261"/>
              <a:gd name="connsiteY1" fmla="*/ 0 h 1048914"/>
              <a:gd name="connsiteX2" fmla="*/ 2016261 w 2016261"/>
              <a:gd name="connsiteY2" fmla="*/ 1048914 h 1048914"/>
              <a:gd name="connsiteX3" fmla="*/ 0 w 2016261"/>
              <a:gd name="connsiteY3" fmla="*/ 1048914 h 1048914"/>
              <a:gd name="connsiteX4" fmla="*/ 84956 w 2016261"/>
              <a:gd name="connsiteY4" fmla="*/ 487054 h 1048914"/>
              <a:gd name="connsiteX5" fmla="*/ 319489 w 2016261"/>
              <a:gd name="connsiteY5" fmla="*/ 22034 h 1048914"/>
              <a:gd name="connsiteX0" fmla="*/ 319489 w 2016261"/>
              <a:gd name="connsiteY0" fmla="*/ 22034 h 1048914"/>
              <a:gd name="connsiteX1" fmla="*/ 2016261 w 2016261"/>
              <a:gd name="connsiteY1" fmla="*/ 0 h 1048914"/>
              <a:gd name="connsiteX2" fmla="*/ 2016261 w 2016261"/>
              <a:gd name="connsiteY2" fmla="*/ 1048914 h 1048914"/>
              <a:gd name="connsiteX3" fmla="*/ 0 w 2016261"/>
              <a:gd name="connsiteY3" fmla="*/ 1048914 h 1048914"/>
              <a:gd name="connsiteX4" fmla="*/ 84956 w 2016261"/>
              <a:gd name="connsiteY4" fmla="*/ 487054 h 1048914"/>
              <a:gd name="connsiteX5" fmla="*/ 319489 w 2016261"/>
              <a:gd name="connsiteY5" fmla="*/ 22034 h 1048914"/>
              <a:gd name="connsiteX0" fmla="*/ 319489 w 2016261"/>
              <a:gd name="connsiteY0" fmla="*/ 22034 h 1048914"/>
              <a:gd name="connsiteX1" fmla="*/ 2016261 w 2016261"/>
              <a:gd name="connsiteY1" fmla="*/ 0 h 1048914"/>
              <a:gd name="connsiteX2" fmla="*/ 2016261 w 2016261"/>
              <a:gd name="connsiteY2" fmla="*/ 1048914 h 1048914"/>
              <a:gd name="connsiteX3" fmla="*/ 0 w 2016261"/>
              <a:gd name="connsiteY3" fmla="*/ 1048914 h 1048914"/>
              <a:gd name="connsiteX4" fmla="*/ 73940 w 2016261"/>
              <a:gd name="connsiteY4" fmla="*/ 431970 h 1048914"/>
              <a:gd name="connsiteX5" fmla="*/ 319489 w 2016261"/>
              <a:gd name="connsiteY5" fmla="*/ 22034 h 1048914"/>
              <a:gd name="connsiteX0" fmla="*/ 319489 w 2016261"/>
              <a:gd name="connsiteY0" fmla="*/ 22034 h 1048914"/>
              <a:gd name="connsiteX1" fmla="*/ 2016261 w 2016261"/>
              <a:gd name="connsiteY1" fmla="*/ 0 h 1048914"/>
              <a:gd name="connsiteX2" fmla="*/ 2016261 w 2016261"/>
              <a:gd name="connsiteY2" fmla="*/ 1048914 h 1048914"/>
              <a:gd name="connsiteX3" fmla="*/ 0 w 2016261"/>
              <a:gd name="connsiteY3" fmla="*/ 1048914 h 1048914"/>
              <a:gd name="connsiteX4" fmla="*/ 29873 w 2016261"/>
              <a:gd name="connsiteY4" fmla="*/ 431970 h 1048914"/>
              <a:gd name="connsiteX5" fmla="*/ 319489 w 2016261"/>
              <a:gd name="connsiteY5" fmla="*/ 22034 h 1048914"/>
              <a:gd name="connsiteX0" fmla="*/ 319489 w 2016261"/>
              <a:gd name="connsiteY0" fmla="*/ 22034 h 1048914"/>
              <a:gd name="connsiteX1" fmla="*/ 2016261 w 2016261"/>
              <a:gd name="connsiteY1" fmla="*/ 0 h 1048914"/>
              <a:gd name="connsiteX2" fmla="*/ 2016261 w 2016261"/>
              <a:gd name="connsiteY2" fmla="*/ 1048914 h 1048914"/>
              <a:gd name="connsiteX3" fmla="*/ 0 w 2016261"/>
              <a:gd name="connsiteY3" fmla="*/ 1048914 h 1048914"/>
              <a:gd name="connsiteX4" fmla="*/ 29873 w 2016261"/>
              <a:gd name="connsiteY4" fmla="*/ 431970 h 1048914"/>
              <a:gd name="connsiteX5" fmla="*/ 319489 w 2016261"/>
              <a:gd name="connsiteY5" fmla="*/ 22034 h 1048914"/>
              <a:gd name="connsiteX0" fmla="*/ 319489 w 2016261"/>
              <a:gd name="connsiteY0" fmla="*/ 22034 h 1048914"/>
              <a:gd name="connsiteX1" fmla="*/ 2016261 w 2016261"/>
              <a:gd name="connsiteY1" fmla="*/ 0 h 1048914"/>
              <a:gd name="connsiteX2" fmla="*/ 2016261 w 2016261"/>
              <a:gd name="connsiteY2" fmla="*/ 1048914 h 1048914"/>
              <a:gd name="connsiteX3" fmla="*/ 0 w 2016261"/>
              <a:gd name="connsiteY3" fmla="*/ 1048914 h 1048914"/>
              <a:gd name="connsiteX4" fmla="*/ 29873 w 2016261"/>
              <a:gd name="connsiteY4" fmla="*/ 431970 h 1048914"/>
              <a:gd name="connsiteX5" fmla="*/ 327327 w 2016261"/>
              <a:gd name="connsiteY5" fmla="*/ 323753 h 1048914"/>
              <a:gd name="connsiteX6" fmla="*/ 319489 w 2016261"/>
              <a:gd name="connsiteY6" fmla="*/ 22034 h 1048914"/>
              <a:gd name="connsiteX0" fmla="*/ 517793 w 2016261"/>
              <a:gd name="connsiteY0" fmla="*/ 1891 h 1048914"/>
              <a:gd name="connsiteX1" fmla="*/ 2016261 w 2016261"/>
              <a:gd name="connsiteY1" fmla="*/ 0 h 1048914"/>
              <a:gd name="connsiteX2" fmla="*/ 2016261 w 2016261"/>
              <a:gd name="connsiteY2" fmla="*/ 1048914 h 1048914"/>
              <a:gd name="connsiteX3" fmla="*/ 0 w 2016261"/>
              <a:gd name="connsiteY3" fmla="*/ 1048914 h 1048914"/>
              <a:gd name="connsiteX4" fmla="*/ 29873 w 2016261"/>
              <a:gd name="connsiteY4" fmla="*/ 431970 h 1048914"/>
              <a:gd name="connsiteX5" fmla="*/ 327327 w 2016261"/>
              <a:gd name="connsiteY5" fmla="*/ 323753 h 1048914"/>
              <a:gd name="connsiteX6" fmla="*/ 517793 w 2016261"/>
              <a:gd name="connsiteY6" fmla="*/ 1891 h 1048914"/>
              <a:gd name="connsiteX0" fmla="*/ 890631 w 2389099"/>
              <a:gd name="connsiteY0" fmla="*/ 1891 h 1048914"/>
              <a:gd name="connsiteX1" fmla="*/ 2389099 w 2389099"/>
              <a:gd name="connsiteY1" fmla="*/ 0 h 1048914"/>
              <a:gd name="connsiteX2" fmla="*/ 2389099 w 2389099"/>
              <a:gd name="connsiteY2" fmla="*/ 1048914 h 1048914"/>
              <a:gd name="connsiteX3" fmla="*/ 0 w 2389099"/>
              <a:gd name="connsiteY3" fmla="*/ 1048914 h 1048914"/>
              <a:gd name="connsiteX4" fmla="*/ 402711 w 2389099"/>
              <a:gd name="connsiteY4" fmla="*/ 431970 h 1048914"/>
              <a:gd name="connsiteX5" fmla="*/ 700165 w 2389099"/>
              <a:gd name="connsiteY5" fmla="*/ 323753 h 1048914"/>
              <a:gd name="connsiteX6" fmla="*/ 890631 w 2389099"/>
              <a:gd name="connsiteY6" fmla="*/ 1891 h 1048914"/>
              <a:gd name="connsiteX0" fmla="*/ 902560 w 2401028"/>
              <a:gd name="connsiteY0" fmla="*/ 1891 h 1048914"/>
              <a:gd name="connsiteX1" fmla="*/ 2401028 w 2401028"/>
              <a:gd name="connsiteY1" fmla="*/ 0 h 1048914"/>
              <a:gd name="connsiteX2" fmla="*/ 2401028 w 2401028"/>
              <a:gd name="connsiteY2" fmla="*/ 1048914 h 1048914"/>
              <a:gd name="connsiteX3" fmla="*/ 11929 w 2401028"/>
              <a:gd name="connsiteY3" fmla="*/ 1048914 h 1048914"/>
              <a:gd name="connsiteX4" fmla="*/ 16090 w 2401028"/>
              <a:gd name="connsiteY4" fmla="*/ 533500 h 1048914"/>
              <a:gd name="connsiteX5" fmla="*/ 712094 w 2401028"/>
              <a:gd name="connsiteY5" fmla="*/ 323753 h 1048914"/>
              <a:gd name="connsiteX6" fmla="*/ 902560 w 2401028"/>
              <a:gd name="connsiteY6" fmla="*/ 1891 h 1048914"/>
              <a:gd name="connsiteX0" fmla="*/ 902560 w 2401028"/>
              <a:gd name="connsiteY0" fmla="*/ 1891 h 1048914"/>
              <a:gd name="connsiteX1" fmla="*/ 2401028 w 2401028"/>
              <a:gd name="connsiteY1" fmla="*/ 0 h 1048914"/>
              <a:gd name="connsiteX2" fmla="*/ 2401028 w 2401028"/>
              <a:gd name="connsiteY2" fmla="*/ 1048914 h 1048914"/>
              <a:gd name="connsiteX3" fmla="*/ 11929 w 2401028"/>
              <a:gd name="connsiteY3" fmla="*/ 1048914 h 1048914"/>
              <a:gd name="connsiteX4" fmla="*/ 16090 w 2401028"/>
              <a:gd name="connsiteY4" fmla="*/ 533500 h 1048914"/>
              <a:gd name="connsiteX5" fmla="*/ 570672 w 2401028"/>
              <a:gd name="connsiteY5" fmla="*/ 333905 h 1048914"/>
              <a:gd name="connsiteX6" fmla="*/ 902560 w 2401028"/>
              <a:gd name="connsiteY6" fmla="*/ 1891 h 1048914"/>
              <a:gd name="connsiteX0" fmla="*/ 696857 w 2401028"/>
              <a:gd name="connsiteY0" fmla="*/ 1891 h 1048914"/>
              <a:gd name="connsiteX1" fmla="*/ 2401028 w 2401028"/>
              <a:gd name="connsiteY1" fmla="*/ 0 h 1048914"/>
              <a:gd name="connsiteX2" fmla="*/ 2401028 w 2401028"/>
              <a:gd name="connsiteY2" fmla="*/ 1048914 h 1048914"/>
              <a:gd name="connsiteX3" fmla="*/ 11929 w 2401028"/>
              <a:gd name="connsiteY3" fmla="*/ 1048914 h 1048914"/>
              <a:gd name="connsiteX4" fmla="*/ 16090 w 2401028"/>
              <a:gd name="connsiteY4" fmla="*/ 533500 h 1048914"/>
              <a:gd name="connsiteX5" fmla="*/ 570672 w 2401028"/>
              <a:gd name="connsiteY5" fmla="*/ 333905 h 1048914"/>
              <a:gd name="connsiteX6" fmla="*/ 696857 w 2401028"/>
              <a:gd name="connsiteY6" fmla="*/ 1891 h 1048914"/>
              <a:gd name="connsiteX0" fmla="*/ 696857 w 2401028"/>
              <a:gd name="connsiteY0" fmla="*/ 1891 h 1048914"/>
              <a:gd name="connsiteX1" fmla="*/ 2401028 w 2401028"/>
              <a:gd name="connsiteY1" fmla="*/ 0 h 1048914"/>
              <a:gd name="connsiteX2" fmla="*/ 2401028 w 2401028"/>
              <a:gd name="connsiteY2" fmla="*/ 1048914 h 1048914"/>
              <a:gd name="connsiteX3" fmla="*/ 11929 w 2401028"/>
              <a:gd name="connsiteY3" fmla="*/ 1048914 h 1048914"/>
              <a:gd name="connsiteX4" fmla="*/ 16090 w 2401028"/>
              <a:gd name="connsiteY4" fmla="*/ 533500 h 1048914"/>
              <a:gd name="connsiteX5" fmla="*/ 364969 w 2401028"/>
              <a:gd name="connsiteY5" fmla="*/ 151152 h 1048914"/>
              <a:gd name="connsiteX6" fmla="*/ 696857 w 2401028"/>
              <a:gd name="connsiteY6" fmla="*/ 1891 h 1048914"/>
              <a:gd name="connsiteX0" fmla="*/ 696857 w 2401028"/>
              <a:gd name="connsiteY0" fmla="*/ 1891 h 1048914"/>
              <a:gd name="connsiteX1" fmla="*/ 2401028 w 2401028"/>
              <a:gd name="connsiteY1" fmla="*/ 0 h 1048914"/>
              <a:gd name="connsiteX2" fmla="*/ 2401028 w 2401028"/>
              <a:gd name="connsiteY2" fmla="*/ 1048914 h 1048914"/>
              <a:gd name="connsiteX3" fmla="*/ 11929 w 2401028"/>
              <a:gd name="connsiteY3" fmla="*/ 1048914 h 1048914"/>
              <a:gd name="connsiteX4" fmla="*/ 16090 w 2401028"/>
              <a:gd name="connsiteY4" fmla="*/ 533500 h 1048914"/>
              <a:gd name="connsiteX5" fmla="*/ 364969 w 2401028"/>
              <a:gd name="connsiteY5" fmla="*/ 151152 h 1048914"/>
              <a:gd name="connsiteX6" fmla="*/ 696857 w 2401028"/>
              <a:gd name="connsiteY6" fmla="*/ 1891 h 1048914"/>
              <a:gd name="connsiteX0" fmla="*/ 696857 w 2401028"/>
              <a:gd name="connsiteY0" fmla="*/ 1891 h 1048914"/>
              <a:gd name="connsiteX1" fmla="*/ 2401028 w 2401028"/>
              <a:gd name="connsiteY1" fmla="*/ 0 h 1048914"/>
              <a:gd name="connsiteX2" fmla="*/ 2401028 w 2401028"/>
              <a:gd name="connsiteY2" fmla="*/ 1048914 h 1048914"/>
              <a:gd name="connsiteX3" fmla="*/ 11929 w 2401028"/>
              <a:gd name="connsiteY3" fmla="*/ 1048914 h 1048914"/>
              <a:gd name="connsiteX4" fmla="*/ 16090 w 2401028"/>
              <a:gd name="connsiteY4" fmla="*/ 533500 h 1048914"/>
              <a:gd name="connsiteX5" fmla="*/ 364969 w 2401028"/>
              <a:gd name="connsiteY5" fmla="*/ 151152 h 1048914"/>
              <a:gd name="connsiteX6" fmla="*/ 696857 w 2401028"/>
              <a:gd name="connsiteY6" fmla="*/ 1891 h 1048914"/>
              <a:gd name="connsiteX0" fmla="*/ 696857 w 2401028"/>
              <a:gd name="connsiteY0" fmla="*/ 1891 h 1048914"/>
              <a:gd name="connsiteX1" fmla="*/ 2401028 w 2401028"/>
              <a:gd name="connsiteY1" fmla="*/ 0 h 1048914"/>
              <a:gd name="connsiteX2" fmla="*/ 2401028 w 2401028"/>
              <a:gd name="connsiteY2" fmla="*/ 1048914 h 1048914"/>
              <a:gd name="connsiteX3" fmla="*/ 11929 w 2401028"/>
              <a:gd name="connsiteY3" fmla="*/ 1048914 h 1048914"/>
              <a:gd name="connsiteX4" fmla="*/ 16090 w 2401028"/>
              <a:gd name="connsiteY4" fmla="*/ 533500 h 1048914"/>
              <a:gd name="connsiteX5" fmla="*/ 364846 w 2401028"/>
              <a:gd name="connsiteY5" fmla="*/ 436713 h 1048914"/>
              <a:gd name="connsiteX6" fmla="*/ 364969 w 2401028"/>
              <a:gd name="connsiteY6" fmla="*/ 151152 h 1048914"/>
              <a:gd name="connsiteX7" fmla="*/ 696857 w 2401028"/>
              <a:gd name="connsiteY7" fmla="*/ 1891 h 104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1028" h="1048914">
                <a:moveTo>
                  <a:pt x="696857" y="1891"/>
                </a:moveTo>
                <a:lnTo>
                  <a:pt x="2401028" y="0"/>
                </a:lnTo>
                <a:lnTo>
                  <a:pt x="2401028" y="1048914"/>
                </a:lnTo>
                <a:lnTo>
                  <a:pt x="11929" y="1048914"/>
                </a:lnTo>
                <a:cubicBezTo>
                  <a:pt x="65954" y="861627"/>
                  <a:pt x="-37935" y="720787"/>
                  <a:pt x="16090" y="533500"/>
                </a:cubicBezTo>
                <a:cubicBezTo>
                  <a:pt x="68482" y="419621"/>
                  <a:pt x="306700" y="500438"/>
                  <a:pt x="364846" y="436713"/>
                </a:cubicBezTo>
                <a:cubicBezTo>
                  <a:pt x="422992" y="372988"/>
                  <a:pt x="303206" y="211777"/>
                  <a:pt x="364969" y="151152"/>
                </a:cubicBezTo>
                <a:cubicBezTo>
                  <a:pt x="413238" y="82829"/>
                  <a:pt x="397007" y="50814"/>
                  <a:pt x="696857" y="1891"/>
                </a:cubicBezTo>
                <a:close/>
              </a:path>
            </a:pathLst>
          </a:custGeom>
          <a:solidFill>
            <a:srgbClr val="4474C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Helvetica LT Std" panose="020B0504020202020204" pitchFamily="34" charset="0"/>
              </a:rPr>
              <a:t>Implication </a:t>
            </a:r>
            <a:br>
              <a:rPr lang="fr-FR" sz="2000" b="1" dirty="0">
                <a:solidFill>
                  <a:schemeClr val="bg1"/>
                </a:solidFill>
                <a:latin typeface="Helvetica LT Std" panose="020B0504020202020204" pitchFamily="34" charset="0"/>
              </a:rPr>
            </a:br>
            <a:r>
              <a:rPr lang="fr-FR" sz="2000" b="1" dirty="0">
                <a:solidFill>
                  <a:schemeClr val="bg1"/>
                </a:solidFill>
                <a:latin typeface="Helvetica LT Std" panose="020B0504020202020204" pitchFamily="34" charset="0"/>
              </a:rPr>
              <a:t>des patients </a:t>
            </a:r>
            <a:br>
              <a:rPr lang="fr-FR" sz="2000" b="1" dirty="0">
                <a:solidFill>
                  <a:schemeClr val="bg1"/>
                </a:solidFill>
                <a:latin typeface="Helvetica LT Std" panose="020B0504020202020204" pitchFamily="34" charset="0"/>
              </a:rPr>
            </a:br>
            <a:r>
              <a:rPr lang="fr-FR" sz="2000" b="1" dirty="0">
                <a:solidFill>
                  <a:schemeClr val="bg1"/>
                </a:solidFill>
                <a:latin typeface="Helvetica LT Std" panose="020B0504020202020204" pitchFamily="34" charset="0"/>
              </a:rPr>
              <a:t>et de la communauté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EDD9CC-7AE3-4421-BC8A-A42F9ABD11A1}"/>
              </a:ext>
            </a:extLst>
          </p:cNvPr>
          <p:cNvSpPr txBox="1"/>
          <p:nvPr/>
        </p:nvSpPr>
        <p:spPr>
          <a:xfrm>
            <a:off x="5541484" y="3682810"/>
            <a:ext cx="1255924" cy="307777"/>
          </a:xfrm>
          <a:prstGeom prst="rect">
            <a:avLst/>
          </a:prstGeom>
          <a:solidFill>
            <a:srgbClr val="4474C3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Helvetica LT Std" panose="020B0504020202020204" pitchFamily="34" charset="0"/>
              </a:rPr>
              <a:t>Données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F79A87-7F28-42A5-BF1C-510AFCEEEC0E}"/>
              </a:ext>
            </a:extLst>
          </p:cNvPr>
          <p:cNvSpPr txBox="1"/>
          <p:nvPr/>
        </p:nvSpPr>
        <p:spPr>
          <a:xfrm>
            <a:off x="7619506" y="3701134"/>
            <a:ext cx="2119406" cy="625133"/>
          </a:xfrm>
          <a:prstGeom prst="rect">
            <a:avLst/>
          </a:prstGeom>
          <a:solidFill>
            <a:srgbClr val="4474C3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Helvetica LT Std" panose="020B0504020202020204" pitchFamily="34" charset="0"/>
              </a:rPr>
              <a:t>Infrastructure organisationnelle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7165E6-3325-4B84-9400-3D0233AB7BCD}"/>
              </a:ext>
            </a:extLst>
          </p:cNvPr>
          <p:cNvSpPr txBox="1"/>
          <p:nvPr/>
        </p:nvSpPr>
        <p:spPr>
          <a:xfrm>
            <a:off x="7835876" y="5062005"/>
            <a:ext cx="1980153" cy="859315"/>
          </a:xfrm>
          <a:custGeom>
            <a:avLst/>
            <a:gdLst>
              <a:gd name="connsiteX0" fmla="*/ 0 w 1795750"/>
              <a:gd name="connsiteY0" fmla="*/ 0 h 837281"/>
              <a:gd name="connsiteX1" fmla="*/ 1795750 w 1795750"/>
              <a:gd name="connsiteY1" fmla="*/ 0 h 837281"/>
              <a:gd name="connsiteX2" fmla="*/ 1795750 w 1795750"/>
              <a:gd name="connsiteY2" fmla="*/ 837281 h 837281"/>
              <a:gd name="connsiteX3" fmla="*/ 0 w 1795750"/>
              <a:gd name="connsiteY3" fmla="*/ 837281 h 837281"/>
              <a:gd name="connsiteX4" fmla="*/ 0 w 1795750"/>
              <a:gd name="connsiteY4" fmla="*/ 0 h 837281"/>
              <a:gd name="connsiteX0" fmla="*/ 99152 w 1894902"/>
              <a:gd name="connsiteY0" fmla="*/ 0 h 837281"/>
              <a:gd name="connsiteX1" fmla="*/ 1894902 w 1894902"/>
              <a:gd name="connsiteY1" fmla="*/ 0 h 837281"/>
              <a:gd name="connsiteX2" fmla="*/ 1894902 w 1894902"/>
              <a:gd name="connsiteY2" fmla="*/ 837281 h 837281"/>
              <a:gd name="connsiteX3" fmla="*/ 0 w 1894902"/>
              <a:gd name="connsiteY3" fmla="*/ 837281 h 837281"/>
              <a:gd name="connsiteX4" fmla="*/ 99152 w 1894902"/>
              <a:gd name="connsiteY4" fmla="*/ 0 h 837281"/>
              <a:gd name="connsiteX0" fmla="*/ 113306 w 1909056"/>
              <a:gd name="connsiteY0" fmla="*/ 0 h 837281"/>
              <a:gd name="connsiteX1" fmla="*/ 1909056 w 1909056"/>
              <a:gd name="connsiteY1" fmla="*/ 0 h 837281"/>
              <a:gd name="connsiteX2" fmla="*/ 1909056 w 1909056"/>
              <a:gd name="connsiteY2" fmla="*/ 837281 h 837281"/>
              <a:gd name="connsiteX3" fmla="*/ 14154 w 1909056"/>
              <a:gd name="connsiteY3" fmla="*/ 837281 h 837281"/>
              <a:gd name="connsiteX4" fmla="*/ 113306 w 1909056"/>
              <a:gd name="connsiteY4" fmla="*/ 0 h 837281"/>
              <a:gd name="connsiteX0" fmla="*/ 185877 w 1981627"/>
              <a:gd name="connsiteY0" fmla="*/ 0 h 848298"/>
              <a:gd name="connsiteX1" fmla="*/ 1981627 w 1981627"/>
              <a:gd name="connsiteY1" fmla="*/ 0 h 848298"/>
              <a:gd name="connsiteX2" fmla="*/ 1981627 w 1981627"/>
              <a:gd name="connsiteY2" fmla="*/ 837281 h 848298"/>
              <a:gd name="connsiteX3" fmla="*/ 9607 w 1981627"/>
              <a:gd name="connsiteY3" fmla="*/ 848298 h 848298"/>
              <a:gd name="connsiteX4" fmla="*/ 185877 w 1981627"/>
              <a:gd name="connsiteY4" fmla="*/ 0 h 848298"/>
              <a:gd name="connsiteX0" fmla="*/ 207100 w 1980816"/>
              <a:gd name="connsiteY0" fmla="*/ 0 h 859315"/>
              <a:gd name="connsiteX1" fmla="*/ 1980816 w 1980816"/>
              <a:gd name="connsiteY1" fmla="*/ 11017 h 859315"/>
              <a:gd name="connsiteX2" fmla="*/ 1980816 w 1980816"/>
              <a:gd name="connsiteY2" fmla="*/ 848298 h 859315"/>
              <a:gd name="connsiteX3" fmla="*/ 8796 w 1980816"/>
              <a:gd name="connsiteY3" fmla="*/ 859315 h 859315"/>
              <a:gd name="connsiteX4" fmla="*/ 207100 w 1980816"/>
              <a:gd name="connsiteY4" fmla="*/ 0 h 859315"/>
              <a:gd name="connsiteX0" fmla="*/ 206437 w 1980153"/>
              <a:gd name="connsiteY0" fmla="*/ 0 h 859315"/>
              <a:gd name="connsiteX1" fmla="*/ 1980153 w 1980153"/>
              <a:gd name="connsiteY1" fmla="*/ 11017 h 859315"/>
              <a:gd name="connsiteX2" fmla="*/ 1980153 w 1980153"/>
              <a:gd name="connsiteY2" fmla="*/ 848298 h 859315"/>
              <a:gd name="connsiteX3" fmla="*/ 8133 w 1980153"/>
              <a:gd name="connsiteY3" fmla="*/ 859315 h 859315"/>
              <a:gd name="connsiteX4" fmla="*/ 206437 w 1980153"/>
              <a:gd name="connsiteY4" fmla="*/ 0 h 85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0153" h="859315">
                <a:moveTo>
                  <a:pt x="206437" y="0"/>
                </a:moveTo>
                <a:lnTo>
                  <a:pt x="1980153" y="11017"/>
                </a:lnTo>
                <a:lnTo>
                  <a:pt x="1980153" y="848298"/>
                </a:lnTo>
                <a:lnTo>
                  <a:pt x="8133" y="859315"/>
                </a:lnTo>
                <a:cubicBezTo>
                  <a:pt x="-46951" y="580221"/>
                  <a:pt x="195420" y="279094"/>
                  <a:pt x="206437" y="0"/>
                </a:cubicBezTo>
                <a:close/>
              </a:path>
            </a:pathLst>
          </a:custGeom>
          <a:solidFill>
            <a:srgbClr val="4474C3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Helvetica LT Std" panose="020B0504020202020204" pitchFamily="34" charset="0"/>
              </a:rPr>
              <a:t>Obtention </a:t>
            </a:r>
            <a:br>
              <a:rPr lang="fr-FR" sz="2000" b="1" dirty="0">
                <a:solidFill>
                  <a:schemeClr val="bg1"/>
                </a:solidFill>
                <a:latin typeface="Helvetica LT Std" panose="020B0504020202020204" pitchFamily="34" charset="0"/>
              </a:rPr>
            </a:br>
            <a:r>
              <a:rPr lang="fr-FR" sz="2000" b="1" dirty="0">
                <a:solidFill>
                  <a:schemeClr val="bg1"/>
                </a:solidFill>
                <a:latin typeface="Helvetica LT Std" panose="020B0504020202020204" pitchFamily="34" charset="0"/>
              </a:rPr>
              <a:t>des résultats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2EABD3-743F-41A0-B954-318548ACB5E5}"/>
              </a:ext>
            </a:extLst>
          </p:cNvPr>
          <p:cNvSpPr txBox="1"/>
          <p:nvPr/>
        </p:nvSpPr>
        <p:spPr>
          <a:xfrm>
            <a:off x="5243478" y="5162999"/>
            <a:ext cx="2042024" cy="859315"/>
          </a:xfrm>
          <a:custGeom>
            <a:avLst/>
            <a:gdLst>
              <a:gd name="connsiteX0" fmla="*/ 0 w 1799422"/>
              <a:gd name="connsiteY0" fmla="*/ 0 h 859315"/>
              <a:gd name="connsiteX1" fmla="*/ 1799422 w 1799422"/>
              <a:gd name="connsiteY1" fmla="*/ 0 h 859315"/>
              <a:gd name="connsiteX2" fmla="*/ 1799422 w 1799422"/>
              <a:gd name="connsiteY2" fmla="*/ 859315 h 859315"/>
              <a:gd name="connsiteX3" fmla="*/ 0 w 1799422"/>
              <a:gd name="connsiteY3" fmla="*/ 859315 h 859315"/>
              <a:gd name="connsiteX4" fmla="*/ 0 w 1799422"/>
              <a:gd name="connsiteY4" fmla="*/ 0 h 859315"/>
              <a:gd name="connsiteX0" fmla="*/ 242371 w 2041793"/>
              <a:gd name="connsiteY0" fmla="*/ 0 h 859315"/>
              <a:gd name="connsiteX1" fmla="*/ 2041793 w 2041793"/>
              <a:gd name="connsiteY1" fmla="*/ 0 h 859315"/>
              <a:gd name="connsiteX2" fmla="*/ 2041793 w 2041793"/>
              <a:gd name="connsiteY2" fmla="*/ 859315 h 859315"/>
              <a:gd name="connsiteX3" fmla="*/ 0 w 2041793"/>
              <a:gd name="connsiteY3" fmla="*/ 826265 h 859315"/>
              <a:gd name="connsiteX4" fmla="*/ 242371 w 2041793"/>
              <a:gd name="connsiteY4" fmla="*/ 0 h 859315"/>
              <a:gd name="connsiteX0" fmla="*/ 242602 w 2042024"/>
              <a:gd name="connsiteY0" fmla="*/ 0 h 859315"/>
              <a:gd name="connsiteX1" fmla="*/ 2042024 w 2042024"/>
              <a:gd name="connsiteY1" fmla="*/ 0 h 859315"/>
              <a:gd name="connsiteX2" fmla="*/ 2042024 w 2042024"/>
              <a:gd name="connsiteY2" fmla="*/ 859315 h 859315"/>
              <a:gd name="connsiteX3" fmla="*/ 231 w 2042024"/>
              <a:gd name="connsiteY3" fmla="*/ 826265 h 859315"/>
              <a:gd name="connsiteX4" fmla="*/ 242602 w 2042024"/>
              <a:gd name="connsiteY4" fmla="*/ 0 h 85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2024" h="859315">
                <a:moveTo>
                  <a:pt x="242602" y="0"/>
                </a:moveTo>
                <a:lnTo>
                  <a:pt x="2042024" y="0"/>
                </a:lnTo>
                <a:lnTo>
                  <a:pt x="2042024" y="859315"/>
                </a:lnTo>
                <a:lnTo>
                  <a:pt x="231" y="826265"/>
                </a:lnTo>
                <a:cubicBezTo>
                  <a:pt x="-7114" y="495759"/>
                  <a:pt x="161812" y="275422"/>
                  <a:pt x="242602" y="0"/>
                </a:cubicBezTo>
                <a:close/>
              </a:path>
            </a:pathLst>
          </a:custGeom>
          <a:solidFill>
            <a:srgbClr val="4474C3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Helvetica LT Std" panose="020B0504020202020204" pitchFamily="34" charset="0"/>
              </a:rPr>
              <a:t>Gestion des connaissances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D7A229-35D8-453C-BEA8-6CF4BDF45F33}"/>
              </a:ext>
            </a:extLst>
          </p:cNvPr>
          <p:cNvSpPr txBox="1"/>
          <p:nvPr/>
        </p:nvSpPr>
        <p:spPr>
          <a:xfrm>
            <a:off x="2877829" y="5167090"/>
            <a:ext cx="1861769" cy="753700"/>
          </a:xfrm>
          <a:prstGeom prst="rect">
            <a:avLst/>
          </a:prstGeom>
          <a:solidFill>
            <a:srgbClr val="4474C3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Helvetica LT Std" panose="020B0504020202020204" pitchFamily="34" charset="0"/>
              </a:rPr>
              <a:t>Renforcement des capacités</a:t>
            </a:r>
          </a:p>
        </p:txBody>
      </p:sp>
    </p:spTree>
    <p:extLst>
      <p:ext uri="{BB962C8B-B14F-4D97-AF65-F5344CB8AC3E}">
        <p14:creationId xmlns:p14="http://schemas.microsoft.com/office/powerpoint/2010/main" val="1302843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Principes d'amélioration de la qualité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4EE1A0-C683-E04D-A0C1-656F60382EB2}"/>
              </a:ext>
            </a:extLst>
          </p:cNvPr>
          <p:cNvSpPr txBox="1">
            <a:spLocks/>
          </p:cNvSpPr>
          <p:nvPr/>
        </p:nvSpPr>
        <p:spPr>
          <a:xfrm>
            <a:off x="664002" y="1825625"/>
            <a:ext cx="113884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/>
              <a:t>Concept fondamental d'amélioration :</a:t>
            </a:r>
          </a:p>
          <a:p>
            <a:pPr marL="0" indent="0">
              <a:buNone/>
            </a:pPr>
            <a:r>
              <a:rPr lang="fr-FR" dirty="0"/>
              <a:t>« Chaque système est parfaitement conçu pour obtenir exactement le résultat qu'il permet d'atteindre. »</a:t>
            </a:r>
          </a:p>
          <a:p>
            <a:pPr marL="0" indent="0">
              <a:buNone/>
            </a:pPr>
            <a:r>
              <a:rPr lang="fr-FR" dirty="0"/>
              <a:t>	- W. Edwards Deming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b="1" dirty="0"/>
              <a:t>Principes d'amélioration :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Comprendre le travail en termes de processus et de systèmes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Élaboration de solutions par des équipes de prestataires et de patients 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Accent mis sur les besoins des patients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Tester et mesurer les effets du changement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Apprentissage par les pairs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0D8B5-A3EF-564A-9449-706EE49F9EF4}"/>
              </a:ext>
            </a:extLst>
          </p:cNvPr>
          <p:cNvSpPr txBox="1"/>
          <p:nvPr/>
        </p:nvSpPr>
        <p:spPr>
          <a:xfrm>
            <a:off x="486888" y="6492875"/>
            <a:ext cx="3836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Source : HEALTHQUAL, Quality Improvement: A Refresher</a:t>
            </a:r>
          </a:p>
        </p:txBody>
      </p:sp>
    </p:spTree>
    <p:extLst>
      <p:ext uri="{BB962C8B-B14F-4D97-AF65-F5344CB8AC3E}">
        <p14:creationId xmlns:p14="http://schemas.microsoft.com/office/powerpoint/2010/main" val="2465611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Un modèle d'amélioration (PEÉA)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3CC0B-35E3-4B4E-B154-28D02D897C04}"/>
              </a:ext>
            </a:extLst>
          </p:cNvPr>
          <p:cNvSpPr txBox="1"/>
          <p:nvPr/>
        </p:nvSpPr>
        <p:spPr>
          <a:xfrm>
            <a:off x="486888" y="6492875"/>
            <a:ext cx="3836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Source : HEALTHQUAL, Quality Improvement: A Refresher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0F37EE-00BE-4E84-829D-502D64E60570}"/>
              </a:ext>
            </a:extLst>
          </p:cNvPr>
          <p:cNvGrpSpPr/>
          <p:nvPr/>
        </p:nvGrpSpPr>
        <p:grpSpPr>
          <a:xfrm>
            <a:off x="3890916" y="1308299"/>
            <a:ext cx="4410168" cy="4894100"/>
            <a:chOff x="3890916" y="1308299"/>
            <a:chExt cx="4410168" cy="48941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C8232C-9989-0E48-BD73-EDB34811C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90916" y="1308299"/>
              <a:ext cx="4410168" cy="4894100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A36D19C-3198-4B53-BE14-B7BC046FC063}"/>
                </a:ext>
              </a:extLst>
            </p:cNvPr>
            <p:cNvGrpSpPr/>
            <p:nvPr/>
          </p:nvGrpSpPr>
          <p:grpSpPr>
            <a:xfrm>
              <a:off x="4272834" y="1500244"/>
              <a:ext cx="3643615" cy="1928756"/>
              <a:chOff x="4272834" y="1500244"/>
              <a:chExt cx="3643615" cy="1928756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3DAA421-F016-47D7-BC71-59E3BF0EB1E7}"/>
                  </a:ext>
                </a:extLst>
              </p:cNvPr>
              <p:cNvGrpSpPr/>
              <p:nvPr/>
            </p:nvGrpSpPr>
            <p:grpSpPr>
              <a:xfrm>
                <a:off x="4272834" y="1500244"/>
                <a:ext cx="3643615" cy="1928756"/>
                <a:chOff x="4272834" y="1500244"/>
                <a:chExt cx="3643615" cy="1928756"/>
              </a:xfrm>
            </p:grpSpPr>
            <p:sp>
              <p:nvSpPr>
                <p:cNvPr id="7" name="Trapezoid 6">
                  <a:extLst>
                    <a:ext uri="{FF2B5EF4-FFF2-40B4-BE49-F238E27FC236}">
                      <a16:creationId xmlns:a16="http://schemas.microsoft.com/office/drawing/2014/main" id="{0CE56279-F40E-40A2-9511-030FFC5798DC}"/>
                    </a:ext>
                  </a:extLst>
                </p:cNvPr>
                <p:cNvSpPr/>
                <p:nvPr/>
              </p:nvSpPr>
              <p:spPr>
                <a:xfrm>
                  <a:off x="4272834" y="1500244"/>
                  <a:ext cx="3643615" cy="1928756"/>
                </a:xfrm>
                <a:prstGeom prst="trapezoid">
                  <a:avLst>
                    <a:gd name="adj" fmla="val 15195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latin typeface="Helvetica LT Std" panose="020B0504020202020204" pitchFamily="34" charset="0"/>
                  </a:endParaRPr>
                </a:p>
                <a:p>
                  <a:pPr algn="ctr"/>
                  <a:endParaRPr lang="en-US" dirty="0">
                    <a:latin typeface="Helvetica LT Std" panose="020B0504020202020204" pitchFamily="34" charset="0"/>
                  </a:endParaRPr>
                </a:p>
                <a:p>
                  <a:pPr algn="ctr"/>
                  <a:endParaRPr lang="en-US" dirty="0">
                    <a:latin typeface="Helvetica LT Std" panose="020B0504020202020204" pitchFamily="34" charset="0"/>
                  </a:endParaRPr>
                </a:p>
              </p:txBody>
            </p: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107B21E0-BBC4-4493-A36B-3EF416D53AFB}"/>
                    </a:ext>
                  </a:extLst>
                </p:cNvPr>
                <p:cNvCxnSpPr/>
                <p:nvPr/>
              </p:nvCxnSpPr>
              <p:spPr>
                <a:xfrm>
                  <a:off x="4485756" y="2144091"/>
                  <a:ext cx="3220487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B15800C2-0484-4726-AEF6-86F39BDB9176}"/>
                    </a:ext>
                  </a:extLst>
                </p:cNvPr>
                <p:cNvCxnSpPr/>
                <p:nvPr/>
              </p:nvCxnSpPr>
              <p:spPr>
                <a:xfrm>
                  <a:off x="4373041" y="2781468"/>
                  <a:ext cx="3419856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35B7D14-9DD5-4A01-95CA-E3CB1AB42A51}"/>
                  </a:ext>
                </a:extLst>
              </p:cNvPr>
              <p:cNvGrpSpPr/>
              <p:nvPr/>
            </p:nvGrpSpPr>
            <p:grpSpPr>
              <a:xfrm>
                <a:off x="4485756" y="1689915"/>
                <a:ext cx="3220487" cy="1668783"/>
                <a:chOff x="4485756" y="1689915"/>
                <a:chExt cx="3220487" cy="1668783"/>
              </a:xfrm>
            </p:grpSpPr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2C7BFE5-B734-46D7-9362-ED537C7AC2AD}"/>
                    </a:ext>
                  </a:extLst>
                </p:cNvPr>
                <p:cNvSpPr txBox="1"/>
                <p:nvPr/>
              </p:nvSpPr>
              <p:spPr>
                <a:xfrm>
                  <a:off x="4732020" y="1689915"/>
                  <a:ext cx="2794476" cy="42912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fr-FR" sz="1600" dirty="0">
                      <a:latin typeface="Helvetica LT Std" panose="020B0504020202020204" pitchFamily="34" charset="0"/>
                    </a:rPr>
                    <a:t>Qu'est-ce que nous essayons d'accomplir ?</a:t>
                  </a: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1162D4D-DB72-4F60-A713-61E8CDB19A5C}"/>
                    </a:ext>
                  </a:extLst>
                </p:cNvPr>
                <p:cNvSpPr txBox="1"/>
                <p:nvPr/>
              </p:nvSpPr>
              <p:spPr>
                <a:xfrm>
                  <a:off x="4485757" y="2198190"/>
                  <a:ext cx="3220486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fr-FR" sz="1600" dirty="0">
                      <a:latin typeface="Helvetica LT Std" panose="020B0504020202020204" pitchFamily="34" charset="0"/>
                    </a:rPr>
                    <a:t>Comment saurons-nous qu'un changement correspond à une amélioration ?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53DEEE7-0B0E-46D6-919F-11EFCD54A6F5}"/>
                    </a:ext>
                  </a:extLst>
                </p:cNvPr>
                <p:cNvSpPr txBox="1"/>
                <p:nvPr/>
              </p:nvSpPr>
              <p:spPr>
                <a:xfrm>
                  <a:off x="4485756" y="2804700"/>
                  <a:ext cx="3220487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fr-FR" sz="1600" dirty="0">
                      <a:latin typeface="Helvetica LT Std" panose="020B0504020202020204" pitchFamily="34" charset="0"/>
                    </a:rPr>
                    <a:t>Quel changement pouvons-nous apporter qui se traduira par une amélioration ?</a:t>
                  </a:r>
                </a:p>
              </p:txBody>
            </p:sp>
          </p:grp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A3BE03-03DD-4449-8F17-42135E897348}"/>
                </a:ext>
              </a:extLst>
            </p:cNvPr>
            <p:cNvSpPr txBox="1"/>
            <p:nvPr/>
          </p:nvSpPr>
          <p:spPr>
            <a:xfrm>
              <a:off x="5235881" y="4210828"/>
              <a:ext cx="601250" cy="4618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fr-FR" b="1" dirty="0">
                  <a:latin typeface="Helvetica LT Std" panose="020B0504020202020204" pitchFamily="34" charset="0"/>
                </a:rPr>
                <a:t>Agir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261F1F1-A2CC-4A91-88B2-7C893E4CBACF}"/>
                </a:ext>
              </a:extLst>
            </p:cNvPr>
            <p:cNvSpPr txBox="1"/>
            <p:nvPr/>
          </p:nvSpPr>
          <p:spPr>
            <a:xfrm>
              <a:off x="6031007" y="4210828"/>
              <a:ext cx="914400" cy="4618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fr-FR" b="1" dirty="0">
                  <a:latin typeface="Helvetica LT Std" panose="020B0504020202020204" pitchFamily="34" charset="0"/>
                </a:rPr>
                <a:t>Planifier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0695A7-4612-41EB-A86A-E81B81F1F3C2}"/>
                </a:ext>
              </a:extLst>
            </p:cNvPr>
            <p:cNvSpPr txBox="1"/>
            <p:nvPr/>
          </p:nvSpPr>
          <p:spPr>
            <a:xfrm>
              <a:off x="5141445" y="5062041"/>
              <a:ext cx="792825" cy="4618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fr-FR" b="1" dirty="0">
                  <a:latin typeface="Helvetica LT Std" panose="020B0504020202020204" pitchFamily="34" charset="0"/>
                </a:rPr>
                <a:t>Étudier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F3AFBC7-E3D8-4661-913D-53273B645810}"/>
                </a:ext>
              </a:extLst>
            </p:cNvPr>
            <p:cNvSpPr txBox="1"/>
            <p:nvPr/>
          </p:nvSpPr>
          <p:spPr>
            <a:xfrm>
              <a:off x="6031007" y="5116900"/>
              <a:ext cx="1010355" cy="3276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fr-FR" b="1" dirty="0">
                  <a:latin typeface="Helvetica LT Std" panose="020B0504020202020204" pitchFamily="34" charset="0"/>
                </a:rPr>
                <a:t>Exécuter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7388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7149B1-A863-724C-A5AE-DB0C102FF37C}"/>
              </a:ext>
            </a:extLst>
          </p:cNvPr>
          <p:cNvSpPr/>
          <p:nvPr/>
        </p:nvSpPr>
        <p:spPr>
          <a:xfrm flipH="1">
            <a:off x="452597" y="407774"/>
            <a:ext cx="9191465" cy="864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PROBLÉMATIQUE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 : Quel est le problème ou le manque que nous avons identifié dans notre système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07B930-8505-774D-9AA7-52825BAD42B0}"/>
              </a:ext>
            </a:extLst>
          </p:cNvPr>
          <p:cNvSpPr/>
          <p:nvPr/>
        </p:nvSpPr>
        <p:spPr>
          <a:xfrm flipH="1">
            <a:off x="9967784" y="407774"/>
            <a:ext cx="1771618" cy="864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PEÉA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C959E6-5B2F-4A47-9F32-87DF56278450}"/>
              </a:ext>
            </a:extLst>
          </p:cNvPr>
          <p:cNvSpPr/>
          <p:nvPr/>
        </p:nvSpPr>
        <p:spPr>
          <a:xfrm flipH="1">
            <a:off x="452598" y="1548716"/>
            <a:ext cx="1771618" cy="4469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OBJECTIF :</a:t>
            </a:r>
          </a:p>
          <a:p>
            <a:pPr algn="ctr"/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Quel processus ou résultat essayons-nous d'améliorer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E16076-B9BD-B242-8744-859DD2D1505E}"/>
              </a:ext>
            </a:extLst>
          </p:cNvPr>
          <p:cNvSpPr/>
          <p:nvPr/>
        </p:nvSpPr>
        <p:spPr>
          <a:xfrm flipH="1">
            <a:off x="9967784" y="1548715"/>
            <a:ext cx="1771618" cy="4469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40" b="1" dirty="0">
                <a:latin typeface="Arial" panose="020B0604020202020204" pitchFamily="34" charset="0"/>
                <a:cs typeface="Arial" panose="020B0604020202020204" pitchFamily="34" charset="0"/>
              </a:rPr>
              <a:t>MESURE :</a:t>
            </a:r>
          </a:p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Comment saurons-nous qu'un changement entraînera une amélioration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4A6B0-7113-CB49-9BE2-CDB985B048C3}"/>
              </a:ext>
            </a:extLst>
          </p:cNvPr>
          <p:cNvSpPr txBox="1"/>
          <p:nvPr/>
        </p:nvSpPr>
        <p:spPr>
          <a:xfrm>
            <a:off x="486888" y="6492875"/>
            <a:ext cx="3836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Source : HEALTHQUAL, Quality Improvement: A Refresher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9B620C-2CB5-BE43-9C09-01826156BCB7}"/>
              </a:ext>
            </a:extLst>
          </p:cNvPr>
          <p:cNvSpPr/>
          <p:nvPr/>
        </p:nvSpPr>
        <p:spPr>
          <a:xfrm>
            <a:off x="2224216" y="3783226"/>
            <a:ext cx="3871784" cy="22345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ÉTUDIER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Analysez toutes les données et récapitulez les leçons apprises.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changement a-t-il entraîné une amélioration mesurable 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E30A44-9BD8-A140-9C3A-7983DF4DE2E2}"/>
              </a:ext>
            </a:extLst>
          </p:cNvPr>
          <p:cNvSpPr/>
          <p:nvPr/>
        </p:nvSpPr>
        <p:spPr>
          <a:xfrm>
            <a:off x="6095999" y="3783226"/>
            <a:ext cx="3871783" cy="22345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EXÉCUTER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Qu'est-ce qui a été fait pour mettre en œuvre le changement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changement a-t-il été mis en œuvre comme prévu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Quels sont et où sont les obstacles à la mise en œuvre 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changement était-il acceptable pour le personnel et les patients 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25001E-0112-1545-879D-6265AA8C66F8}"/>
              </a:ext>
            </a:extLst>
          </p:cNvPr>
          <p:cNvSpPr/>
          <p:nvPr/>
        </p:nvSpPr>
        <p:spPr>
          <a:xfrm>
            <a:off x="2224216" y="1548715"/>
            <a:ext cx="3871784" cy="22345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adoptons, adaptons ou abandonnons le changement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Qu'est-ce qui doit être modifié avant le prochain cycle PEÉA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doit tester le prochain cycle PEÉA 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072850-6A6E-0346-8AFA-A46268A7370F}"/>
              </a:ext>
            </a:extLst>
          </p:cNvPr>
          <p:cNvSpPr/>
          <p:nvPr/>
        </p:nvSpPr>
        <p:spPr>
          <a:xfrm>
            <a:off x="6096000" y="1548715"/>
            <a:ext cx="3871784" cy="22345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PLANIFIER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344488" algn="l"/>
              </a:tabLst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changement testons-nous ?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344488" algn="l"/>
              </a:tabLst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qui testons-nous le changement ?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344488" algn="l"/>
              </a:tabLst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 est-ce qu'on effectue les tests ?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344488" algn="l"/>
              </a:tabLst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Où testons-nous ?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344488" algn="l"/>
              </a:tabLst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Quelles données devons-nous collecter ?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344488" algn="l"/>
              </a:tabLst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collectera les données ?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344488" algn="l"/>
              </a:tabLst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 les données seront-elles collectées ?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344488" algn="l"/>
              </a:tabLst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Où les données seront-elles collectées ?</a:t>
            </a:r>
          </a:p>
        </p:txBody>
      </p:sp>
    </p:spTree>
    <p:extLst>
      <p:ext uri="{BB962C8B-B14F-4D97-AF65-F5344CB8AC3E}">
        <p14:creationId xmlns:p14="http://schemas.microsoft.com/office/powerpoint/2010/main" val="1302230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Pensée systémique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909DF0-B253-2D4A-9A91-CA4C92FDC742}"/>
              </a:ext>
            </a:extLst>
          </p:cNvPr>
          <p:cNvSpPr txBox="1"/>
          <p:nvPr/>
        </p:nvSpPr>
        <p:spPr>
          <a:xfrm>
            <a:off x="486888" y="6492875"/>
            <a:ext cx="11121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Source : Donabedian, A. </a:t>
            </a:r>
            <a:r>
              <a:rPr lang="fr-FR" sz="1200" i="1">
                <a:solidFill>
                  <a:schemeClr val="tx1">
                    <a:lumMod val="75000"/>
                    <a:lumOff val="25000"/>
                  </a:schemeClr>
                </a:solidFill>
              </a:rPr>
              <a:t>Explorations in Quality Assessment and Monitoring Vol . 1. The Definition of Quality and Approaches to Its Assessment. </a:t>
            </a:r>
            <a:r>
              <a:rPr lang="fr-F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Ann Arbor, MI: Health Administration Press, 1980.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6E9B02-E9A3-2E46-AD27-CD4DBDC1E3B5}"/>
              </a:ext>
            </a:extLst>
          </p:cNvPr>
          <p:cNvSpPr/>
          <p:nvPr/>
        </p:nvSpPr>
        <p:spPr>
          <a:xfrm>
            <a:off x="1432075" y="1985963"/>
            <a:ext cx="2801943" cy="1100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Ressources (entrées)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54F7D7-676B-904C-B955-B8220EF0C41E}"/>
              </a:ext>
            </a:extLst>
          </p:cNvPr>
          <p:cNvSpPr/>
          <p:nvPr/>
        </p:nvSpPr>
        <p:spPr>
          <a:xfrm>
            <a:off x="8128193" y="1985963"/>
            <a:ext cx="2801943" cy="1100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Résultats (conclusions)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7D4950-2CBE-4449-8AC5-4EA8025ED606}"/>
              </a:ext>
            </a:extLst>
          </p:cNvPr>
          <p:cNvSpPr/>
          <p:nvPr/>
        </p:nvSpPr>
        <p:spPr>
          <a:xfrm>
            <a:off x="4780134" y="1985963"/>
            <a:ext cx="2801943" cy="1100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Activités (processus)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CD709A-6A5F-EE46-8B0B-18513D641F16}"/>
              </a:ext>
            </a:extLst>
          </p:cNvPr>
          <p:cNvSpPr/>
          <p:nvPr/>
        </p:nvSpPr>
        <p:spPr>
          <a:xfrm>
            <a:off x="1432075" y="3086100"/>
            <a:ext cx="2801943" cy="2357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Matériaux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934CF2-E22B-4947-AACA-0FF194DCD985}"/>
              </a:ext>
            </a:extLst>
          </p:cNvPr>
          <p:cNvSpPr/>
          <p:nvPr/>
        </p:nvSpPr>
        <p:spPr>
          <a:xfrm>
            <a:off x="4780134" y="3086099"/>
            <a:ext cx="2801943" cy="2357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qui est fait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c'est fait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B6CCB6-090D-5740-984E-C5D83763C915}"/>
              </a:ext>
            </a:extLst>
          </p:cNvPr>
          <p:cNvSpPr/>
          <p:nvPr/>
        </p:nvSpPr>
        <p:spPr>
          <a:xfrm>
            <a:off x="8128192" y="3086098"/>
            <a:ext cx="2801943" cy="2357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de santé fournis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Changements dans le comportement dans le domaine de la santé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Changements de l'état de santé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Satisfaction des patients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A17B16A0-EA91-E746-BB39-94E271DCB241}"/>
              </a:ext>
            </a:extLst>
          </p:cNvPr>
          <p:cNvSpPr/>
          <p:nvPr/>
        </p:nvSpPr>
        <p:spPr>
          <a:xfrm>
            <a:off x="4135898" y="2271713"/>
            <a:ext cx="713512" cy="528637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8B6B4C0D-29C7-C841-82BD-88DBEC89B401}"/>
              </a:ext>
            </a:extLst>
          </p:cNvPr>
          <p:cNvSpPr/>
          <p:nvPr/>
        </p:nvSpPr>
        <p:spPr>
          <a:xfrm>
            <a:off x="7483957" y="2266498"/>
            <a:ext cx="713512" cy="528637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54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Pourquoi effectuer des mesures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 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FA952E-9103-F841-B649-7554EF9CF296}"/>
              </a:ext>
            </a:extLst>
          </p:cNvPr>
          <p:cNvSpPr txBox="1">
            <a:spLocks/>
          </p:cNvSpPr>
          <p:nvPr/>
        </p:nvSpPr>
        <p:spPr>
          <a:xfrm>
            <a:off x="664002" y="1825625"/>
            <a:ext cx="113884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Dissocie ce que vous </a:t>
            </a:r>
            <a:r>
              <a:rPr lang="fr-FR" i="1"/>
              <a:t>pensez</a:t>
            </a:r>
            <a:r>
              <a:rPr lang="fr-FR"/>
              <a:t> qu'il se passe de ce qu'il se passe </a:t>
            </a:r>
            <a:r>
              <a:rPr lang="fr-FR" i="1"/>
              <a:t>réellement</a:t>
            </a:r>
          </a:p>
          <a:p>
            <a:r>
              <a:rPr lang="fr-FR"/>
              <a:t>Établit une base de référence : </a:t>
            </a:r>
            <a:r>
              <a:rPr lang="fr-FR" i="1"/>
              <a:t>ce n'est pas grave de commencer avec des scores bas !</a:t>
            </a:r>
          </a:p>
          <a:p>
            <a:r>
              <a:rPr lang="fr-FR"/>
              <a:t>Permet d'éviter de mettre en place des solutions inefficaces</a:t>
            </a:r>
          </a:p>
          <a:p>
            <a:r>
              <a:rPr lang="fr-FR"/>
              <a:t>Contrôler les améliorations et prévenir les baisses de performance</a:t>
            </a:r>
          </a:p>
          <a:p>
            <a:r>
              <a:rPr lang="fr-FR"/>
              <a:t>Indiquer si les changements conduisent à des améliorations</a:t>
            </a:r>
          </a:p>
          <a:p>
            <a:r>
              <a:rPr lang="fr-FR"/>
              <a:t>Les mesures normalisées permettent de comparer les performances entre les sites</a:t>
            </a:r>
          </a:p>
        </p:txBody>
      </p:sp>
    </p:spTree>
    <p:extLst>
      <p:ext uri="{BB962C8B-B14F-4D97-AF65-F5344CB8AC3E}">
        <p14:creationId xmlns:p14="http://schemas.microsoft.com/office/powerpoint/2010/main" val="252005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88" y="365125"/>
            <a:ext cx="11388436" cy="1329875"/>
          </a:xfrm>
        </p:spPr>
        <p:txBody>
          <a:bodyPr/>
          <a:lstStyle/>
          <a:p>
            <a:r>
              <a:rPr lang="fr-FR" dirty="0"/>
              <a:t>Buts et objectifs de l'atelier initial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7362" y="1825625"/>
            <a:ext cx="9799638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12800" dirty="0"/>
              <a:t>But</a:t>
            </a:r>
          </a:p>
          <a:p>
            <a:pPr>
              <a:lnSpc>
                <a:spcPct val="105000"/>
              </a:lnSpc>
            </a:pPr>
            <a:r>
              <a:rPr lang="fr-FR" sz="8800" dirty="0"/>
              <a:t>Concevoir et mettre en œuvre des interventions en matière de leadership et de gestion pour améliorer l'engagement, la responsabilisation et la prestation de services en matière d'élimination du paludisme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fr-FR" sz="12800" dirty="0"/>
              <a:t>Objectifs</a:t>
            </a:r>
          </a:p>
          <a:p>
            <a:pPr>
              <a:lnSpc>
                <a:spcPct val="105000"/>
              </a:lnSpc>
            </a:pPr>
            <a:r>
              <a:rPr lang="fr-FR" sz="8800" dirty="0"/>
              <a:t>Identifier et classer par ordre de priorité les principaux défis et opportunités en matière de gestion de programme pour les personnes et les équipes</a:t>
            </a:r>
          </a:p>
          <a:p>
            <a:pPr>
              <a:lnSpc>
                <a:spcPct val="105000"/>
              </a:lnSpc>
            </a:pPr>
            <a:r>
              <a:rPr lang="fr-FR" sz="8800" dirty="0"/>
              <a:t>Obtenir l'avis d'experts sur les défis à relever lors de la transition de la lutte contre le paludisme à l'élimination de la maladie</a:t>
            </a:r>
          </a:p>
          <a:p>
            <a:pPr>
              <a:lnSpc>
                <a:spcPct val="105000"/>
              </a:lnSpc>
            </a:pPr>
            <a:r>
              <a:rPr lang="fr-FR" sz="8800" dirty="0"/>
              <a:t>Former une équipe de travail gérée de manière transversale et hiérarchique pour affiner et mettre en œuvre les plans d'action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1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Caractéristiques principales de l’outil LEAD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Processus collaboratif et itératif</a:t>
            </a:r>
          </a:p>
          <a:p>
            <a:r>
              <a:rPr lang="fr-FR" dirty="0"/>
              <a:t>Révision et ajustements continus</a:t>
            </a:r>
          </a:p>
          <a:p>
            <a:r>
              <a:rPr lang="fr-FR" dirty="0"/>
              <a:t>Amélioration de la qualité</a:t>
            </a:r>
          </a:p>
          <a:p>
            <a:r>
              <a:rPr lang="fr-FR" dirty="0"/>
              <a:t>Apprentissage par l'action</a:t>
            </a:r>
          </a:p>
          <a:p>
            <a:r>
              <a:rPr lang="fr-FR" dirty="0"/>
              <a:t>Pratique réflexive</a:t>
            </a:r>
          </a:p>
        </p:txBody>
      </p:sp>
    </p:spTree>
    <p:extLst>
      <p:ext uri="{BB962C8B-B14F-4D97-AF65-F5344CB8AC3E}">
        <p14:creationId xmlns:p14="http://schemas.microsoft.com/office/powerpoint/2010/main" val="421558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processus de l’outil LEAD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BF0A14-3583-4E4E-9DE4-8AE89D7F8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429602"/>
            <a:ext cx="7772400" cy="457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54CAB0-E7D0-4177-8944-85E9112D522C}"/>
              </a:ext>
            </a:extLst>
          </p:cNvPr>
          <p:cNvSpPr txBox="1"/>
          <p:nvPr/>
        </p:nvSpPr>
        <p:spPr>
          <a:xfrm>
            <a:off x="4245426" y="2155479"/>
            <a:ext cx="975873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00" b="1">
                <a:solidFill>
                  <a:srgbClr val="007CBE"/>
                </a:solidFill>
                <a:latin typeface="HelveticaNeueLT Std" panose="020B0604020202020204" pitchFamily="34" charset="0"/>
              </a:rPr>
              <a:t>ATELIERS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470A3-2620-41B2-A297-25EBB9B82B3C}"/>
              </a:ext>
            </a:extLst>
          </p:cNvPr>
          <p:cNvSpPr txBox="1"/>
          <p:nvPr/>
        </p:nvSpPr>
        <p:spPr>
          <a:xfrm>
            <a:off x="5341620" y="2308561"/>
            <a:ext cx="83058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>
                <a:solidFill>
                  <a:srgbClr val="007CBE"/>
                </a:solidFill>
                <a:latin typeface="Helvetica LT Std Light" panose="020B0403020202020204" pitchFamily="34" charset="0"/>
              </a:rPr>
              <a:t>Évaluation de la situation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074E96-25E3-4BF3-A291-93E637DD5638}"/>
              </a:ext>
            </a:extLst>
          </p:cNvPr>
          <p:cNvSpPr txBox="1"/>
          <p:nvPr/>
        </p:nvSpPr>
        <p:spPr>
          <a:xfrm>
            <a:off x="2657246" y="1906540"/>
            <a:ext cx="1104522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00" dirty="0">
                <a:solidFill>
                  <a:srgbClr val="F38024"/>
                </a:solidFill>
                <a:latin typeface="Helvetica LT Std Light" panose="020B0403020202020204" pitchFamily="34" charset="0"/>
              </a:rPr>
              <a:t>Amélioration et évaluation continues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967788-E1BA-40F9-B393-A42B4D0312D6}"/>
              </a:ext>
            </a:extLst>
          </p:cNvPr>
          <p:cNvSpPr txBox="1"/>
          <p:nvPr/>
        </p:nvSpPr>
        <p:spPr>
          <a:xfrm>
            <a:off x="2568387" y="4841804"/>
            <a:ext cx="1268799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00" dirty="0">
                <a:solidFill>
                  <a:srgbClr val="F38024"/>
                </a:solidFill>
                <a:latin typeface="Helvetica LT Std Light" panose="020B0403020202020204" pitchFamily="34" charset="0"/>
              </a:rPr>
              <a:t>Informations de gestion permettant le suivi, l'élaboration de politiques et la diffusion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9F01FA-AE0E-4BDB-BBB1-A5A36AC4BFA4}"/>
              </a:ext>
            </a:extLst>
          </p:cNvPr>
          <p:cNvCxnSpPr>
            <a:cxnSpLocks/>
          </p:cNvCxnSpPr>
          <p:nvPr/>
        </p:nvCxnSpPr>
        <p:spPr>
          <a:xfrm flipH="1">
            <a:off x="3695837" y="4520909"/>
            <a:ext cx="472417" cy="482126"/>
          </a:xfrm>
          <a:prstGeom prst="straightConnector1">
            <a:avLst/>
          </a:prstGeom>
          <a:ln w="22860">
            <a:solidFill>
              <a:srgbClr val="F380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0573078-F188-4733-B348-34B1EC0E7974}"/>
              </a:ext>
            </a:extLst>
          </p:cNvPr>
          <p:cNvSpPr txBox="1"/>
          <p:nvPr/>
        </p:nvSpPr>
        <p:spPr>
          <a:xfrm>
            <a:off x="4087907" y="3206804"/>
            <a:ext cx="85150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00" dirty="0">
                <a:solidFill>
                  <a:srgbClr val="007CBE"/>
                </a:solidFill>
                <a:latin typeface="Helvetica LT Std Light" panose="020B0403020202020204" pitchFamily="34" charset="0"/>
              </a:rPr>
              <a:t>Commentaires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B4EF45-36BF-43D2-89E1-50D71904F3F5}"/>
              </a:ext>
            </a:extLst>
          </p:cNvPr>
          <p:cNvSpPr txBox="1"/>
          <p:nvPr/>
        </p:nvSpPr>
        <p:spPr>
          <a:xfrm>
            <a:off x="8146551" y="3253936"/>
            <a:ext cx="1835647" cy="123110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00" dirty="0">
                <a:solidFill>
                  <a:srgbClr val="F38024"/>
                </a:solidFill>
                <a:latin typeface="Helvetica LT Std Light" panose="020B0403020202020204" pitchFamily="34" charset="0"/>
              </a:rPr>
              <a:t>Priorité donnée aux activités visant à relever les défis et à tirer parti des opportunités ; chacune d'entre elles est prise en charge par les parties prenantes concernées, avec des objectifs et des métriques clairs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D2225A-AA24-457C-B19A-BC875D4DE87B}"/>
              </a:ext>
            </a:extLst>
          </p:cNvPr>
          <p:cNvSpPr txBox="1"/>
          <p:nvPr/>
        </p:nvSpPr>
        <p:spPr>
          <a:xfrm>
            <a:off x="8146552" y="4672237"/>
            <a:ext cx="1575672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00" dirty="0">
                <a:solidFill>
                  <a:srgbClr val="F38024"/>
                </a:solidFill>
                <a:latin typeface="Helvetica LT Std Light" panose="020B0403020202020204" pitchFamily="34" charset="0"/>
              </a:rPr>
              <a:t>Gestion élargie du processus basée sur les compétences, les connaissances et l'autorité nécessaires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7EEEDF-8368-45F8-983F-58A49CD75120}"/>
              </a:ext>
            </a:extLst>
          </p:cNvPr>
          <p:cNvSpPr txBox="1"/>
          <p:nvPr/>
        </p:nvSpPr>
        <p:spPr>
          <a:xfrm>
            <a:off x="8142544" y="1896615"/>
            <a:ext cx="1839655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00" dirty="0">
                <a:solidFill>
                  <a:srgbClr val="F38024"/>
                </a:solidFill>
                <a:latin typeface="Helvetica LT Std Light" panose="020B0403020202020204" pitchFamily="34" charset="0"/>
              </a:rPr>
              <a:t>Clarification des acteurs clés de l'ensemble du système, perspectives des différentes parties prenantes, garantie d'un soutien politique, éviter le double emploi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A5626D-EEDD-44E7-BF17-883792D4181C}"/>
              </a:ext>
            </a:extLst>
          </p:cNvPr>
          <p:cNvSpPr txBox="1"/>
          <p:nvPr/>
        </p:nvSpPr>
        <p:spPr>
          <a:xfrm>
            <a:off x="4188161" y="4276475"/>
            <a:ext cx="680605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00" dirty="0">
                <a:solidFill>
                  <a:srgbClr val="058488"/>
                </a:solidFill>
                <a:latin typeface="Helvetica LT Std Light" panose="020B0403020202020204" pitchFamily="34" charset="0"/>
              </a:rPr>
              <a:t>Analyser les résultats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18EE11-CCD3-4CCE-B09D-1D6A46ED0015}"/>
              </a:ext>
            </a:extLst>
          </p:cNvPr>
          <p:cNvSpPr txBox="1"/>
          <p:nvPr/>
        </p:nvSpPr>
        <p:spPr>
          <a:xfrm>
            <a:off x="5493634" y="5128706"/>
            <a:ext cx="52655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dirty="0">
                <a:solidFill>
                  <a:srgbClr val="058488"/>
                </a:solidFill>
                <a:latin typeface="Helvetica LT Std Light" panose="020B0403020202020204" pitchFamily="34" charset="0"/>
              </a:rPr>
              <a:t>Recueillir des données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63AAA6-059C-4BB2-ABB9-0B4FA2AC9DE3}"/>
              </a:ext>
            </a:extLst>
          </p:cNvPr>
          <p:cNvSpPr txBox="1"/>
          <p:nvPr/>
        </p:nvSpPr>
        <p:spPr>
          <a:xfrm>
            <a:off x="6663019" y="4331154"/>
            <a:ext cx="10479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dirty="0">
                <a:solidFill>
                  <a:srgbClr val="058488"/>
                </a:solidFill>
                <a:latin typeface="Helvetica LT Std Light" panose="020B0403020202020204" pitchFamily="34" charset="0"/>
              </a:rPr>
              <a:t>Mettre en œuvre le plan de travail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2D13FF-9E67-428D-BDC2-DAB5D6276F1B}"/>
              </a:ext>
            </a:extLst>
          </p:cNvPr>
          <p:cNvSpPr txBox="1"/>
          <p:nvPr/>
        </p:nvSpPr>
        <p:spPr>
          <a:xfrm>
            <a:off x="6791649" y="3129859"/>
            <a:ext cx="1103464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dirty="0">
                <a:solidFill>
                  <a:srgbClr val="058488"/>
                </a:solidFill>
                <a:latin typeface="Helvetica LT Std Light" panose="020B0403020202020204" pitchFamily="34" charset="0"/>
              </a:rPr>
              <a:t>Plan d'action et développement de métriques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6CC9D9-BB87-4257-8F12-C99DA956679C}"/>
              </a:ext>
            </a:extLst>
          </p:cNvPr>
          <p:cNvSpPr txBox="1"/>
          <p:nvPr/>
        </p:nvSpPr>
        <p:spPr>
          <a:xfrm>
            <a:off x="5276304" y="3360691"/>
            <a:ext cx="895896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dirty="0">
                <a:latin typeface="Helvetica LT Std Light" panose="020B0403020202020204" pitchFamily="34" charset="0"/>
              </a:rPr>
              <a:t>Suivi et coaching continus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D621CA-EBFA-4561-BC0E-26DF34738B31}"/>
              </a:ext>
            </a:extLst>
          </p:cNvPr>
          <p:cNvSpPr txBox="1"/>
          <p:nvPr/>
        </p:nvSpPr>
        <p:spPr>
          <a:xfrm>
            <a:off x="5341620" y="3926759"/>
            <a:ext cx="83058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>
                <a:latin typeface="Helvetica LT Std Light" panose="020B0403020202020204" pitchFamily="34" charset="0"/>
              </a:rPr>
              <a:t>Animateurs de formation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FB0095-E8F2-48A8-8C39-4ABE364C2DEB}"/>
              </a:ext>
            </a:extLst>
          </p:cNvPr>
          <p:cNvSpPr txBox="1"/>
          <p:nvPr/>
        </p:nvSpPr>
        <p:spPr>
          <a:xfrm>
            <a:off x="6057380" y="3336471"/>
            <a:ext cx="741559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b="1" dirty="0">
                <a:latin typeface="Helvetica LT Std" panose="020B0504020202020204" pitchFamily="34" charset="0"/>
              </a:rPr>
              <a:t>PLANIFIER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FBBA6C-CD3B-4FBF-822D-31B68121E46F}"/>
              </a:ext>
            </a:extLst>
          </p:cNvPr>
          <p:cNvSpPr txBox="1"/>
          <p:nvPr/>
        </p:nvSpPr>
        <p:spPr>
          <a:xfrm>
            <a:off x="6253429" y="4003703"/>
            <a:ext cx="7751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b="1" dirty="0">
                <a:latin typeface="Helvetica LT Std" panose="020B0504020202020204" pitchFamily="34" charset="0"/>
              </a:rPr>
              <a:t>EXÉCUTER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2CE5C2-6DD0-453C-B383-26B53C6C2A09}"/>
              </a:ext>
            </a:extLst>
          </p:cNvPr>
          <p:cNvSpPr txBox="1"/>
          <p:nvPr/>
        </p:nvSpPr>
        <p:spPr>
          <a:xfrm>
            <a:off x="5493634" y="4563587"/>
            <a:ext cx="597503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b="1" dirty="0">
                <a:latin typeface="Helvetica LT Std" panose="020B0504020202020204" pitchFamily="34" charset="0"/>
              </a:rPr>
              <a:t>ÉTUDIER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669074-1870-4BB9-924E-206081835A44}"/>
              </a:ext>
            </a:extLst>
          </p:cNvPr>
          <p:cNvSpPr txBox="1"/>
          <p:nvPr/>
        </p:nvSpPr>
        <p:spPr>
          <a:xfrm>
            <a:off x="4775348" y="4078540"/>
            <a:ext cx="477121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b="1">
                <a:latin typeface="Helvetica LT Std" panose="020B0504020202020204" pitchFamily="34" charset="0"/>
              </a:rPr>
              <a:t>AGIR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1AF49F-CEA6-C18B-0124-FE09221C58C7}"/>
              </a:ext>
            </a:extLst>
          </p:cNvPr>
          <p:cNvSpPr txBox="1"/>
          <p:nvPr/>
        </p:nvSpPr>
        <p:spPr>
          <a:xfrm>
            <a:off x="6275293" y="5297983"/>
            <a:ext cx="126879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900" b="1" dirty="0">
                <a:solidFill>
                  <a:srgbClr val="058488"/>
                </a:solidFill>
                <a:latin typeface="Helvetica LT Std" panose="020B0504020202020204" pitchFamily="34" charset="0"/>
              </a:rPr>
              <a:t>ÉQUIPE OU GROUPE DE TRAVAIL</a:t>
            </a:r>
          </a:p>
        </p:txBody>
      </p:sp>
    </p:spTree>
    <p:extLst>
      <p:ext uri="{BB962C8B-B14F-4D97-AF65-F5344CB8AC3E}">
        <p14:creationId xmlns:p14="http://schemas.microsoft.com/office/powerpoint/2010/main" val="372813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Plan d'action de l'équipe de travail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002ACF-57A5-DB4A-9A0B-57D6E6BAE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020815"/>
              </p:ext>
            </p:extLst>
          </p:nvPr>
        </p:nvGraphicFramePr>
        <p:xfrm>
          <a:off x="598098" y="1366859"/>
          <a:ext cx="10421197" cy="4840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6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0895">
                  <a:extLst>
                    <a:ext uri="{9D8B030D-6E8A-4147-A177-3AD203B41FA5}">
                      <a16:colId xmlns:a16="http://schemas.microsoft.com/office/drawing/2014/main" val="121069846"/>
                    </a:ext>
                  </a:extLst>
                </a:gridCol>
                <a:gridCol w="9453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46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2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7390">
                  <a:extLst>
                    <a:ext uri="{9D8B030D-6E8A-4147-A177-3AD203B41FA5}">
                      <a16:colId xmlns:a16="http://schemas.microsoft.com/office/drawing/2014/main" val="4094215406"/>
                    </a:ext>
                  </a:extLst>
                </a:gridCol>
              </a:tblGrid>
              <a:tr h="1511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dirty="0"/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dirty="0"/>
                        <a:t>Défis et opportunités principaux abordés par le plan d'action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 dirty="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dirty="0"/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dirty="0"/>
                        <a:t> Activités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/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/>
                        <a:t> Indicateurs quantitatifs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/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/>
                        <a:t> Données de référence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/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/>
                        <a:t> Cible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b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Données finales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dirty="0"/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dirty="0"/>
                        <a:t>Source des données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/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/>
                        <a:t>Qui va les collecter ?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dirty="0"/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dirty="0"/>
                        <a:t>Pour quand ?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Progression</a:t>
                      </a:r>
                    </a:p>
                  </a:txBody>
                  <a:tcPr marL="62410" marR="6241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511">
                <a:tc>
                  <a:txBody>
                    <a:bodyPr/>
                    <a:lstStyle/>
                    <a:p>
                      <a:r>
                        <a:rPr lang="fr-FR" sz="1000"/>
                        <a:t> </a:t>
                      </a:r>
                    </a:p>
                    <a:p>
                      <a:r>
                        <a:rPr lang="fr-FR" sz="1000"/>
                        <a:t> </a:t>
                      </a:r>
                    </a:p>
                    <a:p>
                      <a:r>
                        <a:rPr lang="fr-FR" sz="1000"/>
                        <a:t> </a:t>
                      </a:r>
                    </a:p>
                    <a:p>
                      <a:r>
                        <a:rPr lang="fr-FR" sz="1000"/>
                        <a:t> </a:t>
                      </a:r>
                    </a:p>
                    <a:p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 marL="497840"/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656">
                <a:tc>
                  <a:txBody>
                    <a:bodyPr/>
                    <a:lstStyle/>
                    <a:p>
                      <a:pPr marL="497840"/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656">
                <a:tc>
                  <a:txBody>
                    <a:bodyPr/>
                    <a:lstStyle/>
                    <a:p>
                      <a:pPr marL="497840"/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656">
                <a:tc>
                  <a:txBody>
                    <a:bodyPr/>
                    <a:lstStyle/>
                    <a:p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/>
                        <a:t> 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19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95316-199D-1C4B-A973-7B1BF0DB7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Principaux éléments du processus LEAD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A708E-666C-D744-8DD8-D33DA5C59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dirty="0"/>
              <a:t>Ateliers initiaux et de suivi avec un échantillon représentatif du personnel du PNLP ; 3 à 5 réunions pour un groupe central (équipe de travail)</a:t>
            </a:r>
          </a:p>
          <a:p>
            <a:pPr>
              <a:lnSpc>
                <a:spcPct val="100000"/>
              </a:lnSpc>
            </a:pPr>
            <a:r>
              <a:rPr lang="fr-FR" dirty="0"/>
              <a:t>Identification et mise en œuvre de solutions pour relever les défis et opportunités spécifiques identifiés lors des ateliers</a:t>
            </a:r>
          </a:p>
          <a:p>
            <a:pPr>
              <a:lnSpc>
                <a:spcPct val="100000"/>
              </a:lnSpc>
            </a:pPr>
            <a:r>
              <a:rPr lang="fr-FR" dirty="0"/>
              <a:t>Mesures d'évaluation</a:t>
            </a:r>
          </a:p>
        </p:txBody>
      </p:sp>
    </p:spTree>
    <p:extLst>
      <p:ext uri="{BB962C8B-B14F-4D97-AF65-F5344CB8AC3E}">
        <p14:creationId xmlns:p14="http://schemas.microsoft.com/office/powerpoint/2010/main" val="257475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Techniques et activités utilisées pendant les ateliers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0BEEC8B-F6D6-B047-86E9-000697A013F2}"/>
              </a:ext>
            </a:extLst>
          </p:cNvPr>
          <p:cNvSpPr txBox="1">
            <a:spLocks/>
          </p:cNvSpPr>
          <p:nvPr/>
        </p:nvSpPr>
        <p:spPr>
          <a:xfrm>
            <a:off x="486888" y="1825625"/>
            <a:ext cx="113884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Recréation d’un système de réunion inclusive</a:t>
            </a:r>
          </a:p>
          <a:p>
            <a:r>
              <a:rPr lang="fr-FR" dirty="0"/>
              <a:t>Écoute active</a:t>
            </a:r>
          </a:p>
          <a:p>
            <a:r>
              <a:rPr lang="fr-FR" dirty="0"/>
              <a:t>Consultation amicale</a:t>
            </a:r>
          </a:p>
          <a:p>
            <a:r>
              <a:rPr lang="fr-FR" dirty="0"/>
              <a:t>Cartographie des processus</a:t>
            </a:r>
          </a:p>
          <a:p>
            <a:r>
              <a:rPr lang="fr-FR" dirty="0"/>
              <a:t>Techniques d'amélioration de la qualité</a:t>
            </a:r>
          </a:p>
          <a:p>
            <a:pPr lvl="1"/>
            <a:r>
              <a:rPr lang="fr-FR" dirty="0"/>
              <a:t>Analyse des causes profondes</a:t>
            </a:r>
          </a:p>
          <a:p>
            <a:pPr lvl="2"/>
            <a:r>
              <a:rPr lang="fr-FR" dirty="0"/>
              <a:t>Analyse en arêtes de poisson</a:t>
            </a:r>
          </a:p>
          <a:p>
            <a:pPr lvl="2"/>
            <a:r>
              <a:rPr lang="fr-FR" dirty="0"/>
              <a:t>Brainstorming</a:t>
            </a:r>
          </a:p>
          <a:p>
            <a:pPr lvl="2"/>
            <a:r>
              <a:rPr lang="fr-FR" dirty="0"/>
              <a:t>Organigrammes</a:t>
            </a:r>
          </a:p>
          <a:p>
            <a:pPr lvl="2"/>
            <a:r>
              <a:rPr lang="fr-FR" dirty="0"/>
              <a:t>Diagrammes de causes/effets</a:t>
            </a:r>
          </a:p>
          <a:p>
            <a:pPr lvl="2"/>
            <a:r>
              <a:rPr lang="fr-FR" dirty="0"/>
              <a:t>5 « Pourquoi »</a:t>
            </a:r>
          </a:p>
          <a:p>
            <a:pPr lvl="1"/>
            <a:r>
              <a:rPr lang="fr-FR" dirty="0"/>
              <a:t>Cycle Planifier-Exécuter-Étudier-Agir</a:t>
            </a:r>
          </a:p>
        </p:txBody>
      </p:sp>
    </p:spTree>
    <p:extLst>
      <p:ext uri="{BB962C8B-B14F-4D97-AF65-F5344CB8AC3E}">
        <p14:creationId xmlns:p14="http://schemas.microsoft.com/office/powerpoint/2010/main" val="133188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b">
            <a:noAutofit/>
          </a:bodyPr>
          <a:lstStyle/>
          <a:p>
            <a:pPr algn="l"/>
            <a:r>
              <a:rPr lang="fr-FR" sz="4000" dirty="0"/>
              <a:t>Vue d'ensemble de l'amélioration de la qualité (AQ)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49D84C-9C13-A64D-A0E3-7200FF3DD094}"/>
              </a:ext>
            </a:extLst>
          </p:cNvPr>
          <p:cNvSpPr txBox="1">
            <a:spLocks/>
          </p:cNvSpPr>
          <p:nvPr/>
        </p:nvSpPr>
        <p:spPr>
          <a:xfrm>
            <a:off x="4843272" y="2185252"/>
            <a:ext cx="6549136" cy="2387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>
                <a:solidFill>
                  <a:schemeClr val="bg2">
                    <a:lumMod val="25000"/>
                  </a:schemeClr>
                </a:solidFill>
              </a:rPr>
              <a:t>Hiérarchisation des causes profondes et des interventions</a:t>
            </a:r>
          </a:p>
        </p:txBody>
      </p:sp>
    </p:spTree>
    <p:extLst>
      <p:ext uri="{BB962C8B-B14F-4D97-AF65-F5344CB8AC3E}">
        <p14:creationId xmlns:p14="http://schemas.microsoft.com/office/powerpoint/2010/main" val="62282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Objectifs d'amélioration de la qualité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FA952E-9103-F841-B649-7554EF9CF296}"/>
              </a:ext>
            </a:extLst>
          </p:cNvPr>
          <p:cNvSpPr txBox="1">
            <a:spLocks/>
          </p:cNvSpPr>
          <p:nvPr/>
        </p:nvSpPr>
        <p:spPr>
          <a:xfrm>
            <a:off x="664002" y="1825625"/>
            <a:ext cx="113884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L'amélioration de la qualité cherche à répondre à trois questions centrales :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Comment pouvons-nous faire de l'amélioration de la qualité une </a:t>
            </a:r>
            <a:r>
              <a:rPr lang="fr-FR" i="1" dirty="0"/>
              <a:t>routine, </a:t>
            </a:r>
            <a:r>
              <a:rPr lang="fr-FR" dirty="0"/>
              <a:t>plutôt qu'une approche réactive pour combler les lacunes au niveau de la prestation de services ?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Comment pouvons-nous renforcer les systèmes de santé pour obtenir des résultats optimaux ?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Comment obtenir un impact à grande échelle tout en assurant une durabilité à long terme ?</a:t>
            </a:r>
          </a:p>
        </p:txBody>
      </p:sp>
    </p:spTree>
    <p:extLst>
      <p:ext uri="{BB962C8B-B14F-4D97-AF65-F5344CB8AC3E}">
        <p14:creationId xmlns:p14="http://schemas.microsoft.com/office/powerpoint/2010/main" val="1004318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1B1B1B"/>
      </a:dk1>
      <a:lt1>
        <a:srgbClr val="FFFFFF"/>
      </a:lt1>
      <a:dk2>
        <a:srgbClr val="052049"/>
      </a:dk2>
      <a:lt2>
        <a:srgbClr val="E7E6E6"/>
      </a:lt2>
      <a:accent1>
        <a:srgbClr val="18A3AC"/>
      </a:accent1>
      <a:accent2>
        <a:srgbClr val="052049"/>
      </a:accent2>
      <a:accent3>
        <a:srgbClr val="F38024"/>
      </a:accent3>
      <a:accent4>
        <a:srgbClr val="FFDD00"/>
      </a:accent4>
      <a:accent5>
        <a:srgbClr val="90BD30"/>
      </a:accent5>
      <a:accent6>
        <a:srgbClr val="178CCB"/>
      </a:accent6>
      <a:hlink>
        <a:srgbClr val="16A3AB"/>
      </a:hlink>
      <a:folHlink>
        <a:srgbClr val="F27F25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2019</Words>
  <Application>Microsoft Office PowerPoint</Application>
  <PresentationFormat>Widescreen</PresentationFormat>
  <Paragraphs>305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Garamond</vt:lpstr>
      <vt:lpstr>Helvetica LT Std</vt:lpstr>
      <vt:lpstr>Helvetica LT Std Light</vt:lpstr>
      <vt:lpstr>HelveticaNeueLT Std</vt:lpstr>
      <vt:lpstr>Times New Roman</vt:lpstr>
      <vt:lpstr>Office Theme</vt:lpstr>
      <vt:lpstr>Introduction au processus et aux méthodes LEAD</vt:lpstr>
      <vt:lpstr>Buts et objectifs de l'atelier initial</vt:lpstr>
      <vt:lpstr>Caractéristiques principales de l’outil LEAD</vt:lpstr>
      <vt:lpstr>Le processus de l’outil LEAD</vt:lpstr>
      <vt:lpstr>Plan d'action de l'équipe de travail</vt:lpstr>
      <vt:lpstr>Principaux éléments du processus LEAD</vt:lpstr>
      <vt:lpstr>Techniques et activités utilisées pendant les ateliers</vt:lpstr>
      <vt:lpstr>Vue d'ensemble de l'amélioration de la qualité (AQ)</vt:lpstr>
      <vt:lpstr>Objectifs d'amélioration de la qualité</vt:lpstr>
      <vt:lpstr>Quel est le problème ?</vt:lpstr>
      <vt:lpstr>Gestion de la qualité : Éléments clés du programme</vt:lpstr>
      <vt:lpstr>Principes d'amélioration de la qualité</vt:lpstr>
      <vt:lpstr>Un modèle d'amélioration (PEÉA)</vt:lpstr>
      <vt:lpstr>PowerPoint Presentation</vt:lpstr>
      <vt:lpstr>Pensée systémique</vt:lpstr>
      <vt:lpstr>Pourquoi effectuer des mesures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Spencer</dc:creator>
  <cp:lastModifiedBy>Joaquim Ferreira</cp:lastModifiedBy>
  <cp:revision>65</cp:revision>
  <dcterms:created xsi:type="dcterms:W3CDTF">2020-11-04T17:51:28Z</dcterms:created>
  <dcterms:modified xsi:type="dcterms:W3CDTF">2023-08-23T23:33:36Z</dcterms:modified>
</cp:coreProperties>
</file>