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529" r:id="rId2"/>
    <p:sldId id="574" r:id="rId3"/>
    <p:sldId id="585" r:id="rId4"/>
    <p:sldId id="571" r:id="rId5"/>
    <p:sldId id="575" r:id="rId6"/>
    <p:sldId id="584" r:id="rId7"/>
    <p:sldId id="586" r:id="rId8"/>
    <p:sldId id="587" r:id="rId9"/>
    <p:sldId id="588" r:id="rId10"/>
    <p:sldId id="589" r:id="rId11"/>
    <p:sldId id="590" r:id="rId12"/>
    <p:sldId id="591" r:id="rId13"/>
    <p:sldId id="592" r:id="rId14"/>
    <p:sldId id="593" r:id="rId15"/>
    <p:sldId id="594" r:id="rId16"/>
    <p:sldId id="595" r:id="rId17"/>
    <p:sldId id="596" r:id="rId18"/>
    <p:sldId id="597" r:id="rId19"/>
    <p:sldId id="598" r:id="rId20"/>
    <p:sldId id="599" r:id="rId21"/>
    <p:sldId id="600" r:id="rId22"/>
    <p:sldId id="601" r:id="rId23"/>
    <p:sldId id="603" r:id="rId24"/>
    <p:sldId id="602" r:id="rId25"/>
    <p:sldId id="604" r:id="rId26"/>
    <p:sldId id="605" r:id="rId27"/>
    <p:sldId id="606" r:id="rId28"/>
    <p:sldId id="60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D1052F-2D25-34C6-95D3-EBDCE1479CC8}" name="Francois Rerolle" initials="FR" userId="e47427c43fd2249d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049"/>
    <a:srgbClr val="183334"/>
    <a:srgbClr val="0C5256"/>
    <a:srgbClr val="F38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49"/>
    <p:restoredTop sz="95274" autoAdjust="0"/>
  </p:normalViewPr>
  <p:slideViewPr>
    <p:cSldViewPr snapToGrid="0" snapToObjects="1">
      <p:cViewPr varScale="1">
        <p:scale>
          <a:sx n="81" d="100"/>
          <a:sy n="81" d="100"/>
        </p:scale>
        <p:origin x="16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199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32475A-93D8-EC4E-95F0-8EF39C6BCC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B4E9BD-73A3-B045-94CE-E1D9C12604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58F8A-772C-4A48-96EE-B83479236DB7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3F4FB9-B1C5-0C4B-8F11-8FC5786550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E9AF96-203E-694D-8CC6-26781E1CC5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C6007-96B1-C94B-9C26-F60863407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19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EBB66-FA88-5848-9807-6C9240FD9993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DE1C3-5609-6E49-918C-DC832EA8D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59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Acknowledge hard work of the TTs in developing work plans </a:t>
            </a:r>
          </a:p>
          <a:p>
            <a:endParaRPr lang="en-US" baseline="0" dirty="0"/>
          </a:p>
          <a:p>
            <a:r>
              <a:rPr lang="en-US" baseline="0" dirty="0"/>
              <a:t>Warn that this is a presentation is participatory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35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Can anyone define what an indicator</a:t>
            </a:r>
            <a:r>
              <a:rPr lang="en-US" baseline="0" dirty="0"/>
              <a:t> is? It is a </a:t>
            </a:r>
            <a:r>
              <a:rPr lang="en-US" dirty="0"/>
              <a:t>sign of progress – used to determine whether a program is achieving its objectives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Qualitative: help to supplement numbers/percentages</a:t>
            </a:r>
            <a:r>
              <a:rPr lang="en-US" baseline="0" dirty="0"/>
              <a:t> provided by quantitative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What</a:t>
            </a:r>
            <a:r>
              <a:rPr lang="en-US" baseline="0" dirty="0"/>
              <a:t> is the difference between process, outcome, and impact indicators?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Process: measure</a:t>
            </a:r>
            <a:r>
              <a:rPr lang="en-US" baseline="0" dirty="0"/>
              <a:t> activities carried out to achieve a program objective, butts in a seat! But what have the people have been trained done with their knowledge/skills, how have they changed their behavior</a:t>
            </a:r>
          </a:p>
          <a:p>
            <a:pPr lvl="0"/>
            <a:r>
              <a:rPr lang="en-US" baseline="0" dirty="0"/>
              <a:t>Outcome: immediate results through the execution of activities</a:t>
            </a:r>
          </a:p>
          <a:p>
            <a:pPr lvl="0"/>
            <a:r>
              <a:rPr lang="en-US" baseline="0" dirty="0"/>
              <a:t>Impact: long-term effects or end results of a program, e.g. change in health status, reduction in mortality, morbidity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191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Can anyone define what an indicator</a:t>
            </a:r>
            <a:r>
              <a:rPr lang="en-US" baseline="0" dirty="0"/>
              <a:t> is? It is a </a:t>
            </a:r>
            <a:r>
              <a:rPr lang="en-US" dirty="0"/>
              <a:t>sign of progress – used to determine whether a program is achieving its objectives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Qualitative: help to supplement numbers/percentages</a:t>
            </a:r>
            <a:r>
              <a:rPr lang="en-US" baseline="0" dirty="0"/>
              <a:t> provided by quantitative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What</a:t>
            </a:r>
            <a:r>
              <a:rPr lang="en-US" baseline="0" dirty="0"/>
              <a:t> is the difference between process, outcome, and impact indicators?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Process: measure</a:t>
            </a:r>
            <a:r>
              <a:rPr lang="en-US" baseline="0" dirty="0"/>
              <a:t> activities carried out to achieve a program objective, butts in a seat! But what have the people have been trained done with their knowledge/skills, how have they changed their behavior</a:t>
            </a:r>
          </a:p>
          <a:p>
            <a:pPr lvl="0"/>
            <a:r>
              <a:rPr lang="en-US" baseline="0" dirty="0"/>
              <a:t>Outcome: immediate results through the execution of activities</a:t>
            </a:r>
          </a:p>
          <a:p>
            <a:pPr lvl="0"/>
            <a:r>
              <a:rPr lang="en-US" baseline="0" dirty="0"/>
              <a:t>Impact: long-term effects or end results of a program, e.g. change in health status, reduction in mortality, morbidity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336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Can anyone define what an indicator</a:t>
            </a:r>
            <a:r>
              <a:rPr lang="en-US" baseline="0" dirty="0"/>
              <a:t> is? It is a </a:t>
            </a:r>
            <a:r>
              <a:rPr lang="en-US" dirty="0"/>
              <a:t>sign of progress – used to determine whether a program is achieving its objectives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Qualitative: help to supplement numbers/percentages</a:t>
            </a:r>
            <a:r>
              <a:rPr lang="en-US" baseline="0" dirty="0"/>
              <a:t> provided by quantitative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What</a:t>
            </a:r>
            <a:r>
              <a:rPr lang="en-US" baseline="0" dirty="0"/>
              <a:t> is the difference between process, outcome, and impact indicators?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Process: measure</a:t>
            </a:r>
            <a:r>
              <a:rPr lang="en-US" baseline="0" dirty="0"/>
              <a:t> activities carried out to achieve a program objective, butts in a seat! But what have the people have been trained done with their knowledge/skills, how have they changed their behavior</a:t>
            </a:r>
          </a:p>
          <a:p>
            <a:pPr lvl="0"/>
            <a:r>
              <a:rPr lang="en-US" baseline="0" dirty="0"/>
              <a:t>Outcome: immediate results through the execution of activities</a:t>
            </a:r>
          </a:p>
          <a:p>
            <a:pPr lvl="0"/>
            <a:r>
              <a:rPr lang="en-US" baseline="0" dirty="0"/>
              <a:t>Impact: long-term effects or end results of a program, e.g. change in health status, reduction in mortality, morbidity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5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Can anyone define what an indicator</a:t>
            </a:r>
            <a:r>
              <a:rPr lang="en-US" baseline="0" dirty="0"/>
              <a:t> is? It is a </a:t>
            </a:r>
            <a:r>
              <a:rPr lang="en-US" dirty="0"/>
              <a:t>sign of progress – used to determine whether a program is achieving its objectives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Qualitative: help to supplement numbers/percentages</a:t>
            </a:r>
            <a:r>
              <a:rPr lang="en-US" baseline="0" dirty="0"/>
              <a:t> provided by quantitative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What</a:t>
            </a:r>
            <a:r>
              <a:rPr lang="en-US" baseline="0" dirty="0"/>
              <a:t> is the difference between process, outcome, and impact indicators?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Process: measure</a:t>
            </a:r>
            <a:r>
              <a:rPr lang="en-US" baseline="0" dirty="0"/>
              <a:t> activities carried out to achieve a program objective, butts in a seat! But what have the people have been trained done with their knowledge/skills, how have they changed their behavior</a:t>
            </a:r>
          </a:p>
          <a:p>
            <a:pPr lvl="0"/>
            <a:r>
              <a:rPr lang="en-US" baseline="0" dirty="0"/>
              <a:t>Outcome: immediate results through the execution of activities</a:t>
            </a:r>
          </a:p>
          <a:p>
            <a:pPr lvl="0"/>
            <a:r>
              <a:rPr lang="en-US" baseline="0" dirty="0"/>
              <a:t>Impact: long-term effects or end results of a program, e.g. change in health status, reduction in mortality, morbidity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245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Can anyone define what an indicator</a:t>
            </a:r>
            <a:r>
              <a:rPr lang="en-US" baseline="0" dirty="0"/>
              <a:t> is? It is a </a:t>
            </a:r>
            <a:r>
              <a:rPr lang="en-US" dirty="0"/>
              <a:t>sign of progress – used to determine whether a program is achieving its objectives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Qualitative: help to supplement numbers/percentages</a:t>
            </a:r>
            <a:r>
              <a:rPr lang="en-US" baseline="0" dirty="0"/>
              <a:t> provided by quantitative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What</a:t>
            </a:r>
            <a:r>
              <a:rPr lang="en-US" baseline="0" dirty="0"/>
              <a:t> is the difference between process, outcome, and impact indicators?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Process: measure</a:t>
            </a:r>
            <a:r>
              <a:rPr lang="en-US" baseline="0" dirty="0"/>
              <a:t> activities carried out to achieve a program objective, butts in a seat! But what have the people have been trained done with their knowledge/skills, how have they changed their behavior</a:t>
            </a:r>
          </a:p>
          <a:p>
            <a:pPr lvl="0"/>
            <a:r>
              <a:rPr lang="en-US" baseline="0" dirty="0"/>
              <a:t>Outcome: immediate results through the execution of activities</a:t>
            </a:r>
          </a:p>
          <a:p>
            <a:pPr lvl="0"/>
            <a:r>
              <a:rPr lang="en-US" baseline="0" dirty="0"/>
              <a:t>Impact: long-term effects or end results of a program, e.g. change in health status, reduction in mortality, morbidity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703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Can anyone define what an indicator</a:t>
            </a:r>
            <a:r>
              <a:rPr lang="en-US" baseline="0" dirty="0"/>
              <a:t> is? It is a </a:t>
            </a:r>
            <a:r>
              <a:rPr lang="en-US" dirty="0"/>
              <a:t>sign of progress – used to determine whether a program is achieving its objectives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Qualitative: help to supplement numbers/percentages</a:t>
            </a:r>
            <a:r>
              <a:rPr lang="en-US" baseline="0" dirty="0"/>
              <a:t> provided by quantitative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What</a:t>
            </a:r>
            <a:r>
              <a:rPr lang="en-US" baseline="0" dirty="0"/>
              <a:t> is the difference between process, outcome, and impact indicators?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Process: measure</a:t>
            </a:r>
            <a:r>
              <a:rPr lang="en-US" baseline="0" dirty="0"/>
              <a:t> activities carried out to achieve a program objective, butts in a seat! But what have the people have been trained done with their knowledge/skills, how have they changed their behavior</a:t>
            </a:r>
          </a:p>
          <a:p>
            <a:pPr lvl="0"/>
            <a:r>
              <a:rPr lang="en-US" baseline="0" dirty="0"/>
              <a:t>Outcome: immediate results through the execution of activities</a:t>
            </a:r>
          </a:p>
          <a:p>
            <a:pPr lvl="0"/>
            <a:r>
              <a:rPr lang="en-US" baseline="0" dirty="0"/>
              <a:t>Impact: long-term effects or end results of a program, e.g. change in health status, reduction in mortality, morbidity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106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Can anyone define what an indicator</a:t>
            </a:r>
            <a:r>
              <a:rPr lang="en-US" baseline="0" dirty="0"/>
              <a:t> is? It is a </a:t>
            </a:r>
            <a:r>
              <a:rPr lang="en-US" dirty="0"/>
              <a:t>sign of progress – used to determine whether a program is achieving its objectives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Qualitative: help to supplement numbers/percentages</a:t>
            </a:r>
            <a:r>
              <a:rPr lang="en-US" baseline="0" dirty="0"/>
              <a:t> provided by quantitative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What</a:t>
            </a:r>
            <a:r>
              <a:rPr lang="en-US" baseline="0" dirty="0"/>
              <a:t> is the difference between process, outcome, and impact indicators?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Process: measure</a:t>
            </a:r>
            <a:r>
              <a:rPr lang="en-US" baseline="0" dirty="0"/>
              <a:t> activities carried out to achieve a program objective, butts in a seat! But what have the people have been trained done with their knowledge/skills, how have they changed their behavior</a:t>
            </a:r>
          </a:p>
          <a:p>
            <a:pPr lvl="0"/>
            <a:r>
              <a:rPr lang="en-US" baseline="0" dirty="0"/>
              <a:t>Outcome: immediate results through the execution of activities</a:t>
            </a:r>
          </a:p>
          <a:p>
            <a:pPr lvl="0"/>
            <a:r>
              <a:rPr lang="en-US" baseline="0" dirty="0"/>
              <a:t>Impact: long-term effects or end results of a program, e.g. change in health status, reduction in mortality, morbidity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65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Can anyone define what an indicator</a:t>
            </a:r>
            <a:r>
              <a:rPr lang="en-US" baseline="0" dirty="0"/>
              <a:t> is? It is a </a:t>
            </a:r>
            <a:r>
              <a:rPr lang="en-US" dirty="0"/>
              <a:t>sign of progress – used to determine whether a program is achieving its objectives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Qualitative: help to supplement numbers/percentages</a:t>
            </a:r>
            <a:r>
              <a:rPr lang="en-US" baseline="0" dirty="0"/>
              <a:t> provided by quantitative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What</a:t>
            </a:r>
            <a:r>
              <a:rPr lang="en-US" baseline="0" dirty="0"/>
              <a:t> is the difference between process, outcome, and impact indicators?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Process: measure</a:t>
            </a:r>
            <a:r>
              <a:rPr lang="en-US" baseline="0" dirty="0"/>
              <a:t> activities carried out to achieve a program objective, butts in a seat! But what have the people have been trained done with their knowledge/skills, how have they changed their behavior</a:t>
            </a:r>
          </a:p>
          <a:p>
            <a:pPr lvl="0"/>
            <a:r>
              <a:rPr lang="en-US" baseline="0" dirty="0"/>
              <a:t>Outcome: immediate results through the execution of activities</a:t>
            </a:r>
          </a:p>
          <a:p>
            <a:pPr lvl="0"/>
            <a:r>
              <a:rPr lang="en-US" baseline="0" dirty="0"/>
              <a:t>Impact: long-term effects or end results of a program, e.g. change in health status, reduction in mortality, morbidity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1810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Can anyone define what an indicator</a:t>
            </a:r>
            <a:r>
              <a:rPr lang="en-US" baseline="0" dirty="0"/>
              <a:t> is? It is a </a:t>
            </a:r>
            <a:r>
              <a:rPr lang="en-US" dirty="0"/>
              <a:t>sign of progress – used to determine whether a program is achieving its objectives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Qualitative: help to supplement numbers/percentages</a:t>
            </a:r>
            <a:r>
              <a:rPr lang="en-US" baseline="0" dirty="0"/>
              <a:t> provided by quantitative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What</a:t>
            </a:r>
            <a:r>
              <a:rPr lang="en-US" baseline="0" dirty="0"/>
              <a:t> is the difference between process, outcome, and impact indicators?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Process: measure</a:t>
            </a:r>
            <a:r>
              <a:rPr lang="en-US" baseline="0" dirty="0"/>
              <a:t> activities carried out to achieve a program objective, butts in a seat! But what have the people have been trained done with their knowledge/skills, how have they changed their behavior</a:t>
            </a:r>
          </a:p>
          <a:p>
            <a:pPr lvl="0"/>
            <a:r>
              <a:rPr lang="en-US" baseline="0" dirty="0"/>
              <a:t>Outcome: immediate results through the execution of activities</a:t>
            </a:r>
          </a:p>
          <a:p>
            <a:pPr lvl="0"/>
            <a:r>
              <a:rPr lang="en-US" baseline="0" dirty="0"/>
              <a:t>Impact: long-term effects or end results of a program, e.g. change in health status, reduction in mortality, morbidity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202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Can anyone define what an indicator</a:t>
            </a:r>
            <a:r>
              <a:rPr lang="en-US" baseline="0" dirty="0"/>
              <a:t> is? It is a </a:t>
            </a:r>
            <a:r>
              <a:rPr lang="en-US" dirty="0"/>
              <a:t>sign of progress – used to determine whether a program is achieving its objectives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Qualitative: help to supplement numbers/percentages</a:t>
            </a:r>
            <a:r>
              <a:rPr lang="en-US" baseline="0" dirty="0"/>
              <a:t> provided by quantitative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What</a:t>
            </a:r>
            <a:r>
              <a:rPr lang="en-US" baseline="0" dirty="0"/>
              <a:t> is the difference between process, outcome, and impact indicators?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Process: measure</a:t>
            </a:r>
            <a:r>
              <a:rPr lang="en-US" baseline="0" dirty="0"/>
              <a:t> activities carried out to achieve a program objective, butts in a seat! But what have the people have been trained done with their knowledge/skills, how have they changed their behavior</a:t>
            </a:r>
          </a:p>
          <a:p>
            <a:pPr lvl="0"/>
            <a:r>
              <a:rPr lang="en-US" baseline="0" dirty="0"/>
              <a:t>Outcome: immediate results through the execution of activities</a:t>
            </a:r>
          </a:p>
          <a:p>
            <a:pPr lvl="0"/>
            <a:r>
              <a:rPr lang="en-US" baseline="0" dirty="0"/>
              <a:t>Impact: long-term effects or end results of a program, e.g. change in health status, reduction in mortality, morbidity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935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</a:t>
            </a:r>
            <a:r>
              <a:rPr lang="en-US" baseline="0" dirty="0"/>
              <a:t> order to set the stage and make sure we are all working from the same foundation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Monitoring</a:t>
            </a:r>
            <a:r>
              <a:rPr lang="en-US" baseline="0" dirty="0"/>
              <a:t> </a:t>
            </a:r>
            <a:r>
              <a:rPr lang="en-US" dirty="0"/>
              <a:t>is a</a:t>
            </a:r>
            <a:r>
              <a:rPr lang="en-US" baseline="0" dirty="0"/>
              <a:t> continuous, ongoing process involving the collection of data at multiple points during a planning cycle, starts with the collection of baseline data at the beginning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Evaluation is an exercise done at the end of a program to help you understand how and to what extent a program is responsible for particular results, requires the collection of data at baseline and at the end of a program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Formal evaluation involves a control or comparison group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In the absence of that, we can say the work of the Task Team contributed to any resulting change but cannot fully attribute those changes to your work</a:t>
            </a:r>
          </a:p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Monitoring should be done at every stage with data collected, analyzed, and used on a continuous basis.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2546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Can anyone define what an indicator</a:t>
            </a:r>
            <a:r>
              <a:rPr lang="en-US" baseline="0" dirty="0"/>
              <a:t> is? It is a </a:t>
            </a:r>
            <a:r>
              <a:rPr lang="en-US" dirty="0"/>
              <a:t>sign of progress – used to determine whether a program is achieving its objectives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Qualitative: help to supplement numbers/percentages</a:t>
            </a:r>
            <a:r>
              <a:rPr lang="en-US" baseline="0" dirty="0"/>
              <a:t> provided by quantitative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What</a:t>
            </a:r>
            <a:r>
              <a:rPr lang="en-US" baseline="0" dirty="0"/>
              <a:t> is the difference between process, outcome, and impact indicators?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Process: measure</a:t>
            </a:r>
            <a:r>
              <a:rPr lang="en-US" baseline="0" dirty="0"/>
              <a:t> activities carried out to achieve a program objective, butts in a seat! But what have the people have been trained done with their knowledge/skills, how have they changed their behavior</a:t>
            </a:r>
          </a:p>
          <a:p>
            <a:pPr lvl="0"/>
            <a:r>
              <a:rPr lang="en-US" baseline="0" dirty="0"/>
              <a:t>Outcome: immediate results through the execution of activities</a:t>
            </a:r>
          </a:p>
          <a:p>
            <a:pPr lvl="0"/>
            <a:r>
              <a:rPr lang="en-US" baseline="0" dirty="0"/>
              <a:t>Impact: long-term effects or end results of a program, e.g. change in health status, reduction in mortality, morbidity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48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Acknowledge hard work of the TTs in developing work plans </a:t>
            </a:r>
          </a:p>
          <a:p>
            <a:endParaRPr lang="en-US" baseline="0" dirty="0"/>
          </a:p>
          <a:p>
            <a:r>
              <a:rPr lang="en-US" baseline="0" dirty="0"/>
              <a:t>Warn that this is a presentation is participatory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2370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Acknowledge hard work of the TTs in developing work plans </a:t>
            </a:r>
          </a:p>
          <a:p>
            <a:endParaRPr lang="en-US" baseline="0" dirty="0"/>
          </a:p>
          <a:p>
            <a:r>
              <a:rPr lang="en-US" baseline="0" dirty="0"/>
              <a:t>Warn that this is a presentation is participatory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093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Acknowledge hard work of the TTs in developing work plans </a:t>
            </a:r>
          </a:p>
          <a:p>
            <a:endParaRPr lang="en-US" baseline="0" dirty="0"/>
          </a:p>
          <a:p>
            <a:r>
              <a:rPr lang="en-US" baseline="0" dirty="0"/>
              <a:t>Warn that this is a presentation is participatory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545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Can anyone define what an indicator</a:t>
            </a:r>
            <a:r>
              <a:rPr lang="en-US" baseline="0" dirty="0"/>
              <a:t> is? It is a </a:t>
            </a:r>
            <a:r>
              <a:rPr lang="en-US" dirty="0"/>
              <a:t>sign of progress – used to determine whether a program is achieving its objectives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Qualitative: help to supplement numbers/percentages</a:t>
            </a:r>
            <a:r>
              <a:rPr lang="en-US" baseline="0" dirty="0"/>
              <a:t> provided by quantitative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What</a:t>
            </a:r>
            <a:r>
              <a:rPr lang="en-US" baseline="0" dirty="0"/>
              <a:t> is the difference between process, outcome, and impact indicators?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Process: measure</a:t>
            </a:r>
            <a:r>
              <a:rPr lang="en-US" baseline="0" dirty="0"/>
              <a:t> activities carried out to achieve a program objective, butts in a seat! But what have the people have been trained done with their knowledge/skills, how have they changed their behavior</a:t>
            </a:r>
          </a:p>
          <a:p>
            <a:pPr lvl="0"/>
            <a:r>
              <a:rPr lang="en-US" baseline="0" dirty="0"/>
              <a:t>Outcome: immediate results through the execution of activities</a:t>
            </a:r>
          </a:p>
          <a:p>
            <a:pPr lvl="0"/>
            <a:r>
              <a:rPr lang="en-US" baseline="0" dirty="0"/>
              <a:t>Impact: long-term effects or end results of a program, e.g. change in health status, reduction in mortality, morbidity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60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baseline="0" dirty="0"/>
              <a:t> would like to hear from each task team how they went about selecting indictors.</a:t>
            </a:r>
          </a:p>
          <a:p>
            <a:endParaRPr lang="en-US" dirty="0"/>
          </a:p>
          <a:p>
            <a:r>
              <a:rPr lang="en-US" dirty="0"/>
              <a:t>Practical: can be collected on a timely basis and at a reasonable cost</a:t>
            </a:r>
          </a:p>
          <a:p>
            <a:r>
              <a:rPr lang="en-US" dirty="0"/>
              <a:t>Independent:</a:t>
            </a:r>
            <a:r>
              <a:rPr lang="en-US" baseline="0" dirty="0"/>
              <a:t> non-directional, can vary in any direction, e.g. # of people using LLINs rather than an increase in the # of people using LLINs</a:t>
            </a:r>
          </a:p>
          <a:p>
            <a:r>
              <a:rPr lang="en-US" baseline="0" dirty="0"/>
              <a:t>Reliable: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be measured repeatedly with precision by different people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Relevant: extent to which a result can be attributed to an activity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Linkage of action plan indicators to national, regional, global indicators: Henry will cover this.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238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Can anyone define what an indicator</a:t>
            </a:r>
            <a:r>
              <a:rPr lang="en-US" baseline="0" dirty="0"/>
              <a:t> is? It is a </a:t>
            </a:r>
            <a:r>
              <a:rPr lang="en-US" dirty="0"/>
              <a:t>sign of progress – used to determine whether a program is achieving its objectives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Qualitative: help to supplement numbers/percentages</a:t>
            </a:r>
            <a:r>
              <a:rPr lang="en-US" baseline="0" dirty="0"/>
              <a:t> provided by quantitative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What</a:t>
            </a:r>
            <a:r>
              <a:rPr lang="en-US" baseline="0" dirty="0"/>
              <a:t> is the difference between process, outcome, and impact indicators?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Process: measure</a:t>
            </a:r>
            <a:r>
              <a:rPr lang="en-US" baseline="0" dirty="0"/>
              <a:t> activities carried out to achieve a program objective, butts in a seat! But what have the people have been trained done with their knowledge/skills, how have they changed their behavior</a:t>
            </a:r>
          </a:p>
          <a:p>
            <a:pPr lvl="0"/>
            <a:r>
              <a:rPr lang="en-US" baseline="0" dirty="0"/>
              <a:t>Outcome: immediate results through the execution of activities</a:t>
            </a:r>
          </a:p>
          <a:p>
            <a:pPr lvl="0"/>
            <a:r>
              <a:rPr lang="en-US" baseline="0" dirty="0"/>
              <a:t>Impact: long-term effects or end results of a program, e.g. change in health status, reduction in mortality, morbidity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372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Can anyone define what an indicator</a:t>
            </a:r>
            <a:r>
              <a:rPr lang="en-US" baseline="0" dirty="0"/>
              <a:t> is? It is a </a:t>
            </a:r>
            <a:r>
              <a:rPr lang="en-US" dirty="0"/>
              <a:t>sign of progress – used to determine whether a program is achieving its objectives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Qualitative: help to supplement numbers/percentages</a:t>
            </a:r>
            <a:r>
              <a:rPr lang="en-US" baseline="0" dirty="0"/>
              <a:t> provided by quantitative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What</a:t>
            </a:r>
            <a:r>
              <a:rPr lang="en-US" baseline="0" dirty="0"/>
              <a:t> is the difference between process, outcome, and impact indicators?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Process: measure</a:t>
            </a:r>
            <a:r>
              <a:rPr lang="en-US" baseline="0" dirty="0"/>
              <a:t> activities carried out to achieve a program objective, butts in a seat! But what have the people have been trained done with their knowledge/skills, how have they changed their behavior</a:t>
            </a:r>
          </a:p>
          <a:p>
            <a:pPr lvl="0"/>
            <a:r>
              <a:rPr lang="en-US" baseline="0" dirty="0"/>
              <a:t>Outcome: immediate results through the execution of activities</a:t>
            </a:r>
          </a:p>
          <a:p>
            <a:pPr lvl="0"/>
            <a:r>
              <a:rPr lang="en-US" baseline="0" dirty="0"/>
              <a:t>Impact: long-term effects or end results of a program, e.g. change in health status, reduction in mortality, morbidity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105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Can anyone define what an indicator</a:t>
            </a:r>
            <a:r>
              <a:rPr lang="en-US" baseline="0" dirty="0"/>
              <a:t> is? It is a </a:t>
            </a:r>
            <a:r>
              <a:rPr lang="en-US" dirty="0"/>
              <a:t>sign of progress – used to determine whether a program is achieving its objectives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Qualitative: help to supplement numbers/percentages</a:t>
            </a:r>
            <a:r>
              <a:rPr lang="en-US" baseline="0" dirty="0"/>
              <a:t> provided by quantitative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What</a:t>
            </a:r>
            <a:r>
              <a:rPr lang="en-US" baseline="0" dirty="0"/>
              <a:t> is the difference between process, outcome, and impact indicators?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Process: measure</a:t>
            </a:r>
            <a:r>
              <a:rPr lang="en-US" baseline="0" dirty="0"/>
              <a:t> activities carried out to achieve a program objective, butts in a seat! But what have the people have been trained done with their knowledge/skills, how have they changed their behavior</a:t>
            </a:r>
          </a:p>
          <a:p>
            <a:pPr lvl="0"/>
            <a:r>
              <a:rPr lang="en-US" baseline="0" dirty="0"/>
              <a:t>Outcome: immediate results through the execution of activities</a:t>
            </a:r>
          </a:p>
          <a:p>
            <a:pPr lvl="0"/>
            <a:r>
              <a:rPr lang="en-US" baseline="0" dirty="0"/>
              <a:t>Impact: long-term effects or end results of a program, e.g. change in health status, reduction in mortality, morbidity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996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Can anyone define what an indicator</a:t>
            </a:r>
            <a:r>
              <a:rPr lang="en-US" baseline="0" dirty="0"/>
              <a:t> is? It is a </a:t>
            </a:r>
            <a:r>
              <a:rPr lang="en-US" dirty="0"/>
              <a:t>sign of progress – used to determine whether a program is achieving its objectives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Qualitative: help to supplement numbers/percentages</a:t>
            </a:r>
            <a:r>
              <a:rPr lang="en-US" baseline="0" dirty="0"/>
              <a:t> provided by quantitative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What</a:t>
            </a:r>
            <a:r>
              <a:rPr lang="en-US" baseline="0" dirty="0"/>
              <a:t> is the difference between process, outcome, and impact indicators?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Process: measure</a:t>
            </a:r>
            <a:r>
              <a:rPr lang="en-US" baseline="0" dirty="0"/>
              <a:t> activities carried out to achieve a program objective, butts in a seat! But what have the people have been trained done with their knowledge/skills, how have they changed their behavior</a:t>
            </a:r>
          </a:p>
          <a:p>
            <a:pPr lvl="0"/>
            <a:r>
              <a:rPr lang="en-US" baseline="0" dirty="0"/>
              <a:t>Outcome: immediate results through the execution of activities</a:t>
            </a:r>
          </a:p>
          <a:p>
            <a:pPr lvl="0"/>
            <a:r>
              <a:rPr lang="en-US" baseline="0" dirty="0"/>
              <a:t>Impact: long-term effects or end results of a program, e.g. change in health status, reduction in mortality, morbidity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34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FB028D97-F53E-0C46-8283-D36CA75076E6}"/>
              </a:ext>
            </a:extLst>
          </p:cNvPr>
          <p:cNvSpPr/>
          <p:nvPr userDrawn="1"/>
        </p:nvSpPr>
        <p:spPr>
          <a:xfrm>
            <a:off x="2167118" y="-162401"/>
            <a:ext cx="2103120" cy="210312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3272" y="1884363"/>
            <a:ext cx="6549136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CEC0AD-4CD1-4B4D-9779-2E1F09C43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3272" y="4364038"/>
            <a:ext cx="654913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C57D24-DB77-C447-A79F-373435A6DCB5}"/>
              </a:ext>
            </a:extLst>
          </p:cNvPr>
          <p:cNvSpPr txBox="1"/>
          <p:nvPr userDrawn="1"/>
        </p:nvSpPr>
        <p:spPr>
          <a:xfrm>
            <a:off x="4843272" y="1046639"/>
            <a:ext cx="5136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chemeClr val="tx2"/>
                </a:solidFill>
              </a:rPr>
              <a:t>UCSF  </a:t>
            </a:r>
            <a:r>
              <a:rPr lang="fr-FR" baseline="0" dirty="0">
                <a:solidFill>
                  <a:schemeClr val="tx2"/>
                </a:solidFill>
              </a:rPr>
              <a:t>I</a:t>
            </a:r>
            <a:r>
              <a:rPr lang="fr-FR" dirty="0">
                <a:solidFill>
                  <a:schemeClr val="tx2"/>
                </a:solidFill>
              </a:rPr>
              <a:t>nitiative pour l'élimination du paludisme (MEI)</a:t>
            </a:r>
          </a:p>
        </p:txBody>
      </p:sp>
      <p:pic>
        <p:nvPicPr>
          <p:cNvPr id="20" name="Picture 19" descr="A picture containing person, indoor, hospital room, working&#10;&#10;Description automatically generated">
            <a:extLst>
              <a:ext uri="{FF2B5EF4-FFF2-40B4-BE49-F238E27FC236}">
                <a16:creationId xmlns:a16="http://schemas.microsoft.com/office/drawing/2014/main" id="{B565ED17-A59C-C843-8BE5-10FF474A2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93" y="754535"/>
            <a:ext cx="4124325" cy="4150860"/>
          </a:xfrm>
          <a:prstGeom prst="ellipse">
            <a:avLst/>
          </a:prstGeom>
        </p:spPr>
      </p:pic>
      <p:pic>
        <p:nvPicPr>
          <p:cNvPr id="8" name="Picture 7" descr="Baby tested Zambia.jpg">
            <a:extLst>
              <a:ext uri="{FF2B5EF4-FFF2-40B4-BE49-F238E27FC236}">
                <a16:creationId xmlns:a16="http://schemas.microsoft.com/office/drawing/2014/main" id="{810C5130-32D1-A440-B2E1-C31C32ADCB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27436" b="2623"/>
          <a:stretch/>
        </p:blipFill>
        <p:spPr>
          <a:xfrm>
            <a:off x="176393" y="754535"/>
            <a:ext cx="4124325" cy="4150860"/>
          </a:xfrm>
          <a:prstGeom prst="ellipse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A7C35E9-D23C-2543-AD73-EAA9DCBC0BE3}"/>
              </a:ext>
            </a:extLst>
          </p:cNvPr>
          <p:cNvSpPr/>
          <p:nvPr userDrawn="1"/>
        </p:nvSpPr>
        <p:spPr>
          <a:xfrm>
            <a:off x="-352562" y="3505359"/>
            <a:ext cx="2702718" cy="2702718"/>
          </a:xfrm>
          <a:prstGeom prst="ellipse">
            <a:avLst/>
          </a:prstGeom>
          <a:solidFill>
            <a:srgbClr val="F38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00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F4CC-C7FA-0F42-8D18-D2463E941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365125"/>
            <a:ext cx="1121822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51C491-1F21-4749-9EE6-48622DD135F2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2"/>
                </a:solidFill>
              </a:rPr>
              <a:t>UCSF Malaria Elimination Initiative (MEI)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9D9A34E-B74F-404F-9A92-84158A67080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831513" y="1598038"/>
            <a:ext cx="2697940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67AFCB7A-9A83-BF4D-8285-7AE8F86BB9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25565" y="2552686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D1044C71-B8F0-4845-AB7A-225F598006B0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7823576" y="5237024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7A43002-3BA5-DD40-927D-D68307FA303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655896" y="1598038"/>
            <a:ext cx="2493962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6DD0370F-0E97-3842-9573-2B4D470A08F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655896" y="2552686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B37AF51A-33A7-C440-B460-B62161072233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4553907" y="5237024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0839321-5009-B549-9D75-21C6FE3B7419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1350603" y="1598038"/>
            <a:ext cx="2493962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4653815F-0B87-7340-822E-1518456B51A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50603" y="2552686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B024D9DA-7C9A-FB46-B30F-7AD948BCD327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1248614" y="5237024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07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215876-2A41-7040-B87E-F71F89C1A50C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18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262" y="2026868"/>
            <a:ext cx="10394882" cy="1606985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0BB42AB-02BD-BE4D-B3FC-A8926582D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262" y="3734651"/>
            <a:ext cx="10394882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9F6ADB-A1E8-B24C-A615-931232251085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accent1"/>
                </a:solidFill>
              </a:rPr>
              <a:t>UCSF Malaria Elimination Initiative (MEI)</a:t>
            </a:r>
          </a:p>
        </p:txBody>
      </p:sp>
    </p:spTree>
    <p:extLst>
      <p:ext uri="{BB962C8B-B14F-4D97-AF65-F5344CB8AC3E}">
        <p14:creationId xmlns:p14="http://schemas.microsoft.com/office/powerpoint/2010/main" val="1095836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215876-2A41-7040-B87E-F71F89C1A50C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262" y="2026868"/>
            <a:ext cx="10394882" cy="1606985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0BB42AB-02BD-BE4D-B3FC-A8926582D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262" y="3734651"/>
            <a:ext cx="10394882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9F6ADB-A1E8-B24C-A615-931232251085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</a:rPr>
              <a:t>UCSF Malaria Elimination Initiative (MEI)</a:t>
            </a:r>
          </a:p>
        </p:txBody>
      </p:sp>
    </p:spTree>
    <p:extLst>
      <p:ext uri="{BB962C8B-B14F-4D97-AF65-F5344CB8AC3E}">
        <p14:creationId xmlns:p14="http://schemas.microsoft.com/office/powerpoint/2010/main" val="2510125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215876-2A41-7040-B87E-F71F89C1A50C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262" y="2026868"/>
            <a:ext cx="10394882" cy="1606985"/>
          </a:xfrm>
        </p:spPr>
        <p:txBody>
          <a:bodyPr anchor="b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0BB42AB-02BD-BE4D-B3FC-A8926582D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262" y="3734651"/>
            <a:ext cx="10394882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9F6ADB-A1E8-B24C-A615-931232251085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2"/>
                </a:solidFill>
              </a:rPr>
              <a:t>UCSF Malaria Elimination Initiative (MEI)</a:t>
            </a:r>
          </a:p>
        </p:txBody>
      </p:sp>
    </p:spTree>
    <p:extLst>
      <p:ext uri="{BB962C8B-B14F-4D97-AF65-F5344CB8AC3E}">
        <p14:creationId xmlns:p14="http://schemas.microsoft.com/office/powerpoint/2010/main" val="724629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F87853-C800-4346-8C5B-329A4360E8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80369-62A5-9D4F-BFCF-B75CABD7B9D2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DCF87D-7A79-7540-A6D9-5C4FE492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55ACE-0800-7D4B-9318-3BCB539A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6900FF-3F57-B547-8DD7-65CB569DA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1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3001A-88E7-2A40-8232-35E2AD221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5B3A5-96F8-8942-AF26-4CD0A44AB6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0B53D6-DA9F-504C-A55F-711748B9C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77E99FC-5F77-0949-A309-AD62F86B25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610522"/>
            <a:ext cx="9164037" cy="277958"/>
          </a:xfrm>
          <a:prstGeom prst="rect">
            <a:avLst/>
          </a:prstGeom>
        </p:spPr>
        <p:txBody>
          <a:bodyPr/>
          <a:lstStyle>
            <a:lvl1pPr algn="l">
              <a:defRPr sz="9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UCSF MALARIA ELIMINATION INITIATIVE (MEI)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20910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46D8D-209F-FE4C-A7FA-AEBF2763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5554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80279-0363-3F48-B4BC-B94BEE8D6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A15C-DF7C-E647-99B7-862378CBF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BC842-3116-C24D-A7DE-0A05881C4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FA324-550D-FE46-8BD2-346F452A7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80369-62A5-9D4F-BFCF-B75CABD7B9D2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E06C6D-AC6A-6D4F-A7EF-EB41E36D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0302F-F53E-284F-B6D8-75A48035C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6900FF-3F57-B547-8DD7-65CB569DA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58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C2B61-2ACF-324D-AC7C-D7A77389A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C13A83-3641-874E-935B-FE6A39E3B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4A5B95-D4F7-0242-8B81-5767BA226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E27681-864A-5541-B9A7-B582B49D01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80369-62A5-9D4F-BFCF-B75CABD7B9D2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758A88-D7FD-4848-B18F-E71FAA7BB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082DF-A336-FE46-B747-4510CF45F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6900FF-3F57-B547-8DD7-65CB569DA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75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lthworkers distributing medicine Kenya.jpg"/>
          <p:cNvPicPr>
            <a:picLocks noChangeAspect="1"/>
          </p:cNvPicPr>
          <p:nvPr userDrawn="1"/>
        </p:nvPicPr>
        <p:blipFill>
          <a:blip r:embed="rId2" cstate="screen"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79920"/>
            <a:ext cx="12192000" cy="4378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1540"/>
            <a:ext cx="10972800" cy="1112189"/>
          </a:xfrm>
        </p:spPr>
        <p:txBody>
          <a:bodyPr lIns="108000" tIns="0" rIns="0" bIns="0" anchor="ctr" anchorCtr="0">
            <a:normAutofit/>
          </a:bodyPr>
          <a:lstStyle>
            <a:lvl1pPr algn="l">
              <a:defRPr sz="3800" b="1" i="0">
                <a:solidFill>
                  <a:srgbClr val="18A3A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3798" y="6487391"/>
            <a:ext cx="8539369" cy="365125"/>
          </a:xfrm>
        </p:spPr>
        <p:txBody>
          <a:bodyPr/>
          <a:lstStyle>
            <a:lvl1pPr algn="l">
              <a:defRPr sz="11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UCSF MALARIA ELIMINATION INITIATIVE (MEI)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487391"/>
            <a:ext cx="524197" cy="365125"/>
          </a:xfrm>
        </p:spPr>
        <p:txBody>
          <a:bodyPr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6B1F4E-C01C-E348-B05E-AA80DAAC3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659316"/>
          </a:xfrm>
        </p:spPr>
        <p:txBody>
          <a:bodyPr lIns="108000">
            <a:normAutofit/>
          </a:bodyPr>
          <a:lstStyle>
            <a:lvl1pPr marL="457200" indent="-457200">
              <a:spcBef>
                <a:spcPts val="1200"/>
              </a:spcBef>
              <a:buFont typeface="Arial"/>
              <a:buChar char="•"/>
              <a:defRPr sz="28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24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24524"/>
            <a:ext cx="609600" cy="8718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6177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874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71540"/>
            <a:ext cx="10037233" cy="1112189"/>
          </a:xfrm>
        </p:spPr>
        <p:txBody>
          <a:bodyPr lIns="108000" tIns="0" rIns="0" bIns="0" anchor="ctr" anchorCtr="0">
            <a:normAutofit/>
          </a:bodyPr>
          <a:lstStyle>
            <a:lvl1pPr algn="l">
              <a:defRPr sz="3200" b="1" i="0">
                <a:solidFill>
                  <a:srgbClr val="18A3A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659316"/>
          </a:xfrm>
        </p:spPr>
        <p:txBody>
          <a:bodyPr lIns="108000">
            <a:normAutofit/>
          </a:bodyPr>
          <a:lstStyle>
            <a:lvl1pPr marL="457200" indent="-457200">
              <a:spcBef>
                <a:spcPts val="1200"/>
              </a:spcBef>
              <a:buFont typeface="Arial"/>
              <a:buChar char="•"/>
              <a:defRPr sz="28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24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24524"/>
            <a:ext cx="609600" cy="8718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3798" y="6487390"/>
            <a:ext cx="9513036" cy="370610"/>
          </a:xfrm>
        </p:spPr>
        <p:txBody>
          <a:bodyPr/>
          <a:lstStyle>
            <a:lvl1pPr algn="l">
              <a:defRPr sz="1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UCSF GLOBAL HEALTH GROUP’S MALARIA ELIMINATION INITIATIVE (MEI)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487391"/>
            <a:ext cx="524197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B96B1F4E-C01C-E348-B05E-AA80DAAC34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7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487391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1540"/>
            <a:ext cx="10972800" cy="1112189"/>
          </a:xfrm>
        </p:spPr>
        <p:txBody>
          <a:bodyPr lIns="108000" tIns="0" rIns="0" bIns="0" anchor="ctr" anchorCtr="0">
            <a:normAutofit/>
          </a:bodyPr>
          <a:lstStyle>
            <a:lvl1pPr algn="l">
              <a:defRPr sz="3200" b="1" i="0">
                <a:solidFill>
                  <a:srgbClr val="18A3A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3798" y="6487391"/>
            <a:ext cx="8539369" cy="365125"/>
          </a:xfrm>
        </p:spPr>
        <p:txBody>
          <a:bodyPr/>
          <a:lstStyle>
            <a:lvl1pPr algn="l">
              <a:defRPr sz="11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UCSF MALARIA ELIMINATION INITIATIVE (MEI)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487391"/>
            <a:ext cx="524197" cy="365125"/>
          </a:xfrm>
        </p:spPr>
        <p:txBody>
          <a:bodyPr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6B1F4E-C01C-E348-B05E-AA80DAAC3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659316"/>
          </a:xfrm>
        </p:spPr>
        <p:txBody>
          <a:bodyPr lIns="108000">
            <a:normAutofit/>
          </a:bodyPr>
          <a:lstStyle>
            <a:lvl1pPr marL="457200" indent="-457200">
              <a:spcBef>
                <a:spcPts val="1200"/>
              </a:spcBef>
              <a:buFont typeface="Arial"/>
              <a:buChar char="•"/>
              <a:defRPr sz="28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24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24524"/>
            <a:ext cx="609600" cy="8718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7892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frica_Trip_June_2011-3 102 (1).jpg"/>
          <p:cNvPicPr>
            <a:picLocks noChangeAspect="1"/>
          </p:cNvPicPr>
          <p:nvPr userDrawn="1"/>
        </p:nvPicPr>
        <p:blipFill rotWithShape="1">
          <a:blip r:embed="rId2" cstate="screen"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25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87391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1540"/>
            <a:ext cx="10972800" cy="1112189"/>
          </a:xfrm>
        </p:spPr>
        <p:txBody>
          <a:bodyPr lIns="108000" tIns="0" rIns="0" bIns="0" anchor="ctr" anchorCtr="0">
            <a:normAutofit/>
          </a:bodyPr>
          <a:lstStyle>
            <a:lvl1pPr algn="l">
              <a:defRPr sz="3800" b="1" i="0">
                <a:solidFill>
                  <a:srgbClr val="18A3A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3798" y="6487391"/>
            <a:ext cx="8539369" cy="365125"/>
          </a:xfrm>
        </p:spPr>
        <p:txBody>
          <a:bodyPr/>
          <a:lstStyle>
            <a:lvl1pPr algn="l">
              <a:defRPr sz="11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UCSF MALARIA ELIMINATION INITIATIVE (MEI)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487391"/>
            <a:ext cx="524197" cy="365125"/>
          </a:xfrm>
        </p:spPr>
        <p:txBody>
          <a:bodyPr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6B1F4E-C01C-E348-B05E-AA80DAAC3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659316"/>
          </a:xfrm>
        </p:spPr>
        <p:txBody>
          <a:bodyPr lIns="108000">
            <a:normAutofit/>
          </a:bodyPr>
          <a:lstStyle>
            <a:lvl1pPr marL="457200" indent="-457200">
              <a:spcBef>
                <a:spcPts val="1200"/>
              </a:spcBef>
              <a:buFont typeface="Arial"/>
              <a:buChar char="•"/>
              <a:defRPr sz="28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24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24524"/>
            <a:ext cx="609600" cy="8718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8965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5B5A41-69FF-3648-BF9B-AFBA42912C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64CCB3-CC22-4240-8E0C-E279038D089D}"/>
              </a:ext>
            </a:extLst>
          </p:cNvPr>
          <p:cNvSpPr/>
          <p:nvPr userDrawn="1"/>
        </p:nvSpPr>
        <p:spPr>
          <a:xfrm>
            <a:off x="-2041512" y="1033153"/>
            <a:ext cx="6494759" cy="631767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7432" y="1884363"/>
            <a:ext cx="6549136" cy="2387600"/>
          </a:xfrm>
        </p:spPr>
        <p:txBody>
          <a:bodyPr anchor="b"/>
          <a:lstStyle>
            <a:lvl1pPr algn="l">
              <a:defRPr sz="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CEC0AD-4CD1-4B4D-9779-2E1F09C43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7432" y="4364038"/>
            <a:ext cx="654913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25F3FAA-2F95-1643-8351-10F5AE4DEA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304" y="-783771"/>
            <a:ext cx="7430393" cy="7433954"/>
          </a:xfrm>
          <a:prstGeom prst="ellipse">
            <a:avLst/>
          </a:prstGeom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886AD6-C038-6A4A-9B46-B000F3276742}"/>
              </a:ext>
            </a:extLst>
          </p:cNvPr>
          <p:cNvSpPr txBox="1"/>
          <p:nvPr userDrawn="1"/>
        </p:nvSpPr>
        <p:spPr>
          <a:xfrm>
            <a:off x="5107607" y="1373404"/>
            <a:ext cx="3416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</a:rPr>
              <a:t>UCSF Global Health Group’s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Malaria Elimination Initiative (MEI)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4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5B5A41-69FF-3648-BF9B-AFBA42912C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140" y="1884363"/>
            <a:ext cx="11098428" cy="2022619"/>
          </a:xfrm>
        </p:spPr>
        <p:txBody>
          <a:bodyPr anchor="b"/>
          <a:lstStyle>
            <a:lvl1pPr algn="ctr">
              <a:defRPr sz="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886AD6-C038-6A4A-9B46-B000F3276742}"/>
              </a:ext>
            </a:extLst>
          </p:cNvPr>
          <p:cNvSpPr txBox="1"/>
          <p:nvPr userDrawn="1"/>
        </p:nvSpPr>
        <p:spPr>
          <a:xfrm>
            <a:off x="4398906" y="5727412"/>
            <a:ext cx="3416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</a:rPr>
              <a:t>UCSF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Malaria Elimination Initiative (MEI)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72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indoor, person&#10;&#10;Description automatically generated">
            <a:extLst>
              <a:ext uri="{FF2B5EF4-FFF2-40B4-BE49-F238E27FC236}">
                <a16:creationId xmlns:a16="http://schemas.microsoft.com/office/drawing/2014/main" id="{CE3E04B4-7A84-DD40-9090-E7E05FF3BB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0545BFA-F216-9845-8C49-D2DB2B56C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3334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400" y="1397480"/>
            <a:ext cx="10575913" cy="2387600"/>
          </a:xfrm>
        </p:spPr>
        <p:txBody>
          <a:bodyPr anchor="b"/>
          <a:lstStyle>
            <a:lvl1pPr algn="ctr">
              <a:defRPr sz="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CEC0AD-4CD1-4B4D-9779-2E1F09C43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400" y="3877155"/>
            <a:ext cx="1057591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886AD6-C038-6A4A-9B46-B000F3276742}"/>
              </a:ext>
            </a:extLst>
          </p:cNvPr>
          <p:cNvSpPr txBox="1"/>
          <p:nvPr userDrawn="1"/>
        </p:nvSpPr>
        <p:spPr>
          <a:xfrm>
            <a:off x="4387551" y="5819487"/>
            <a:ext cx="3416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</a:rPr>
              <a:t>UCSF Global Health Group’s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Malaria Elimination Initiative (MEI)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4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61AD8-9EB4-2E4E-AEF6-99C4DFCB6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365125"/>
            <a:ext cx="11388436" cy="1329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744E5-5CFD-FF4F-9DD4-FBB354D43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88" y="1825625"/>
            <a:ext cx="11388436" cy="4351338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48A9C3-2C84-934F-BBCE-B9CD2872E867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rgbClr val="052049"/>
                </a:solidFill>
                <a:effectLst/>
                <a:latin typeface="+mn-lt"/>
                <a:ea typeface="DengXian" panose="02010600030101010101" pitchFamily="2" charset="-122"/>
                <a:cs typeface="Arial" panose="020B0604020202020204" pitchFamily="34" charset="0"/>
              </a:rPr>
              <a:t>UCSF  Initiative pour l'élimination du paludisme (MEI)</a:t>
            </a:r>
            <a:endParaRPr lang="en-US" sz="1400" dirty="0">
              <a:solidFill>
                <a:srgbClr val="05204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7210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61AD8-9EB4-2E4E-AEF6-99C4DFCB6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365125"/>
            <a:ext cx="11388436" cy="8469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744E5-5CFD-FF4F-9DD4-FBB354D43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88" y="1825625"/>
            <a:ext cx="11388436" cy="4351338"/>
          </a:xfr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48A9C3-2C84-934F-BBCE-B9CD2872E867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rgbClr val="052049"/>
                </a:solidFill>
                <a:effectLst/>
                <a:latin typeface="+mn-lt"/>
                <a:ea typeface="DengXian" panose="02010600030101010101" pitchFamily="2" charset="-122"/>
                <a:cs typeface="Arial" panose="020B0604020202020204" pitchFamily="34" charset="0"/>
              </a:rPr>
              <a:t>UCSF  Initiative pour l'élimination du paludisme (MEI)</a:t>
            </a:r>
            <a:endParaRPr lang="en-US" sz="1400" dirty="0">
              <a:solidFill>
                <a:srgbClr val="052049"/>
              </a:solidFill>
              <a:latin typeface="+mn-lt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E1CA0D-62A4-9749-B432-3FB7A6B53E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5488" y="1212027"/>
            <a:ext cx="11388725" cy="495300"/>
          </a:xfrm>
        </p:spPr>
        <p:txBody>
          <a:bodyPr/>
          <a:lstStyle>
            <a:lvl1pPr>
              <a:buFontTx/>
              <a:buNone/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8486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32E09D5-A1EB-B341-BD80-46CA34CAF6D6}"/>
              </a:ext>
            </a:extLst>
          </p:cNvPr>
          <p:cNvSpPr/>
          <p:nvPr userDrawn="1"/>
        </p:nvSpPr>
        <p:spPr>
          <a:xfrm>
            <a:off x="461272" y="1609913"/>
            <a:ext cx="5580900" cy="4600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564CBB-4813-1745-93AE-4B0B327EB08C}"/>
              </a:ext>
            </a:extLst>
          </p:cNvPr>
          <p:cNvSpPr/>
          <p:nvPr userDrawn="1"/>
        </p:nvSpPr>
        <p:spPr>
          <a:xfrm>
            <a:off x="508399" y="1655063"/>
            <a:ext cx="5484685" cy="814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A5F4CC-C7FA-0F42-8D18-D2463E941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365125"/>
            <a:ext cx="1121822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DCA73-8D05-5745-ACB4-5190C58D0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899" y="1609913"/>
            <a:ext cx="5484685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CC1EF3-5D8A-DB47-8B5E-4166F46CB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899" y="2612573"/>
            <a:ext cx="5484685" cy="350584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A40B30-55AC-634E-80AC-88004EDC7969}"/>
              </a:ext>
            </a:extLst>
          </p:cNvPr>
          <p:cNvSpPr/>
          <p:nvPr userDrawn="1"/>
        </p:nvSpPr>
        <p:spPr>
          <a:xfrm>
            <a:off x="6125800" y="1609913"/>
            <a:ext cx="5580900" cy="4600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5B10-A55D-9B43-A902-CB1F4F2004C4}"/>
              </a:ext>
            </a:extLst>
          </p:cNvPr>
          <p:cNvSpPr/>
          <p:nvPr userDrawn="1"/>
        </p:nvSpPr>
        <p:spPr>
          <a:xfrm>
            <a:off x="6172927" y="1655063"/>
            <a:ext cx="5484685" cy="814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632301C-63F0-4D46-8F52-E82DA785260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220427" y="1609913"/>
            <a:ext cx="5484685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387F4EA-6F24-524C-A572-5AD8E412FDA8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220427" y="2612573"/>
            <a:ext cx="5484685" cy="350584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51C491-1F21-4749-9EE6-48622DD135F2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2"/>
                </a:solidFill>
              </a:rPr>
              <a:t>UCSF Malaria Elimination Initiative (MEI)</a:t>
            </a:r>
          </a:p>
        </p:txBody>
      </p:sp>
    </p:spTree>
    <p:extLst>
      <p:ext uri="{BB962C8B-B14F-4D97-AF65-F5344CB8AC3E}">
        <p14:creationId xmlns:p14="http://schemas.microsoft.com/office/powerpoint/2010/main" val="2233004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F4CC-C7FA-0F42-8D18-D2463E941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365125"/>
            <a:ext cx="1121822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51C491-1F21-4749-9EE6-48622DD135F2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2"/>
                </a:solidFill>
              </a:rPr>
              <a:t>UCSF Malaria Elimination Initiative (MEI)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9D9A34E-B74F-404F-9A92-84158A67080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983422" y="1586163"/>
            <a:ext cx="2697940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67AFCB7A-9A83-BF4D-8285-7AE8F86BB9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77474" y="2540811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D1044C71-B8F0-4845-AB7A-225F598006B0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975485" y="5225149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7A43002-3BA5-DD40-927D-D68307FA303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235316" y="1586163"/>
            <a:ext cx="2493962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6DD0370F-0E97-3842-9573-2B4D470A08F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35316" y="2540811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B37AF51A-33A7-C440-B460-B62161072233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133327" y="5225149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0839321-5009-B549-9D75-21C6FE3B7419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3416909" y="1586163"/>
            <a:ext cx="2493962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4653815F-0B87-7340-822E-1518456B51A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416909" y="2540811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B024D9DA-7C9A-FB46-B30F-7AD948BCD327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3314920" y="5225149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A14A966-8D60-BC4D-B2C4-F347081B7207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490573" y="1586163"/>
            <a:ext cx="2697940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B7205372-CDF1-F24B-94C7-EBFDAA38341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92562" y="2540811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35B411C1-65E1-F346-A3EF-7A98EC489A6F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90573" y="5225149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90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65F001-4DBA-1B48-928E-702934A37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365125"/>
            <a:ext cx="108669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62B32-C202-7248-821B-35371D1D9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886" y="1825625"/>
            <a:ext cx="108669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97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0" r:id="rId3"/>
    <p:sldLayoutId id="2147483669" r:id="rId4"/>
    <p:sldLayoutId id="2147483661" r:id="rId5"/>
    <p:sldLayoutId id="2147483666" r:id="rId6"/>
    <p:sldLayoutId id="2147483650" r:id="rId7"/>
    <p:sldLayoutId id="2147483653" r:id="rId8"/>
    <p:sldLayoutId id="2147483667" r:id="rId9"/>
    <p:sldLayoutId id="2147483668" r:id="rId10"/>
    <p:sldLayoutId id="2147483663" r:id="rId11"/>
    <p:sldLayoutId id="2147483664" r:id="rId12"/>
    <p:sldLayoutId id="2147483665" r:id="rId13"/>
    <p:sldLayoutId id="2147483655" r:id="rId14"/>
    <p:sldLayoutId id="2147483652" r:id="rId15"/>
    <p:sldLayoutId id="2147483654" r:id="rId16"/>
    <p:sldLayoutId id="2147483656" r:id="rId17"/>
    <p:sldLayoutId id="2147483657" r:id="rId18"/>
    <p:sldLayoutId id="2147483670" r:id="rId19"/>
    <p:sldLayoutId id="2147483671" r:id="rId20"/>
    <p:sldLayoutId id="2147483672" r:id="rId21"/>
    <p:sldLayoutId id="2147483673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wmf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/>
        <p:txBody>
          <a:bodyPr vert="horz" lIns="0" tIns="0" rIns="0" bIns="0" rtlCol="0" anchor="b">
            <a:noAutofit/>
          </a:bodyPr>
          <a:lstStyle/>
          <a:p>
            <a:pPr algn="l"/>
            <a:r>
              <a:rPr lang="fr-FR" sz="4000" dirty="0"/>
              <a:t>Module 2 : Techniques d'identification des défis </a:t>
            </a:r>
            <a:br>
              <a:rPr lang="fr-FR" sz="4000" dirty="0"/>
            </a:br>
            <a:r>
              <a:rPr lang="fr-FR" sz="4000" dirty="0"/>
              <a:t>et des opportunités</a:t>
            </a:r>
          </a:p>
        </p:txBody>
      </p:sp>
    </p:spTree>
    <p:extLst>
      <p:ext uri="{BB962C8B-B14F-4D97-AF65-F5344CB8AC3E}">
        <p14:creationId xmlns:p14="http://schemas.microsoft.com/office/powerpoint/2010/main" val="401935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Techniques d'analyse des causes profondes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Découvrir les </a:t>
            </a:r>
            <a:r>
              <a:rPr lang="fr-FR" b="1" i="1" dirty="0"/>
              <a:t>causes </a:t>
            </a:r>
            <a:r>
              <a:rPr lang="fr-FR" dirty="0"/>
              <a:t>des problèmes identifiés :</a:t>
            </a:r>
          </a:p>
          <a:p>
            <a:r>
              <a:rPr lang="fr-FR" dirty="0"/>
              <a:t>Brainstorming</a:t>
            </a:r>
          </a:p>
          <a:p>
            <a:r>
              <a:rPr lang="fr-FR" dirty="0"/>
              <a:t>Diagramme en arêtes de poisson (diagramme de cause à effet)</a:t>
            </a:r>
          </a:p>
          <a:p>
            <a:r>
              <a:rPr lang="fr-FR" dirty="0"/>
              <a:t>Cinq « Pourquoi » </a:t>
            </a:r>
          </a:p>
          <a:p>
            <a:r>
              <a:rPr lang="fr-FR" dirty="0"/>
              <a:t>Organigramme (carte des processus)</a:t>
            </a:r>
          </a:p>
          <a:p>
            <a:r>
              <a:rPr lang="fr-FR" dirty="0"/>
              <a:t>Analyse de Pareto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70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Diagramme de cause à effet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Également appelé :</a:t>
            </a:r>
          </a:p>
          <a:p>
            <a:pPr lvl="1"/>
            <a:r>
              <a:rPr lang="fr-FR"/>
              <a:t>Diagramme Ishikawa</a:t>
            </a:r>
          </a:p>
          <a:p>
            <a:pPr lvl="1"/>
            <a:r>
              <a:rPr lang="fr-FR"/>
              <a:t>Diagramme en arêtes de poisson</a:t>
            </a:r>
          </a:p>
          <a:p>
            <a:r>
              <a:rPr lang="fr-FR"/>
              <a:t>Utile pour l'investigation des processus</a:t>
            </a:r>
          </a:p>
          <a:p>
            <a:r>
              <a:rPr lang="fr-FR"/>
              <a:t>Utilisé pour cartographier les variables qui peuvent influencer :</a:t>
            </a:r>
          </a:p>
          <a:p>
            <a:pPr lvl="1"/>
            <a:r>
              <a:rPr lang="fr-FR"/>
              <a:t>Problème</a:t>
            </a:r>
          </a:p>
          <a:p>
            <a:pPr lvl="1"/>
            <a:r>
              <a:rPr lang="fr-FR"/>
              <a:t>Résultats</a:t>
            </a:r>
          </a:p>
          <a:p>
            <a:pPr lvl="1"/>
            <a:r>
              <a:rPr lang="fr-FR"/>
              <a:t>Effet</a:t>
            </a:r>
          </a:p>
          <a:p>
            <a:r>
              <a:rPr lang="fr-FR"/>
              <a:t>Possible d'utiliser les 5 « Pourquoi » pour bien comprendre la cause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85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Brainstorming : Une technique d'amélioration </a:t>
            </a:r>
            <a:br>
              <a:rPr lang="fr-FR" dirty="0"/>
            </a:br>
            <a:r>
              <a:rPr lang="fr-FR" dirty="0"/>
              <a:t>de la qualité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/>
              <a:t>Aide les équipes pour :</a:t>
            </a:r>
          </a:p>
          <a:p>
            <a:r>
              <a:rPr lang="fr-FR"/>
              <a:t>Générer un grand nombre d'idées</a:t>
            </a:r>
          </a:p>
          <a:p>
            <a:r>
              <a:rPr lang="fr-FR"/>
              <a:t>Examiner un processus</a:t>
            </a:r>
          </a:p>
          <a:p>
            <a:r>
              <a:rPr lang="fr-FR"/>
              <a:t>Identifier les causes potentielles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0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Règles du brainstorming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dirty="0"/>
              <a:t>Rechercher une multitude d'idées</a:t>
            </a:r>
          </a:p>
          <a:p>
            <a:pPr>
              <a:lnSpc>
                <a:spcPct val="100000"/>
              </a:lnSpc>
            </a:pPr>
            <a:r>
              <a:rPr lang="fr-FR" dirty="0"/>
              <a:t>Ne pas censurer ses idées ou celles des autres</a:t>
            </a:r>
          </a:p>
          <a:p>
            <a:pPr>
              <a:lnSpc>
                <a:spcPct val="100000"/>
              </a:lnSpc>
            </a:pPr>
            <a:r>
              <a:rPr lang="fr-FR" dirty="0"/>
              <a:t>S'appuyer sur les idées précédentes</a:t>
            </a:r>
          </a:p>
          <a:p>
            <a:pPr>
              <a:lnSpc>
                <a:spcPct val="100000"/>
              </a:lnSpc>
            </a:pPr>
            <a:r>
              <a:rPr lang="fr-FR" dirty="0"/>
              <a:t>Enregistrer les idées : ne pas modifier et ne clarifier que si nécessaire, ne pas détailler</a:t>
            </a:r>
          </a:p>
          <a:p>
            <a:pPr>
              <a:lnSpc>
                <a:spcPct val="100000"/>
              </a:lnSpc>
            </a:pPr>
            <a:r>
              <a:rPr lang="fr-FR" dirty="0"/>
              <a:t>Ne pas discuter ou débattre du mérite des idées individuelles ou de celles qui sont susceptibles d'être correctes</a:t>
            </a:r>
          </a:p>
          <a:p>
            <a:pPr>
              <a:lnSpc>
                <a:spcPct val="100000"/>
              </a:lnSpc>
            </a:pPr>
            <a:r>
              <a:rPr lang="fr-FR" dirty="0"/>
              <a:t>Lors de la discussion des causes, ne pas discuter des solutions</a:t>
            </a:r>
          </a:p>
        </p:txBody>
      </p:sp>
    </p:spTree>
    <p:extLst>
      <p:ext uri="{BB962C8B-B14F-4D97-AF65-F5344CB8AC3E}">
        <p14:creationId xmlns:p14="http://schemas.microsoft.com/office/powerpoint/2010/main" val="353774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fr-FR" sz="4000" dirty="0"/>
              <a:t>Que peut-on faire pour réduire les refus vis-à-vis </a:t>
            </a:r>
            <a:br>
              <a:rPr lang="fr-FR" sz="4000" dirty="0"/>
            </a:br>
            <a:r>
              <a:rPr lang="fr-FR" sz="4000" dirty="0"/>
              <a:t>de la </a:t>
            </a:r>
            <a:r>
              <a:rPr lang="fr-FR" sz="4000" dirty="0">
                <a:effectLst/>
                <a:ea typeface="SimSun" panose="02010600030101010101" pitchFamily="2" charset="-122"/>
                <a:cs typeface="Segoe UI" panose="020B0502040204020203" pitchFamily="34" charset="0"/>
              </a:rPr>
              <a:t>pulvérisation d’insecticide à effet rémanent à l’intérieur des habitations (PIH)</a:t>
            </a:r>
            <a:r>
              <a:rPr lang="fr-FR" sz="40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Demander aux :</a:t>
            </a:r>
          </a:p>
          <a:p>
            <a:pPr marL="285744" indent="-285744"/>
            <a:r>
              <a:rPr lang="fr-FR" dirty="0"/>
              <a:t>Opérateurs de pulvérisation</a:t>
            </a:r>
          </a:p>
          <a:p>
            <a:pPr marL="285744" indent="-285744"/>
            <a:r>
              <a:rPr lang="fr-FR" dirty="0"/>
              <a:t>Agents de contrôle des vecteurs</a:t>
            </a:r>
          </a:p>
          <a:p>
            <a:pPr marL="285744" indent="-285744"/>
            <a:r>
              <a:rPr lang="fr-FR" dirty="0"/>
              <a:t>Entomologistes</a:t>
            </a:r>
          </a:p>
          <a:p>
            <a:pPr marL="285744" indent="-285744"/>
            <a:r>
              <a:rPr lang="fr-FR" dirty="0"/>
              <a:t>Membres de la communauté</a:t>
            </a:r>
          </a:p>
          <a:p>
            <a:pPr marL="285744" indent="-285744"/>
            <a:r>
              <a:rPr lang="fr-FR" dirty="0"/>
              <a:t>Politiciens</a:t>
            </a:r>
          </a:p>
          <a:p>
            <a:pPr marL="285744" indent="-285744"/>
            <a:r>
              <a:rPr lang="fr-FR" dirty="0"/>
              <a:t>Chefs religieux</a:t>
            </a:r>
          </a:p>
          <a:p>
            <a:pPr marL="285744" indent="-285744"/>
            <a:r>
              <a:rPr lang="fr-FR" dirty="0"/>
              <a:t>Chefs traditionnels</a:t>
            </a:r>
          </a:p>
          <a:p>
            <a:pPr marL="285744" indent="-285744"/>
            <a:r>
              <a:rPr lang="fr-FR" dirty="0"/>
              <a:t>Agents de surveillance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6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Brainstorming inversé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44" indent="-285744">
              <a:lnSpc>
                <a:spcPct val="100000"/>
              </a:lnSpc>
            </a:pPr>
            <a:r>
              <a:rPr lang="fr-FR" dirty="0"/>
              <a:t>Le brainstorming inversé est une bonne technique à expérimenter lorsqu'il est difficile d'identifier directement les solutions au problème</a:t>
            </a:r>
          </a:p>
          <a:p>
            <a:pPr marL="285744" indent="-285744">
              <a:lnSpc>
                <a:spcPct val="100000"/>
              </a:lnSpc>
            </a:pPr>
            <a:r>
              <a:rPr lang="fr-FR" dirty="0"/>
              <a:t>Pour utiliser cette technique, vous commencez par l'une de deux questions « inversées » :</a:t>
            </a:r>
          </a:p>
          <a:p>
            <a:pPr marL="742944" lvl="1" indent="-285744">
              <a:lnSpc>
                <a:spcPct val="100000"/>
              </a:lnSpc>
            </a:pPr>
            <a:r>
              <a:rPr lang="fr-FR" dirty="0"/>
              <a:t>Au lieu de demander « Comment puis-je résoudre ou prévenir ce problème ? », demandez « Comment pourrais-je causer ce problème ? »</a:t>
            </a:r>
          </a:p>
          <a:p>
            <a:pPr marL="742944" lvl="1" indent="-285744">
              <a:lnSpc>
                <a:spcPct val="100000"/>
              </a:lnSpc>
            </a:pPr>
            <a:r>
              <a:rPr lang="fr-FR" dirty="0"/>
              <a:t>Au lieu de demander « Comment puis-je obtenir ces résultats ? », demandez « Comment pourrais-je obtenir l'effet inverse ? »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13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Exemples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888" y="1825625"/>
            <a:ext cx="11186556" cy="4351338"/>
          </a:xfrm>
        </p:spPr>
        <p:txBody>
          <a:bodyPr/>
          <a:lstStyle/>
          <a:p>
            <a:r>
              <a:rPr lang="fr-FR" dirty="0"/>
              <a:t>Que devrions-nous faire si nous voulions qu'aucune des personnes diagnostiquées avec le paludisme ne prenne le traitement combiné à base d'artémisinine (TCA) complet ?</a:t>
            </a:r>
          </a:p>
          <a:p>
            <a:r>
              <a:rPr lang="fr-FR" dirty="0"/>
              <a:t>Que devrions-nous faire si nous ne voulions pas que quelqu'un utilise </a:t>
            </a:r>
            <a:br>
              <a:rPr lang="fr-FR" dirty="0"/>
            </a:br>
            <a:r>
              <a:rPr lang="fr-FR" dirty="0"/>
              <a:t>une MID ?</a:t>
            </a:r>
          </a:p>
          <a:p>
            <a:r>
              <a:rPr lang="fr-FR" dirty="0"/>
              <a:t>Que pouvons-nous faire pour garantir qu'aucun enfant de moins de 5 ans atteint de paludisme ne soit correctement évalué et traité ?</a:t>
            </a:r>
          </a:p>
          <a:p>
            <a:r>
              <a:rPr lang="fr-FR" dirty="0"/>
              <a:t>Que devons-nous faire pour garantir qu'aucun cas de paludisme ne soit examiné dans les 3 jours ?</a:t>
            </a:r>
          </a:p>
          <a:p>
            <a:r>
              <a:rPr lang="fr-FR" dirty="0"/>
              <a:t>Comment rendre les patients plus mécontents de nos services ?</a:t>
            </a:r>
          </a:p>
        </p:txBody>
      </p:sp>
    </p:spTree>
    <p:extLst>
      <p:ext uri="{BB962C8B-B14F-4D97-AF65-F5344CB8AC3E}">
        <p14:creationId xmlns:p14="http://schemas.microsoft.com/office/powerpoint/2010/main" val="159275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Comment utiliser le brainstorming inversé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Identifiez clairement le problème ou le défi, et mettez-le par écrit</a:t>
            </a:r>
          </a:p>
          <a:p>
            <a:r>
              <a:rPr lang="fr-FR" dirty="0"/>
              <a:t>Inversez le problème ou le défi en vous demandant : « Comment pourrais-je causer le problème ? » ou « Comment pourrais-je obtenir l'effet inverse ? »</a:t>
            </a:r>
          </a:p>
          <a:p>
            <a:r>
              <a:rPr lang="fr-FR" dirty="0"/>
              <a:t>Faites un brainstorming sur le problème inverse pour générer des idées de solutions inverses. Laissez les idées circuler librement lors du brainstorming. </a:t>
            </a:r>
            <a:br>
              <a:rPr lang="fr-FR" dirty="0"/>
            </a:br>
            <a:r>
              <a:rPr lang="fr-FR" dirty="0"/>
              <a:t>Ne rejetez rien à ce stade</a:t>
            </a:r>
          </a:p>
          <a:p>
            <a:r>
              <a:rPr lang="fr-FR" dirty="0"/>
              <a:t>Une fois que vous avez rassemblé toutes les idées pour résoudre le problème inversé, transformez-les en idées de solutions pour le problème ou le défi original</a:t>
            </a:r>
          </a:p>
          <a:p>
            <a:r>
              <a:rPr lang="fr-FR" dirty="0"/>
              <a:t>Évaluez ces idées de solution. Pouvez-vous identifier une solution potentielle ? Pouvez-vous identifier les caractéristiques d'une solution potentielle ? </a:t>
            </a:r>
          </a:p>
        </p:txBody>
      </p:sp>
    </p:spTree>
    <p:extLst>
      <p:ext uri="{BB962C8B-B14F-4D97-AF65-F5344CB8AC3E}">
        <p14:creationId xmlns:p14="http://schemas.microsoft.com/office/powerpoint/2010/main" val="92006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Les commentaires qui ne font pas avancer les choses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888" y="1825625"/>
            <a:ext cx="4375398" cy="4351338"/>
          </a:xfrm>
        </p:spPr>
        <p:txBody>
          <a:bodyPr/>
          <a:lstStyle/>
          <a:p>
            <a:pPr fontAlgn="base"/>
            <a:r>
              <a:rPr lang="fr-FR"/>
              <a:t>Ça ne marchera pas</a:t>
            </a:r>
          </a:p>
          <a:p>
            <a:pPr fontAlgn="base"/>
            <a:r>
              <a:rPr lang="fr-FR"/>
              <a:t>C'est trop radical</a:t>
            </a:r>
          </a:p>
          <a:p>
            <a:pPr fontAlgn="base"/>
            <a:r>
              <a:rPr lang="fr-FR"/>
              <a:t>Ce n'est pas notre travail</a:t>
            </a:r>
          </a:p>
          <a:p>
            <a:pPr fontAlgn="base"/>
            <a:r>
              <a:rPr lang="fr-FR"/>
              <a:t>Nous n'avons pas assez de temps</a:t>
            </a:r>
          </a:p>
          <a:p>
            <a:pPr fontAlgn="base"/>
            <a:r>
              <a:rPr lang="fr-FR"/>
              <a:t>C'est trop d'ennuis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5431649-893D-7E49-BD9E-50AC794395F8}"/>
              </a:ext>
            </a:extLst>
          </p:cNvPr>
          <p:cNvSpPr txBox="1">
            <a:spLocks/>
          </p:cNvSpPr>
          <p:nvPr/>
        </p:nvSpPr>
        <p:spPr>
          <a:xfrm>
            <a:off x="7329716" y="1825625"/>
            <a:ext cx="43753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r-FR"/>
              <a:t>Ça va à l'encontre de notre politique</a:t>
            </a:r>
          </a:p>
          <a:p>
            <a:pPr fontAlgn="base"/>
            <a:r>
              <a:rPr lang="fr-FR"/>
              <a:t>Nous ne l'avons jamais fait de cette façon avant</a:t>
            </a:r>
          </a:p>
          <a:p>
            <a:pPr fontAlgn="base"/>
            <a:r>
              <a:rPr lang="fr-FR"/>
              <a:t>C'est trop cher</a:t>
            </a:r>
          </a:p>
          <a:p>
            <a:pPr fontAlgn="base"/>
            <a:r>
              <a:rPr lang="fr-FR"/>
              <a:t>Ce n'est pas pratique</a:t>
            </a:r>
          </a:p>
          <a:p>
            <a:pPr fontAlgn="base"/>
            <a:r>
              <a:rPr lang="fr-FR"/>
              <a:t>Nous ne pouvons pas résoudre ce problème</a:t>
            </a:r>
          </a:p>
        </p:txBody>
      </p:sp>
      <p:pic>
        <p:nvPicPr>
          <p:cNvPr id="5" name="Picture 22">
            <a:extLst>
              <a:ext uri="{FF2B5EF4-FFF2-40B4-BE49-F238E27FC236}">
                <a16:creationId xmlns:a16="http://schemas.microsoft.com/office/drawing/2014/main" id="{E567882D-F97B-334F-9B55-C41FA3D33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1295401"/>
            <a:ext cx="10382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4">
            <a:extLst>
              <a:ext uri="{FF2B5EF4-FFF2-40B4-BE49-F238E27FC236}">
                <a16:creationId xmlns:a16="http://schemas.microsoft.com/office/drawing/2014/main" id="{4E694792-A450-1241-98D1-01442DC31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752600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23">
            <a:extLst>
              <a:ext uri="{FF2B5EF4-FFF2-40B4-BE49-F238E27FC236}">
                <a16:creationId xmlns:a16="http://schemas.microsoft.com/office/drawing/2014/main" id="{473F079E-08FC-8445-814C-E44991744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71601"/>
            <a:ext cx="8382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62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Étapes de la conception d'un diagramme de </a:t>
            </a:r>
            <a:br>
              <a:rPr lang="fr-FR" dirty="0"/>
            </a:br>
            <a:r>
              <a:rPr lang="fr-FR" dirty="0"/>
              <a:t>cause et d'effet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/>
              <a:t>1.   Dessinez le squelette du diagramme</a:t>
            </a:r>
          </a:p>
          <a:p>
            <a:pPr marL="0" indent="0">
              <a:buNone/>
            </a:pPr>
            <a:endParaRPr lang="en-ZW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842151-0E02-1B42-92F6-8D09B7A35187}"/>
              </a:ext>
            </a:extLst>
          </p:cNvPr>
          <p:cNvSpPr/>
          <p:nvPr/>
        </p:nvSpPr>
        <p:spPr>
          <a:xfrm>
            <a:off x="8309170" y="3617277"/>
            <a:ext cx="1864225" cy="1071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95FBDEDC-812C-9145-86B6-43F4F547AB94}"/>
              </a:ext>
            </a:extLst>
          </p:cNvPr>
          <p:cNvSpPr/>
          <p:nvPr/>
        </p:nvSpPr>
        <p:spPr>
          <a:xfrm>
            <a:off x="4669282" y="4419600"/>
            <a:ext cx="1019810" cy="1223645"/>
          </a:xfrm>
          <a:custGeom>
            <a:avLst/>
            <a:gdLst/>
            <a:ahLst/>
            <a:cxnLst/>
            <a:rect l="l" t="t" r="r" b="b"/>
            <a:pathLst>
              <a:path w="1019810" h="1223645">
                <a:moveTo>
                  <a:pt x="966212" y="54471"/>
                </a:moveTo>
                <a:lnTo>
                  <a:pt x="0" y="1215136"/>
                </a:lnTo>
                <a:lnTo>
                  <a:pt x="9651" y="1223264"/>
                </a:lnTo>
                <a:lnTo>
                  <a:pt x="975982" y="62609"/>
                </a:lnTo>
                <a:lnTo>
                  <a:pt x="966212" y="54471"/>
                </a:lnTo>
                <a:close/>
              </a:path>
              <a:path w="1019810" h="1223645">
                <a:moveTo>
                  <a:pt x="1009335" y="44704"/>
                </a:moveTo>
                <a:lnTo>
                  <a:pt x="974343" y="44704"/>
                </a:lnTo>
                <a:lnTo>
                  <a:pt x="984122" y="52831"/>
                </a:lnTo>
                <a:lnTo>
                  <a:pt x="975982" y="62609"/>
                </a:lnTo>
                <a:lnTo>
                  <a:pt x="1000378" y="82931"/>
                </a:lnTo>
                <a:lnTo>
                  <a:pt x="1009335" y="44704"/>
                </a:lnTo>
                <a:close/>
              </a:path>
              <a:path w="1019810" h="1223645">
                <a:moveTo>
                  <a:pt x="974343" y="44704"/>
                </a:moveTo>
                <a:lnTo>
                  <a:pt x="966212" y="54471"/>
                </a:lnTo>
                <a:lnTo>
                  <a:pt x="975982" y="62609"/>
                </a:lnTo>
                <a:lnTo>
                  <a:pt x="984122" y="52831"/>
                </a:lnTo>
                <a:lnTo>
                  <a:pt x="974343" y="44704"/>
                </a:lnTo>
                <a:close/>
              </a:path>
              <a:path w="1019810" h="1223645">
                <a:moveTo>
                  <a:pt x="1019809" y="0"/>
                </a:moveTo>
                <a:lnTo>
                  <a:pt x="941831" y="34162"/>
                </a:lnTo>
                <a:lnTo>
                  <a:pt x="966212" y="54471"/>
                </a:lnTo>
                <a:lnTo>
                  <a:pt x="974343" y="44704"/>
                </a:lnTo>
                <a:lnTo>
                  <a:pt x="1009335" y="44704"/>
                </a:lnTo>
                <a:lnTo>
                  <a:pt x="10198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E76DE94B-CF46-F84D-8530-36151EBBC731}"/>
              </a:ext>
            </a:extLst>
          </p:cNvPr>
          <p:cNvSpPr/>
          <p:nvPr/>
        </p:nvSpPr>
        <p:spPr>
          <a:xfrm>
            <a:off x="2230882" y="4267200"/>
            <a:ext cx="1019810" cy="1223645"/>
          </a:xfrm>
          <a:custGeom>
            <a:avLst/>
            <a:gdLst/>
            <a:ahLst/>
            <a:cxnLst/>
            <a:rect l="l" t="t" r="r" b="b"/>
            <a:pathLst>
              <a:path w="1019810" h="1223645">
                <a:moveTo>
                  <a:pt x="966212" y="54471"/>
                </a:moveTo>
                <a:lnTo>
                  <a:pt x="0" y="1215136"/>
                </a:lnTo>
                <a:lnTo>
                  <a:pt x="9651" y="1223264"/>
                </a:lnTo>
                <a:lnTo>
                  <a:pt x="975982" y="62609"/>
                </a:lnTo>
                <a:lnTo>
                  <a:pt x="966212" y="54471"/>
                </a:lnTo>
                <a:close/>
              </a:path>
              <a:path w="1019810" h="1223645">
                <a:moveTo>
                  <a:pt x="1009335" y="44704"/>
                </a:moveTo>
                <a:lnTo>
                  <a:pt x="974344" y="44704"/>
                </a:lnTo>
                <a:lnTo>
                  <a:pt x="984123" y="52831"/>
                </a:lnTo>
                <a:lnTo>
                  <a:pt x="975982" y="62609"/>
                </a:lnTo>
                <a:lnTo>
                  <a:pt x="1000379" y="82931"/>
                </a:lnTo>
                <a:lnTo>
                  <a:pt x="1009335" y="44704"/>
                </a:lnTo>
                <a:close/>
              </a:path>
              <a:path w="1019810" h="1223645">
                <a:moveTo>
                  <a:pt x="974344" y="44704"/>
                </a:moveTo>
                <a:lnTo>
                  <a:pt x="966212" y="54471"/>
                </a:lnTo>
                <a:lnTo>
                  <a:pt x="975982" y="62609"/>
                </a:lnTo>
                <a:lnTo>
                  <a:pt x="984123" y="52831"/>
                </a:lnTo>
                <a:lnTo>
                  <a:pt x="974344" y="44704"/>
                </a:lnTo>
                <a:close/>
              </a:path>
              <a:path w="1019810" h="1223645">
                <a:moveTo>
                  <a:pt x="1019810" y="0"/>
                </a:moveTo>
                <a:lnTo>
                  <a:pt x="941832" y="34162"/>
                </a:lnTo>
                <a:lnTo>
                  <a:pt x="966212" y="54471"/>
                </a:lnTo>
                <a:lnTo>
                  <a:pt x="974344" y="44704"/>
                </a:lnTo>
                <a:lnTo>
                  <a:pt x="1009335" y="44704"/>
                </a:lnTo>
                <a:lnTo>
                  <a:pt x="1019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4AD842A1-8DBA-4A47-9507-67B3B590403E}"/>
              </a:ext>
            </a:extLst>
          </p:cNvPr>
          <p:cNvSpPr/>
          <p:nvPr/>
        </p:nvSpPr>
        <p:spPr>
          <a:xfrm>
            <a:off x="2128520" y="2586863"/>
            <a:ext cx="1122680" cy="1452245"/>
          </a:xfrm>
          <a:custGeom>
            <a:avLst/>
            <a:gdLst/>
            <a:ahLst/>
            <a:cxnLst/>
            <a:rect l="l" t="t" r="r" b="b"/>
            <a:pathLst>
              <a:path w="1122679" h="1452245">
                <a:moveTo>
                  <a:pt x="1070578" y="1395301"/>
                </a:moveTo>
                <a:lnTo>
                  <a:pt x="1045463" y="1414653"/>
                </a:lnTo>
                <a:lnTo>
                  <a:pt x="1122172" y="1451737"/>
                </a:lnTo>
                <a:lnTo>
                  <a:pt x="1113084" y="1405382"/>
                </a:lnTo>
                <a:lnTo>
                  <a:pt x="1078357" y="1405382"/>
                </a:lnTo>
                <a:lnTo>
                  <a:pt x="1070578" y="1395301"/>
                </a:lnTo>
                <a:close/>
              </a:path>
              <a:path w="1122679" h="1452245">
                <a:moveTo>
                  <a:pt x="1080620" y="1387563"/>
                </a:moveTo>
                <a:lnTo>
                  <a:pt x="1070578" y="1395301"/>
                </a:lnTo>
                <a:lnTo>
                  <a:pt x="1078357" y="1405382"/>
                </a:lnTo>
                <a:lnTo>
                  <a:pt x="1088390" y="1397635"/>
                </a:lnTo>
                <a:lnTo>
                  <a:pt x="1080620" y="1387563"/>
                </a:lnTo>
                <a:close/>
              </a:path>
              <a:path w="1122679" h="1452245">
                <a:moveTo>
                  <a:pt x="1105789" y="1368170"/>
                </a:moveTo>
                <a:lnTo>
                  <a:pt x="1080620" y="1387563"/>
                </a:lnTo>
                <a:lnTo>
                  <a:pt x="1088390" y="1397635"/>
                </a:lnTo>
                <a:lnTo>
                  <a:pt x="1078357" y="1405382"/>
                </a:lnTo>
                <a:lnTo>
                  <a:pt x="1113084" y="1405382"/>
                </a:lnTo>
                <a:lnTo>
                  <a:pt x="1105789" y="1368170"/>
                </a:lnTo>
                <a:close/>
              </a:path>
              <a:path w="1122679" h="1452245">
                <a:moveTo>
                  <a:pt x="10160" y="0"/>
                </a:moveTo>
                <a:lnTo>
                  <a:pt x="0" y="7874"/>
                </a:lnTo>
                <a:lnTo>
                  <a:pt x="1070578" y="1395301"/>
                </a:lnTo>
                <a:lnTo>
                  <a:pt x="1080620" y="1387563"/>
                </a:lnTo>
                <a:lnTo>
                  <a:pt x="10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31E87456-364D-B74C-B0C6-9CA19DBBBF46}"/>
              </a:ext>
            </a:extLst>
          </p:cNvPr>
          <p:cNvSpPr/>
          <p:nvPr/>
        </p:nvSpPr>
        <p:spPr>
          <a:xfrm>
            <a:off x="4669028" y="2510663"/>
            <a:ext cx="1122680" cy="1452245"/>
          </a:xfrm>
          <a:custGeom>
            <a:avLst/>
            <a:gdLst/>
            <a:ahLst/>
            <a:cxnLst/>
            <a:rect l="l" t="t" r="r" b="b"/>
            <a:pathLst>
              <a:path w="1122679" h="1452245">
                <a:moveTo>
                  <a:pt x="1070578" y="1395301"/>
                </a:moveTo>
                <a:lnTo>
                  <a:pt x="1045463" y="1414653"/>
                </a:lnTo>
                <a:lnTo>
                  <a:pt x="1122172" y="1451737"/>
                </a:lnTo>
                <a:lnTo>
                  <a:pt x="1113084" y="1405382"/>
                </a:lnTo>
                <a:lnTo>
                  <a:pt x="1078357" y="1405382"/>
                </a:lnTo>
                <a:lnTo>
                  <a:pt x="1070578" y="1395301"/>
                </a:lnTo>
                <a:close/>
              </a:path>
              <a:path w="1122679" h="1452245">
                <a:moveTo>
                  <a:pt x="1080620" y="1387563"/>
                </a:moveTo>
                <a:lnTo>
                  <a:pt x="1070578" y="1395301"/>
                </a:lnTo>
                <a:lnTo>
                  <a:pt x="1078357" y="1405382"/>
                </a:lnTo>
                <a:lnTo>
                  <a:pt x="1088389" y="1397635"/>
                </a:lnTo>
                <a:lnTo>
                  <a:pt x="1080620" y="1387563"/>
                </a:lnTo>
                <a:close/>
              </a:path>
              <a:path w="1122679" h="1452245">
                <a:moveTo>
                  <a:pt x="1105789" y="1368170"/>
                </a:moveTo>
                <a:lnTo>
                  <a:pt x="1080620" y="1387563"/>
                </a:lnTo>
                <a:lnTo>
                  <a:pt x="1088389" y="1397635"/>
                </a:lnTo>
                <a:lnTo>
                  <a:pt x="1078357" y="1405382"/>
                </a:lnTo>
                <a:lnTo>
                  <a:pt x="1113084" y="1405382"/>
                </a:lnTo>
                <a:lnTo>
                  <a:pt x="1105789" y="1368170"/>
                </a:lnTo>
                <a:close/>
              </a:path>
              <a:path w="1122679" h="1452245">
                <a:moveTo>
                  <a:pt x="10160" y="0"/>
                </a:moveTo>
                <a:lnTo>
                  <a:pt x="0" y="7874"/>
                </a:lnTo>
                <a:lnTo>
                  <a:pt x="1070578" y="1395301"/>
                </a:lnTo>
                <a:lnTo>
                  <a:pt x="1080620" y="1387563"/>
                </a:lnTo>
                <a:lnTo>
                  <a:pt x="10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2A0F30C8-0EFA-8F4E-BBF5-891E475ED85E}"/>
              </a:ext>
            </a:extLst>
          </p:cNvPr>
          <p:cNvSpPr/>
          <p:nvPr/>
        </p:nvSpPr>
        <p:spPr>
          <a:xfrm>
            <a:off x="1930907" y="4152900"/>
            <a:ext cx="6299200" cy="76200"/>
          </a:xfrm>
          <a:custGeom>
            <a:avLst/>
            <a:gdLst/>
            <a:ahLst/>
            <a:cxnLst/>
            <a:rect l="l" t="t" r="r" b="b"/>
            <a:pathLst>
              <a:path w="6299200" h="76200">
                <a:moveTo>
                  <a:pt x="6222492" y="0"/>
                </a:moveTo>
                <a:lnTo>
                  <a:pt x="6222492" y="76200"/>
                </a:lnTo>
                <a:lnTo>
                  <a:pt x="6285992" y="44450"/>
                </a:lnTo>
                <a:lnTo>
                  <a:pt x="6235192" y="44450"/>
                </a:lnTo>
                <a:lnTo>
                  <a:pt x="6235192" y="31750"/>
                </a:lnTo>
                <a:lnTo>
                  <a:pt x="6285992" y="31750"/>
                </a:lnTo>
                <a:lnTo>
                  <a:pt x="6222492" y="0"/>
                </a:lnTo>
                <a:close/>
              </a:path>
              <a:path w="6299200" h="76200">
                <a:moveTo>
                  <a:pt x="6222492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222492" y="44450"/>
                </a:lnTo>
                <a:lnTo>
                  <a:pt x="6222492" y="31750"/>
                </a:lnTo>
                <a:close/>
              </a:path>
              <a:path w="6299200" h="76200">
                <a:moveTo>
                  <a:pt x="6285992" y="31750"/>
                </a:moveTo>
                <a:lnTo>
                  <a:pt x="6235192" y="31750"/>
                </a:lnTo>
                <a:lnTo>
                  <a:pt x="6235192" y="44450"/>
                </a:lnTo>
                <a:lnTo>
                  <a:pt x="6285992" y="44450"/>
                </a:lnTo>
                <a:lnTo>
                  <a:pt x="6298692" y="38100"/>
                </a:lnTo>
                <a:lnTo>
                  <a:pt x="6285992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080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88" y="365125"/>
            <a:ext cx="11388436" cy="1329875"/>
          </a:xfrm>
        </p:spPr>
        <p:txBody>
          <a:bodyPr/>
          <a:lstStyle/>
          <a:p>
            <a:r>
              <a:rPr lang="fr-FR"/>
              <a:t>Groupe de travail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7363" y="1825625"/>
            <a:ext cx="9345406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2200" dirty="0"/>
              <a:t>Identifier les principaux défis et opportunités dans votre groupe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2200" dirty="0"/>
              <a:t>Inscrire les principaux défis et opportunités sur le tableau de conférence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2200" dirty="0"/>
              <a:t>Désigner une personne qui peut donner un commentaire court en séance plénière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2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2200" dirty="0"/>
              <a:t>Lignes directrices pour les questions clés 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2200" dirty="0"/>
              <a:t>En cas de doute, inclure un problème plutôt que de l'exclure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2200" dirty="0"/>
              <a:t>Être spécifique au sujet du problème (par exemple, la gestion des cas est trop vague ; soyez plus spécifique : gestion des cas - les personnes ne rapportent pas à temps)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2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7801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Cause et effet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888" y="1695000"/>
            <a:ext cx="11388436" cy="4481963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AutoNum type="arabicPeriod" startAt="2"/>
            </a:pPr>
            <a:r>
              <a:rPr lang="fr-FR" dirty="0"/>
              <a:t>Écrivez le problème ou le résultat souhaité (effets) dans la case située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dirty="0"/>
              <a:t>     à la fin de la flèche</a:t>
            </a:r>
          </a:p>
          <a:p>
            <a:pPr marL="0" indent="0">
              <a:buNone/>
            </a:pPr>
            <a:endParaRPr lang="en-ZW" dirty="0"/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87D608F7-A63E-6D47-9303-DAFCA68324A8}"/>
              </a:ext>
            </a:extLst>
          </p:cNvPr>
          <p:cNvSpPr/>
          <p:nvPr/>
        </p:nvSpPr>
        <p:spPr>
          <a:xfrm>
            <a:off x="2128520" y="2586863"/>
            <a:ext cx="1122680" cy="1452245"/>
          </a:xfrm>
          <a:custGeom>
            <a:avLst/>
            <a:gdLst/>
            <a:ahLst/>
            <a:cxnLst/>
            <a:rect l="l" t="t" r="r" b="b"/>
            <a:pathLst>
              <a:path w="1122679" h="1452245">
                <a:moveTo>
                  <a:pt x="1070578" y="1395301"/>
                </a:moveTo>
                <a:lnTo>
                  <a:pt x="1045463" y="1414653"/>
                </a:lnTo>
                <a:lnTo>
                  <a:pt x="1122172" y="1451737"/>
                </a:lnTo>
                <a:lnTo>
                  <a:pt x="1113084" y="1405382"/>
                </a:lnTo>
                <a:lnTo>
                  <a:pt x="1078357" y="1405382"/>
                </a:lnTo>
                <a:lnTo>
                  <a:pt x="1070578" y="1395301"/>
                </a:lnTo>
                <a:close/>
              </a:path>
              <a:path w="1122679" h="1452245">
                <a:moveTo>
                  <a:pt x="1080620" y="1387563"/>
                </a:moveTo>
                <a:lnTo>
                  <a:pt x="1070578" y="1395301"/>
                </a:lnTo>
                <a:lnTo>
                  <a:pt x="1078357" y="1405382"/>
                </a:lnTo>
                <a:lnTo>
                  <a:pt x="1088390" y="1397635"/>
                </a:lnTo>
                <a:lnTo>
                  <a:pt x="1080620" y="1387563"/>
                </a:lnTo>
                <a:close/>
              </a:path>
              <a:path w="1122679" h="1452245">
                <a:moveTo>
                  <a:pt x="1105789" y="1368170"/>
                </a:moveTo>
                <a:lnTo>
                  <a:pt x="1080620" y="1387563"/>
                </a:lnTo>
                <a:lnTo>
                  <a:pt x="1088390" y="1397635"/>
                </a:lnTo>
                <a:lnTo>
                  <a:pt x="1078357" y="1405382"/>
                </a:lnTo>
                <a:lnTo>
                  <a:pt x="1113084" y="1405382"/>
                </a:lnTo>
                <a:lnTo>
                  <a:pt x="1105789" y="1368170"/>
                </a:lnTo>
                <a:close/>
              </a:path>
              <a:path w="1122679" h="1452245">
                <a:moveTo>
                  <a:pt x="10160" y="0"/>
                </a:moveTo>
                <a:lnTo>
                  <a:pt x="0" y="7874"/>
                </a:lnTo>
                <a:lnTo>
                  <a:pt x="1070578" y="1395301"/>
                </a:lnTo>
                <a:lnTo>
                  <a:pt x="1080620" y="1387563"/>
                </a:lnTo>
                <a:lnTo>
                  <a:pt x="10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970D711B-C3FD-0248-A82F-2917D72C547E}"/>
              </a:ext>
            </a:extLst>
          </p:cNvPr>
          <p:cNvSpPr/>
          <p:nvPr/>
        </p:nvSpPr>
        <p:spPr>
          <a:xfrm>
            <a:off x="4669028" y="2510663"/>
            <a:ext cx="1122680" cy="1452245"/>
          </a:xfrm>
          <a:custGeom>
            <a:avLst/>
            <a:gdLst/>
            <a:ahLst/>
            <a:cxnLst/>
            <a:rect l="l" t="t" r="r" b="b"/>
            <a:pathLst>
              <a:path w="1122679" h="1452245">
                <a:moveTo>
                  <a:pt x="1070578" y="1395301"/>
                </a:moveTo>
                <a:lnTo>
                  <a:pt x="1045463" y="1414653"/>
                </a:lnTo>
                <a:lnTo>
                  <a:pt x="1122172" y="1451737"/>
                </a:lnTo>
                <a:lnTo>
                  <a:pt x="1113084" y="1405382"/>
                </a:lnTo>
                <a:lnTo>
                  <a:pt x="1078357" y="1405382"/>
                </a:lnTo>
                <a:lnTo>
                  <a:pt x="1070578" y="1395301"/>
                </a:lnTo>
                <a:close/>
              </a:path>
              <a:path w="1122679" h="1452245">
                <a:moveTo>
                  <a:pt x="1080620" y="1387563"/>
                </a:moveTo>
                <a:lnTo>
                  <a:pt x="1070578" y="1395301"/>
                </a:lnTo>
                <a:lnTo>
                  <a:pt x="1078357" y="1405382"/>
                </a:lnTo>
                <a:lnTo>
                  <a:pt x="1088389" y="1397635"/>
                </a:lnTo>
                <a:lnTo>
                  <a:pt x="1080620" y="1387563"/>
                </a:lnTo>
                <a:close/>
              </a:path>
              <a:path w="1122679" h="1452245">
                <a:moveTo>
                  <a:pt x="1105789" y="1368170"/>
                </a:moveTo>
                <a:lnTo>
                  <a:pt x="1080620" y="1387563"/>
                </a:lnTo>
                <a:lnTo>
                  <a:pt x="1088389" y="1397635"/>
                </a:lnTo>
                <a:lnTo>
                  <a:pt x="1078357" y="1405382"/>
                </a:lnTo>
                <a:lnTo>
                  <a:pt x="1113084" y="1405382"/>
                </a:lnTo>
                <a:lnTo>
                  <a:pt x="1105789" y="1368170"/>
                </a:lnTo>
                <a:close/>
              </a:path>
              <a:path w="1122679" h="1452245">
                <a:moveTo>
                  <a:pt x="10160" y="0"/>
                </a:moveTo>
                <a:lnTo>
                  <a:pt x="0" y="7874"/>
                </a:lnTo>
                <a:lnTo>
                  <a:pt x="1070578" y="1395301"/>
                </a:lnTo>
                <a:lnTo>
                  <a:pt x="1080620" y="1387563"/>
                </a:lnTo>
                <a:lnTo>
                  <a:pt x="10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92F2B39D-E9D5-5A46-8080-294287255955}"/>
              </a:ext>
            </a:extLst>
          </p:cNvPr>
          <p:cNvSpPr/>
          <p:nvPr/>
        </p:nvSpPr>
        <p:spPr>
          <a:xfrm>
            <a:off x="2230882" y="4267200"/>
            <a:ext cx="1019810" cy="1223645"/>
          </a:xfrm>
          <a:custGeom>
            <a:avLst/>
            <a:gdLst/>
            <a:ahLst/>
            <a:cxnLst/>
            <a:rect l="l" t="t" r="r" b="b"/>
            <a:pathLst>
              <a:path w="1019810" h="1223645">
                <a:moveTo>
                  <a:pt x="966212" y="54471"/>
                </a:moveTo>
                <a:lnTo>
                  <a:pt x="0" y="1215136"/>
                </a:lnTo>
                <a:lnTo>
                  <a:pt x="9651" y="1223264"/>
                </a:lnTo>
                <a:lnTo>
                  <a:pt x="975982" y="62609"/>
                </a:lnTo>
                <a:lnTo>
                  <a:pt x="966212" y="54471"/>
                </a:lnTo>
                <a:close/>
              </a:path>
              <a:path w="1019810" h="1223645">
                <a:moveTo>
                  <a:pt x="1009335" y="44704"/>
                </a:moveTo>
                <a:lnTo>
                  <a:pt x="974344" y="44704"/>
                </a:lnTo>
                <a:lnTo>
                  <a:pt x="984123" y="52831"/>
                </a:lnTo>
                <a:lnTo>
                  <a:pt x="975982" y="62609"/>
                </a:lnTo>
                <a:lnTo>
                  <a:pt x="1000379" y="82931"/>
                </a:lnTo>
                <a:lnTo>
                  <a:pt x="1009335" y="44704"/>
                </a:lnTo>
                <a:close/>
              </a:path>
              <a:path w="1019810" h="1223645">
                <a:moveTo>
                  <a:pt x="974344" y="44704"/>
                </a:moveTo>
                <a:lnTo>
                  <a:pt x="966212" y="54471"/>
                </a:lnTo>
                <a:lnTo>
                  <a:pt x="975982" y="62609"/>
                </a:lnTo>
                <a:lnTo>
                  <a:pt x="984123" y="52831"/>
                </a:lnTo>
                <a:lnTo>
                  <a:pt x="974344" y="44704"/>
                </a:lnTo>
                <a:close/>
              </a:path>
              <a:path w="1019810" h="1223645">
                <a:moveTo>
                  <a:pt x="1019810" y="0"/>
                </a:moveTo>
                <a:lnTo>
                  <a:pt x="941832" y="34162"/>
                </a:lnTo>
                <a:lnTo>
                  <a:pt x="966212" y="54471"/>
                </a:lnTo>
                <a:lnTo>
                  <a:pt x="974344" y="44704"/>
                </a:lnTo>
                <a:lnTo>
                  <a:pt x="1009335" y="44704"/>
                </a:lnTo>
                <a:lnTo>
                  <a:pt x="1019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E3A99525-49E5-2248-91CB-6CC9C9297CA7}"/>
              </a:ext>
            </a:extLst>
          </p:cNvPr>
          <p:cNvSpPr/>
          <p:nvPr/>
        </p:nvSpPr>
        <p:spPr>
          <a:xfrm>
            <a:off x="4669282" y="4419600"/>
            <a:ext cx="1019810" cy="1223645"/>
          </a:xfrm>
          <a:custGeom>
            <a:avLst/>
            <a:gdLst/>
            <a:ahLst/>
            <a:cxnLst/>
            <a:rect l="l" t="t" r="r" b="b"/>
            <a:pathLst>
              <a:path w="1019810" h="1223645">
                <a:moveTo>
                  <a:pt x="966212" y="54471"/>
                </a:moveTo>
                <a:lnTo>
                  <a:pt x="0" y="1215136"/>
                </a:lnTo>
                <a:lnTo>
                  <a:pt x="9651" y="1223264"/>
                </a:lnTo>
                <a:lnTo>
                  <a:pt x="975982" y="62609"/>
                </a:lnTo>
                <a:lnTo>
                  <a:pt x="966212" y="54471"/>
                </a:lnTo>
                <a:close/>
              </a:path>
              <a:path w="1019810" h="1223645">
                <a:moveTo>
                  <a:pt x="1009335" y="44704"/>
                </a:moveTo>
                <a:lnTo>
                  <a:pt x="974343" y="44704"/>
                </a:lnTo>
                <a:lnTo>
                  <a:pt x="984122" y="52831"/>
                </a:lnTo>
                <a:lnTo>
                  <a:pt x="975982" y="62609"/>
                </a:lnTo>
                <a:lnTo>
                  <a:pt x="1000378" y="82931"/>
                </a:lnTo>
                <a:lnTo>
                  <a:pt x="1009335" y="44704"/>
                </a:lnTo>
                <a:close/>
              </a:path>
              <a:path w="1019810" h="1223645">
                <a:moveTo>
                  <a:pt x="974343" y="44704"/>
                </a:moveTo>
                <a:lnTo>
                  <a:pt x="966212" y="54471"/>
                </a:lnTo>
                <a:lnTo>
                  <a:pt x="975982" y="62609"/>
                </a:lnTo>
                <a:lnTo>
                  <a:pt x="984122" y="52831"/>
                </a:lnTo>
                <a:lnTo>
                  <a:pt x="974343" y="44704"/>
                </a:lnTo>
                <a:close/>
              </a:path>
              <a:path w="1019810" h="1223645">
                <a:moveTo>
                  <a:pt x="1019809" y="0"/>
                </a:moveTo>
                <a:lnTo>
                  <a:pt x="941831" y="34162"/>
                </a:lnTo>
                <a:lnTo>
                  <a:pt x="966212" y="54471"/>
                </a:lnTo>
                <a:lnTo>
                  <a:pt x="974343" y="44704"/>
                </a:lnTo>
                <a:lnTo>
                  <a:pt x="1009335" y="44704"/>
                </a:lnTo>
                <a:lnTo>
                  <a:pt x="10198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08EEDFAA-CBC1-F04F-ACF8-79640AE4CD54}"/>
              </a:ext>
            </a:extLst>
          </p:cNvPr>
          <p:cNvSpPr/>
          <p:nvPr/>
        </p:nvSpPr>
        <p:spPr>
          <a:xfrm>
            <a:off x="1930907" y="4152900"/>
            <a:ext cx="6299200" cy="76200"/>
          </a:xfrm>
          <a:custGeom>
            <a:avLst/>
            <a:gdLst/>
            <a:ahLst/>
            <a:cxnLst/>
            <a:rect l="l" t="t" r="r" b="b"/>
            <a:pathLst>
              <a:path w="6299200" h="76200">
                <a:moveTo>
                  <a:pt x="6222492" y="0"/>
                </a:moveTo>
                <a:lnTo>
                  <a:pt x="6222492" y="76200"/>
                </a:lnTo>
                <a:lnTo>
                  <a:pt x="6285992" y="44450"/>
                </a:lnTo>
                <a:lnTo>
                  <a:pt x="6235192" y="44450"/>
                </a:lnTo>
                <a:lnTo>
                  <a:pt x="6235192" y="31750"/>
                </a:lnTo>
                <a:lnTo>
                  <a:pt x="6285992" y="31750"/>
                </a:lnTo>
                <a:lnTo>
                  <a:pt x="6222492" y="0"/>
                </a:lnTo>
                <a:close/>
              </a:path>
              <a:path w="6299200" h="76200">
                <a:moveTo>
                  <a:pt x="6222492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222492" y="44450"/>
                </a:lnTo>
                <a:lnTo>
                  <a:pt x="6222492" y="31750"/>
                </a:lnTo>
                <a:close/>
              </a:path>
              <a:path w="6299200" h="76200">
                <a:moveTo>
                  <a:pt x="6285992" y="31750"/>
                </a:moveTo>
                <a:lnTo>
                  <a:pt x="6235192" y="31750"/>
                </a:lnTo>
                <a:lnTo>
                  <a:pt x="6235192" y="44450"/>
                </a:lnTo>
                <a:lnTo>
                  <a:pt x="6285992" y="44450"/>
                </a:lnTo>
                <a:lnTo>
                  <a:pt x="6298692" y="38100"/>
                </a:lnTo>
                <a:lnTo>
                  <a:pt x="6285992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A8F968-1A71-B44A-A71F-234B7D10F675}"/>
              </a:ext>
            </a:extLst>
          </p:cNvPr>
          <p:cNvSpPr/>
          <p:nvPr/>
        </p:nvSpPr>
        <p:spPr>
          <a:xfrm>
            <a:off x="8309170" y="3617277"/>
            <a:ext cx="1864225" cy="1071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Problème ou résultat (effets)</a:t>
            </a:r>
          </a:p>
        </p:txBody>
      </p:sp>
    </p:spTree>
    <p:extLst>
      <p:ext uri="{BB962C8B-B14F-4D97-AF65-F5344CB8AC3E}">
        <p14:creationId xmlns:p14="http://schemas.microsoft.com/office/powerpoint/2010/main" val="148430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Diagramme de cause à effet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/>
              <a:t>3.   Faites un brainstorming et inscrivez les causes potentielles</a:t>
            </a:r>
          </a:p>
        </p:txBody>
      </p:sp>
      <p:sp>
        <p:nvSpPr>
          <p:cNvPr id="4" name="object 12">
            <a:extLst>
              <a:ext uri="{FF2B5EF4-FFF2-40B4-BE49-F238E27FC236}">
                <a16:creationId xmlns:a16="http://schemas.microsoft.com/office/drawing/2014/main" id="{16642B43-9F1A-0340-9F44-FB2ACC68F659}"/>
              </a:ext>
            </a:extLst>
          </p:cNvPr>
          <p:cNvSpPr/>
          <p:nvPr/>
        </p:nvSpPr>
        <p:spPr>
          <a:xfrm>
            <a:off x="1626107" y="3287267"/>
            <a:ext cx="3250692" cy="14371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3">
            <a:extLst>
              <a:ext uri="{FF2B5EF4-FFF2-40B4-BE49-F238E27FC236}">
                <a16:creationId xmlns:a16="http://schemas.microsoft.com/office/drawing/2014/main" id="{6AB28E88-E2CD-9947-9EDD-8D991A70BAA7}"/>
              </a:ext>
            </a:extLst>
          </p:cNvPr>
          <p:cNvSpPr/>
          <p:nvPr/>
        </p:nvSpPr>
        <p:spPr>
          <a:xfrm>
            <a:off x="5384291" y="3924300"/>
            <a:ext cx="1321435" cy="76200"/>
          </a:xfrm>
          <a:custGeom>
            <a:avLst/>
            <a:gdLst/>
            <a:ahLst/>
            <a:cxnLst/>
            <a:rect l="l" t="t" r="r" b="b"/>
            <a:pathLst>
              <a:path w="1321434" h="76200">
                <a:moveTo>
                  <a:pt x="1245108" y="0"/>
                </a:moveTo>
                <a:lnTo>
                  <a:pt x="1245108" y="76200"/>
                </a:lnTo>
                <a:lnTo>
                  <a:pt x="1308608" y="44450"/>
                </a:lnTo>
                <a:lnTo>
                  <a:pt x="1257808" y="44450"/>
                </a:lnTo>
                <a:lnTo>
                  <a:pt x="1257808" y="31750"/>
                </a:lnTo>
                <a:lnTo>
                  <a:pt x="1308608" y="31750"/>
                </a:lnTo>
                <a:lnTo>
                  <a:pt x="1245108" y="0"/>
                </a:lnTo>
                <a:close/>
              </a:path>
              <a:path w="1321434" h="76200">
                <a:moveTo>
                  <a:pt x="1245108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245108" y="44450"/>
                </a:lnTo>
                <a:lnTo>
                  <a:pt x="1245108" y="31750"/>
                </a:lnTo>
                <a:close/>
              </a:path>
              <a:path w="1321434" h="76200">
                <a:moveTo>
                  <a:pt x="1308608" y="31750"/>
                </a:moveTo>
                <a:lnTo>
                  <a:pt x="1257808" y="31750"/>
                </a:lnTo>
                <a:lnTo>
                  <a:pt x="1257808" y="44450"/>
                </a:lnTo>
                <a:lnTo>
                  <a:pt x="1308608" y="44450"/>
                </a:lnTo>
                <a:lnTo>
                  <a:pt x="1321308" y="38100"/>
                </a:lnTo>
                <a:lnTo>
                  <a:pt x="1308608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722B7C52-C5FB-274D-81C0-373C755AEC0A}"/>
              </a:ext>
            </a:extLst>
          </p:cNvPr>
          <p:cNvSpPr/>
          <p:nvPr/>
        </p:nvSpPr>
        <p:spPr>
          <a:xfrm>
            <a:off x="7136892" y="3144011"/>
            <a:ext cx="1809114" cy="1809114"/>
          </a:xfrm>
          <a:custGeom>
            <a:avLst/>
            <a:gdLst/>
            <a:ahLst/>
            <a:cxnLst/>
            <a:rect l="l" t="t" r="r" b="b"/>
            <a:pathLst>
              <a:path w="1809115" h="1809114">
                <a:moveTo>
                  <a:pt x="1808860" y="0"/>
                </a:moveTo>
                <a:lnTo>
                  <a:pt x="289686" y="0"/>
                </a:lnTo>
                <a:lnTo>
                  <a:pt x="289686" y="119634"/>
                </a:lnTo>
                <a:lnTo>
                  <a:pt x="137413" y="119634"/>
                </a:lnTo>
                <a:lnTo>
                  <a:pt x="137413" y="234441"/>
                </a:lnTo>
                <a:lnTo>
                  <a:pt x="0" y="234441"/>
                </a:lnTo>
                <a:lnTo>
                  <a:pt x="0" y="1508633"/>
                </a:lnTo>
                <a:lnTo>
                  <a:pt x="370458" y="1808988"/>
                </a:lnTo>
                <a:lnTo>
                  <a:pt x="1525015" y="1808988"/>
                </a:lnTo>
                <a:lnTo>
                  <a:pt x="1525015" y="1692910"/>
                </a:lnTo>
                <a:lnTo>
                  <a:pt x="1666875" y="1692910"/>
                </a:lnTo>
                <a:lnTo>
                  <a:pt x="1666875" y="1576832"/>
                </a:lnTo>
                <a:lnTo>
                  <a:pt x="1808860" y="1576832"/>
                </a:lnTo>
                <a:lnTo>
                  <a:pt x="1808860" y="0"/>
                </a:lnTo>
                <a:close/>
              </a:path>
            </a:pathLst>
          </a:custGeom>
          <a:solidFill>
            <a:srgbClr val="D7E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0F77F593-8DE8-BB42-8C03-17B03F1976FB}"/>
              </a:ext>
            </a:extLst>
          </p:cNvPr>
          <p:cNvSpPr/>
          <p:nvPr/>
        </p:nvSpPr>
        <p:spPr>
          <a:xfrm>
            <a:off x="7136892" y="4651502"/>
            <a:ext cx="370840" cy="301625"/>
          </a:xfrm>
          <a:custGeom>
            <a:avLst/>
            <a:gdLst/>
            <a:ahLst/>
            <a:cxnLst/>
            <a:rect l="l" t="t" r="r" b="b"/>
            <a:pathLst>
              <a:path w="370840" h="301625">
                <a:moveTo>
                  <a:pt x="0" y="1143"/>
                </a:moveTo>
                <a:lnTo>
                  <a:pt x="370458" y="0"/>
                </a:lnTo>
                <a:lnTo>
                  <a:pt x="370458" y="301498"/>
                </a:lnTo>
                <a:lnTo>
                  <a:pt x="0" y="114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0E9FD4CE-7409-1449-B3BA-FB93B4EF4F44}"/>
              </a:ext>
            </a:extLst>
          </p:cNvPr>
          <p:cNvSpPr/>
          <p:nvPr/>
        </p:nvSpPr>
        <p:spPr>
          <a:xfrm>
            <a:off x="7136892" y="3144011"/>
            <a:ext cx="1809114" cy="1809114"/>
          </a:xfrm>
          <a:custGeom>
            <a:avLst/>
            <a:gdLst/>
            <a:ahLst/>
            <a:cxnLst/>
            <a:rect l="l" t="t" r="r" b="b"/>
            <a:pathLst>
              <a:path w="1809115" h="1809114">
                <a:moveTo>
                  <a:pt x="0" y="1508633"/>
                </a:moveTo>
                <a:lnTo>
                  <a:pt x="0" y="234441"/>
                </a:lnTo>
                <a:lnTo>
                  <a:pt x="137413" y="234441"/>
                </a:lnTo>
                <a:lnTo>
                  <a:pt x="137413" y="119634"/>
                </a:lnTo>
                <a:lnTo>
                  <a:pt x="289686" y="119634"/>
                </a:lnTo>
                <a:lnTo>
                  <a:pt x="289686" y="0"/>
                </a:lnTo>
                <a:lnTo>
                  <a:pt x="1808860" y="0"/>
                </a:lnTo>
                <a:lnTo>
                  <a:pt x="1808860" y="1576832"/>
                </a:lnTo>
                <a:lnTo>
                  <a:pt x="1666875" y="1576832"/>
                </a:lnTo>
                <a:lnTo>
                  <a:pt x="1666875" y="1692910"/>
                </a:lnTo>
                <a:lnTo>
                  <a:pt x="1525015" y="1692910"/>
                </a:lnTo>
                <a:lnTo>
                  <a:pt x="1525015" y="1808988"/>
                </a:lnTo>
                <a:lnTo>
                  <a:pt x="370458" y="1808988"/>
                </a:lnTo>
                <a:lnTo>
                  <a:pt x="0" y="150863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E768A826-F92C-A843-8F55-B38638786146}"/>
              </a:ext>
            </a:extLst>
          </p:cNvPr>
          <p:cNvSpPr/>
          <p:nvPr/>
        </p:nvSpPr>
        <p:spPr>
          <a:xfrm>
            <a:off x="7274306" y="3263646"/>
            <a:ext cx="1529715" cy="1573530"/>
          </a:xfrm>
          <a:custGeom>
            <a:avLst/>
            <a:gdLst/>
            <a:ahLst/>
            <a:cxnLst/>
            <a:rect l="l" t="t" r="r" b="b"/>
            <a:pathLst>
              <a:path w="1529715" h="1573529">
                <a:moveTo>
                  <a:pt x="153797" y="0"/>
                </a:moveTo>
                <a:lnTo>
                  <a:pt x="1529461" y="0"/>
                </a:lnTo>
                <a:lnTo>
                  <a:pt x="1529461" y="1573276"/>
                </a:lnTo>
                <a:lnTo>
                  <a:pt x="1387602" y="1573276"/>
                </a:lnTo>
                <a:lnTo>
                  <a:pt x="1387602" y="114807"/>
                </a:lnTo>
                <a:lnTo>
                  <a:pt x="0" y="114807"/>
                </a:lnTo>
                <a:lnTo>
                  <a:pt x="0" y="0"/>
                </a:lnTo>
                <a:lnTo>
                  <a:pt x="153797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935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039EF-8448-6047-B182-A19BE4437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Cause et effet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AA239-D750-184C-BA71-ACAF3A7BF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/>
              <a:t>4.   Catégorisez les causes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C4B323-B6E5-794C-A6E8-917F131F799D}"/>
              </a:ext>
            </a:extLst>
          </p:cNvPr>
          <p:cNvSpPr/>
          <p:nvPr/>
        </p:nvSpPr>
        <p:spPr>
          <a:xfrm>
            <a:off x="8309170" y="3617277"/>
            <a:ext cx="1864225" cy="1071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latin typeface="Arial" panose="020B0604020202020204" pitchFamily="34" charset="0"/>
                <a:cs typeface="Arial" panose="020B0604020202020204" pitchFamily="34" charset="0"/>
              </a:rPr>
              <a:t>Résultat du problème</a:t>
            </a: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577D5E8B-ACB9-DE42-A0F4-EC94131EBA08}"/>
              </a:ext>
            </a:extLst>
          </p:cNvPr>
          <p:cNvSpPr/>
          <p:nvPr/>
        </p:nvSpPr>
        <p:spPr>
          <a:xfrm>
            <a:off x="1930907" y="4152900"/>
            <a:ext cx="6299200" cy="76200"/>
          </a:xfrm>
          <a:custGeom>
            <a:avLst/>
            <a:gdLst/>
            <a:ahLst/>
            <a:cxnLst/>
            <a:rect l="l" t="t" r="r" b="b"/>
            <a:pathLst>
              <a:path w="6299200" h="76200">
                <a:moveTo>
                  <a:pt x="6222492" y="0"/>
                </a:moveTo>
                <a:lnTo>
                  <a:pt x="6222492" y="76200"/>
                </a:lnTo>
                <a:lnTo>
                  <a:pt x="6285992" y="44450"/>
                </a:lnTo>
                <a:lnTo>
                  <a:pt x="6235192" y="44450"/>
                </a:lnTo>
                <a:lnTo>
                  <a:pt x="6235192" y="31750"/>
                </a:lnTo>
                <a:lnTo>
                  <a:pt x="6285992" y="31750"/>
                </a:lnTo>
                <a:lnTo>
                  <a:pt x="6222492" y="0"/>
                </a:lnTo>
                <a:close/>
              </a:path>
              <a:path w="6299200" h="76200">
                <a:moveTo>
                  <a:pt x="6222492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222492" y="44450"/>
                </a:lnTo>
                <a:lnTo>
                  <a:pt x="6222492" y="31750"/>
                </a:lnTo>
                <a:close/>
              </a:path>
              <a:path w="6299200" h="76200">
                <a:moveTo>
                  <a:pt x="6285992" y="31750"/>
                </a:moveTo>
                <a:lnTo>
                  <a:pt x="6235192" y="31750"/>
                </a:lnTo>
                <a:lnTo>
                  <a:pt x="6235192" y="44450"/>
                </a:lnTo>
                <a:lnTo>
                  <a:pt x="6285992" y="44450"/>
                </a:lnTo>
                <a:lnTo>
                  <a:pt x="6298692" y="38100"/>
                </a:lnTo>
                <a:lnTo>
                  <a:pt x="6285992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B1B691F9-441D-FF4F-AAE8-5453D7E17AEF}"/>
              </a:ext>
            </a:extLst>
          </p:cNvPr>
          <p:cNvSpPr/>
          <p:nvPr/>
        </p:nvSpPr>
        <p:spPr>
          <a:xfrm>
            <a:off x="2128520" y="2586863"/>
            <a:ext cx="1122680" cy="1452245"/>
          </a:xfrm>
          <a:custGeom>
            <a:avLst/>
            <a:gdLst/>
            <a:ahLst/>
            <a:cxnLst/>
            <a:rect l="l" t="t" r="r" b="b"/>
            <a:pathLst>
              <a:path w="1122679" h="1452245">
                <a:moveTo>
                  <a:pt x="1070578" y="1395301"/>
                </a:moveTo>
                <a:lnTo>
                  <a:pt x="1045463" y="1414653"/>
                </a:lnTo>
                <a:lnTo>
                  <a:pt x="1122172" y="1451737"/>
                </a:lnTo>
                <a:lnTo>
                  <a:pt x="1113084" y="1405382"/>
                </a:lnTo>
                <a:lnTo>
                  <a:pt x="1078357" y="1405382"/>
                </a:lnTo>
                <a:lnTo>
                  <a:pt x="1070578" y="1395301"/>
                </a:lnTo>
                <a:close/>
              </a:path>
              <a:path w="1122679" h="1452245">
                <a:moveTo>
                  <a:pt x="1080620" y="1387563"/>
                </a:moveTo>
                <a:lnTo>
                  <a:pt x="1070578" y="1395301"/>
                </a:lnTo>
                <a:lnTo>
                  <a:pt x="1078357" y="1405382"/>
                </a:lnTo>
                <a:lnTo>
                  <a:pt x="1088390" y="1397635"/>
                </a:lnTo>
                <a:lnTo>
                  <a:pt x="1080620" y="1387563"/>
                </a:lnTo>
                <a:close/>
              </a:path>
              <a:path w="1122679" h="1452245">
                <a:moveTo>
                  <a:pt x="1105789" y="1368170"/>
                </a:moveTo>
                <a:lnTo>
                  <a:pt x="1080620" y="1387563"/>
                </a:lnTo>
                <a:lnTo>
                  <a:pt x="1088390" y="1397635"/>
                </a:lnTo>
                <a:lnTo>
                  <a:pt x="1078357" y="1405382"/>
                </a:lnTo>
                <a:lnTo>
                  <a:pt x="1113084" y="1405382"/>
                </a:lnTo>
                <a:lnTo>
                  <a:pt x="1105789" y="1368170"/>
                </a:lnTo>
                <a:close/>
              </a:path>
              <a:path w="1122679" h="1452245">
                <a:moveTo>
                  <a:pt x="10160" y="0"/>
                </a:moveTo>
                <a:lnTo>
                  <a:pt x="0" y="7874"/>
                </a:lnTo>
                <a:lnTo>
                  <a:pt x="1070578" y="1395301"/>
                </a:lnTo>
                <a:lnTo>
                  <a:pt x="1080620" y="1387563"/>
                </a:lnTo>
                <a:lnTo>
                  <a:pt x="10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53E4D9EC-553E-5343-8E58-B50C95F39E52}"/>
              </a:ext>
            </a:extLst>
          </p:cNvPr>
          <p:cNvSpPr/>
          <p:nvPr/>
        </p:nvSpPr>
        <p:spPr>
          <a:xfrm>
            <a:off x="4669028" y="2510663"/>
            <a:ext cx="1122680" cy="1452245"/>
          </a:xfrm>
          <a:custGeom>
            <a:avLst/>
            <a:gdLst/>
            <a:ahLst/>
            <a:cxnLst/>
            <a:rect l="l" t="t" r="r" b="b"/>
            <a:pathLst>
              <a:path w="1122679" h="1452245">
                <a:moveTo>
                  <a:pt x="1070578" y="1395301"/>
                </a:moveTo>
                <a:lnTo>
                  <a:pt x="1045463" y="1414653"/>
                </a:lnTo>
                <a:lnTo>
                  <a:pt x="1122172" y="1451737"/>
                </a:lnTo>
                <a:lnTo>
                  <a:pt x="1113084" y="1405382"/>
                </a:lnTo>
                <a:lnTo>
                  <a:pt x="1078357" y="1405382"/>
                </a:lnTo>
                <a:lnTo>
                  <a:pt x="1070578" y="1395301"/>
                </a:lnTo>
                <a:close/>
              </a:path>
              <a:path w="1122679" h="1452245">
                <a:moveTo>
                  <a:pt x="1080620" y="1387563"/>
                </a:moveTo>
                <a:lnTo>
                  <a:pt x="1070578" y="1395301"/>
                </a:lnTo>
                <a:lnTo>
                  <a:pt x="1078357" y="1405382"/>
                </a:lnTo>
                <a:lnTo>
                  <a:pt x="1088389" y="1397635"/>
                </a:lnTo>
                <a:lnTo>
                  <a:pt x="1080620" y="1387563"/>
                </a:lnTo>
                <a:close/>
              </a:path>
              <a:path w="1122679" h="1452245">
                <a:moveTo>
                  <a:pt x="1105789" y="1368170"/>
                </a:moveTo>
                <a:lnTo>
                  <a:pt x="1080620" y="1387563"/>
                </a:lnTo>
                <a:lnTo>
                  <a:pt x="1088389" y="1397635"/>
                </a:lnTo>
                <a:lnTo>
                  <a:pt x="1078357" y="1405382"/>
                </a:lnTo>
                <a:lnTo>
                  <a:pt x="1113084" y="1405382"/>
                </a:lnTo>
                <a:lnTo>
                  <a:pt x="1105789" y="1368170"/>
                </a:lnTo>
                <a:close/>
              </a:path>
              <a:path w="1122679" h="1452245">
                <a:moveTo>
                  <a:pt x="10160" y="0"/>
                </a:moveTo>
                <a:lnTo>
                  <a:pt x="0" y="7874"/>
                </a:lnTo>
                <a:lnTo>
                  <a:pt x="1070578" y="1395301"/>
                </a:lnTo>
                <a:lnTo>
                  <a:pt x="1080620" y="1387563"/>
                </a:lnTo>
                <a:lnTo>
                  <a:pt x="10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4EE17312-199F-8045-BFBB-13CCF2B01906}"/>
              </a:ext>
            </a:extLst>
          </p:cNvPr>
          <p:cNvSpPr/>
          <p:nvPr/>
        </p:nvSpPr>
        <p:spPr>
          <a:xfrm>
            <a:off x="2230882" y="4267200"/>
            <a:ext cx="1019810" cy="1223645"/>
          </a:xfrm>
          <a:custGeom>
            <a:avLst/>
            <a:gdLst/>
            <a:ahLst/>
            <a:cxnLst/>
            <a:rect l="l" t="t" r="r" b="b"/>
            <a:pathLst>
              <a:path w="1019810" h="1223645">
                <a:moveTo>
                  <a:pt x="966212" y="54471"/>
                </a:moveTo>
                <a:lnTo>
                  <a:pt x="0" y="1215136"/>
                </a:lnTo>
                <a:lnTo>
                  <a:pt x="9651" y="1223264"/>
                </a:lnTo>
                <a:lnTo>
                  <a:pt x="975982" y="62609"/>
                </a:lnTo>
                <a:lnTo>
                  <a:pt x="966212" y="54471"/>
                </a:lnTo>
                <a:close/>
              </a:path>
              <a:path w="1019810" h="1223645">
                <a:moveTo>
                  <a:pt x="1009335" y="44704"/>
                </a:moveTo>
                <a:lnTo>
                  <a:pt x="974344" y="44704"/>
                </a:lnTo>
                <a:lnTo>
                  <a:pt x="984123" y="52831"/>
                </a:lnTo>
                <a:lnTo>
                  <a:pt x="975982" y="62609"/>
                </a:lnTo>
                <a:lnTo>
                  <a:pt x="1000379" y="82931"/>
                </a:lnTo>
                <a:lnTo>
                  <a:pt x="1009335" y="44704"/>
                </a:lnTo>
                <a:close/>
              </a:path>
              <a:path w="1019810" h="1223645">
                <a:moveTo>
                  <a:pt x="974344" y="44704"/>
                </a:moveTo>
                <a:lnTo>
                  <a:pt x="966212" y="54471"/>
                </a:lnTo>
                <a:lnTo>
                  <a:pt x="975982" y="62609"/>
                </a:lnTo>
                <a:lnTo>
                  <a:pt x="984123" y="52831"/>
                </a:lnTo>
                <a:lnTo>
                  <a:pt x="974344" y="44704"/>
                </a:lnTo>
                <a:close/>
              </a:path>
              <a:path w="1019810" h="1223645">
                <a:moveTo>
                  <a:pt x="1019810" y="0"/>
                </a:moveTo>
                <a:lnTo>
                  <a:pt x="941832" y="34162"/>
                </a:lnTo>
                <a:lnTo>
                  <a:pt x="966212" y="54471"/>
                </a:lnTo>
                <a:lnTo>
                  <a:pt x="974344" y="44704"/>
                </a:lnTo>
                <a:lnTo>
                  <a:pt x="1009335" y="44704"/>
                </a:lnTo>
                <a:lnTo>
                  <a:pt x="1019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605B1EC1-948E-7B4C-A0BF-53996BFB97A5}"/>
              </a:ext>
            </a:extLst>
          </p:cNvPr>
          <p:cNvSpPr/>
          <p:nvPr/>
        </p:nvSpPr>
        <p:spPr>
          <a:xfrm>
            <a:off x="4669282" y="4419600"/>
            <a:ext cx="1019810" cy="1223645"/>
          </a:xfrm>
          <a:custGeom>
            <a:avLst/>
            <a:gdLst/>
            <a:ahLst/>
            <a:cxnLst/>
            <a:rect l="l" t="t" r="r" b="b"/>
            <a:pathLst>
              <a:path w="1019810" h="1223645">
                <a:moveTo>
                  <a:pt x="966212" y="54471"/>
                </a:moveTo>
                <a:lnTo>
                  <a:pt x="0" y="1215136"/>
                </a:lnTo>
                <a:lnTo>
                  <a:pt x="9651" y="1223264"/>
                </a:lnTo>
                <a:lnTo>
                  <a:pt x="975982" y="62609"/>
                </a:lnTo>
                <a:lnTo>
                  <a:pt x="966212" y="54471"/>
                </a:lnTo>
                <a:close/>
              </a:path>
              <a:path w="1019810" h="1223645">
                <a:moveTo>
                  <a:pt x="1009335" y="44704"/>
                </a:moveTo>
                <a:lnTo>
                  <a:pt x="974343" y="44704"/>
                </a:lnTo>
                <a:lnTo>
                  <a:pt x="984122" y="52831"/>
                </a:lnTo>
                <a:lnTo>
                  <a:pt x="975982" y="62609"/>
                </a:lnTo>
                <a:lnTo>
                  <a:pt x="1000378" y="82931"/>
                </a:lnTo>
                <a:lnTo>
                  <a:pt x="1009335" y="44704"/>
                </a:lnTo>
                <a:close/>
              </a:path>
              <a:path w="1019810" h="1223645">
                <a:moveTo>
                  <a:pt x="974343" y="44704"/>
                </a:moveTo>
                <a:lnTo>
                  <a:pt x="966212" y="54471"/>
                </a:lnTo>
                <a:lnTo>
                  <a:pt x="975982" y="62609"/>
                </a:lnTo>
                <a:lnTo>
                  <a:pt x="984122" y="52831"/>
                </a:lnTo>
                <a:lnTo>
                  <a:pt x="974343" y="44704"/>
                </a:lnTo>
                <a:close/>
              </a:path>
              <a:path w="1019810" h="1223645">
                <a:moveTo>
                  <a:pt x="1019809" y="0"/>
                </a:moveTo>
                <a:lnTo>
                  <a:pt x="941831" y="34162"/>
                </a:lnTo>
                <a:lnTo>
                  <a:pt x="966212" y="54471"/>
                </a:lnTo>
                <a:lnTo>
                  <a:pt x="974343" y="44704"/>
                </a:lnTo>
                <a:lnTo>
                  <a:pt x="1009335" y="44704"/>
                </a:lnTo>
                <a:lnTo>
                  <a:pt x="10198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37B6E7-708F-0445-BD7C-57089C31FFB9}"/>
              </a:ext>
            </a:extLst>
          </p:cNvPr>
          <p:cNvSpPr/>
          <p:nvPr/>
        </p:nvSpPr>
        <p:spPr>
          <a:xfrm>
            <a:off x="1448790" y="2293257"/>
            <a:ext cx="1628239" cy="449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Équipements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D4064B-FDE6-2845-A16D-7A94C3D644C5}"/>
              </a:ext>
            </a:extLst>
          </p:cNvPr>
          <p:cNvSpPr/>
          <p:nvPr/>
        </p:nvSpPr>
        <p:spPr>
          <a:xfrm>
            <a:off x="3832836" y="2293257"/>
            <a:ext cx="1856256" cy="449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Environnement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20CBB5-18C7-5E45-ADD4-E6E3DB945A54}"/>
              </a:ext>
            </a:extLst>
          </p:cNvPr>
          <p:cNvSpPr/>
          <p:nvPr/>
        </p:nvSpPr>
        <p:spPr>
          <a:xfrm>
            <a:off x="1553029" y="5383960"/>
            <a:ext cx="1524000" cy="449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Procédures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23DB3F-6491-BF4D-8D86-0093A69BC483}"/>
              </a:ext>
            </a:extLst>
          </p:cNvPr>
          <p:cNvSpPr/>
          <p:nvPr/>
        </p:nvSpPr>
        <p:spPr>
          <a:xfrm>
            <a:off x="3832836" y="5385266"/>
            <a:ext cx="1524000" cy="449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latin typeface="Arial" panose="020B0604020202020204" pitchFamily="34" charset="0"/>
                <a:cs typeface="Arial" panose="020B0604020202020204" pitchFamily="34" charset="0"/>
              </a:rPr>
              <a:t>Personnes</a:t>
            </a:r>
          </a:p>
        </p:txBody>
      </p:sp>
    </p:spTree>
    <p:extLst>
      <p:ext uri="{BB962C8B-B14F-4D97-AF65-F5344CB8AC3E}">
        <p14:creationId xmlns:p14="http://schemas.microsoft.com/office/powerpoint/2010/main" val="3020131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039EF-8448-6047-B182-A19BE4437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Diagramme de cause à effet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AA239-D750-184C-BA71-ACAF3A7BF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/>
              <a:t>5.   Passez en revue et affinez les causes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C4B323-B6E5-794C-A6E8-917F131F799D}"/>
              </a:ext>
            </a:extLst>
          </p:cNvPr>
          <p:cNvSpPr/>
          <p:nvPr/>
        </p:nvSpPr>
        <p:spPr>
          <a:xfrm>
            <a:off x="8309170" y="3617277"/>
            <a:ext cx="1864225" cy="1071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latin typeface="Arial" panose="020B0604020202020204" pitchFamily="34" charset="0"/>
                <a:cs typeface="Arial" panose="020B0604020202020204" pitchFamily="34" charset="0"/>
              </a:rPr>
              <a:t>Résultat du problème</a:t>
            </a: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577D5E8B-ACB9-DE42-A0F4-EC94131EBA08}"/>
              </a:ext>
            </a:extLst>
          </p:cNvPr>
          <p:cNvSpPr/>
          <p:nvPr/>
        </p:nvSpPr>
        <p:spPr>
          <a:xfrm>
            <a:off x="1930907" y="4152900"/>
            <a:ext cx="6299200" cy="76200"/>
          </a:xfrm>
          <a:custGeom>
            <a:avLst/>
            <a:gdLst/>
            <a:ahLst/>
            <a:cxnLst/>
            <a:rect l="l" t="t" r="r" b="b"/>
            <a:pathLst>
              <a:path w="6299200" h="76200">
                <a:moveTo>
                  <a:pt x="6222492" y="0"/>
                </a:moveTo>
                <a:lnTo>
                  <a:pt x="6222492" y="76200"/>
                </a:lnTo>
                <a:lnTo>
                  <a:pt x="6285992" y="44450"/>
                </a:lnTo>
                <a:lnTo>
                  <a:pt x="6235192" y="44450"/>
                </a:lnTo>
                <a:lnTo>
                  <a:pt x="6235192" y="31750"/>
                </a:lnTo>
                <a:lnTo>
                  <a:pt x="6285992" y="31750"/>
                </a:lnTo>
                <a:lnTo>
                  <a:pt x="6222492" y="0"/>
                </a:lnTo>
                <a:close/>
              </a:path>
              <a:path w="6299200" h="76200">
                <a:moveTo>
                  <a:pt x="6222492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222492" y="44450"/>
                </a:lnTo>
                <a:lnTo>
                  <a:pt x="6222492" y="31750"/>
                </a:lnTo>
                <a:close/>
              </a:path>
              <a:path w="6299200" h="76200">
                <a:moveTo>
                  <a:pt x="6285992" y="31750"/>
                </a:moveTo>
                <a:lnTo>
                  <a:pt x="6235192" y="31750"/>
                </a:lnTo>
                <a:lnTo>
                  <a:pt x="6235192" y="44450"/>
                </a:lnTo>
                <a:lnTo>
                  <a:pt x="6285992" y="44450"/>
                </a:lnTo>
                <a:lnTo>
                  <a:pt x="6298692" y="38100"/>
                </a:lnTo>
                <a:lnTo>
                  <a:pt x="6285992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B1B691F9-441D-FF4F-AAE8-5453D7E17AEF}"/>
              </a:ext>
            </a:extLst>
          </p:cNvPr>
          <p:cNvSpPr/>
          <p:nvPr/>
        </p:nvSpPr>
        <p:spPr>
          <a:xfrm>
            <a:off x="2128520" y="2586863"/>
            <a:ext cx="1122680" cy="1452245"/>
          </a:xfrm>
          <a:custGeom>
            <a:avLst/>
            <a:gdLst/>
            <a:ahLst/>
            <a:cxnLst/>
            <a:rect l="l" t="t" r="r" b="b"/>
            <a:pathLst>
              <a:path w="1122679" h="1452245">
                <a:moveTo>
                  <a:pt x="1070578" y="1395301"/>
                </a:moveTo>
                <a:lnTo>
                  <a:pt x="1045463" y="1414653"/>
                </a:lnTo>
                <a:lnTo>
                  <a:pt x="1122172" y="1451737"/>
                </a:lnTo>
                <a:lnTo>
                  <a:pt x="1113084" y="1405382"/>
                </a:lnTo>
                <a:lnTo>
                  <a:pt x="1078357" y="1405382"/>
                </a:lnTo>
                <a:lnTo>
                  <a:pt x="1070578" y="1395301"/>
                </a:lnTo>
                <a:close/>
              </a:path>
              <a:path w="1122679" h="1452245">
                <a:moveTo>
                  <a:pt x="1080620" y="1387563"/>
                </a:moveTo>
                <a:lnTo>
                  <a:pt x="1070578" y="1395301"/>
                </a:lnTo>
                <a:lnTo>
                  <a:pt x="1078357" y="1405382"/>
                </a:lnTo>
                <a:lnTo>
                  <a:pt x="1088390" y="1397635"/>
                </a:lnTo>
                <a:lnTo>
                  <a:pt x="1080620" y="1387563"/>
                </a:lnTo>
                <a:close/>
              </a:path>
              <a:path w="1122679" h="1452245">
                <a:moveTo>
                  <a:pt x="1105789" y="1368170"/>
                </a:moveTo>
                <a:lnTo>
                  <a:pt x="1080620" y="1387563"/>
                </a:lnTo>
                <a:lnTo>
                  <a:pt x="1088390" y="1397635"/>
                </a:lnTo>
                <a:lnTo>
                  <a:pt x="1078357" y="1405382"/>
                </a:lnTo>
                <a:lnTo>
                  <a:pt x="1113084" y="1405382"/>
                </a:lnTo>
                <a:lnTo>
                  <a:pt x="1105789" y="1368170"/>
                </a:lnTo>
                <a:close/>
              </a:path>
              <a:path w="1122679" h="1452245">
                <a:moveTo>
                  <a:pt x="10160" y="0"/>
                </a:moveTo>
                <a:lnTo>
                  <a:pt x="0" y="7874"/>
                </a:lnTo>
                <a:lnTo>
                  <a:pt x="1070578" y="1395301"/>
                </a:lnTo>
                <a:lnTo>
                  <a:pt x="1080620" y="1387563"/>
                </a:lnTo>
                <a:lnTo>
                  <a:pt x="10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53E4D9EC-553E-5343-8E58-B50C95F39E52}"/>
              </a:ext>
            </a:extLst>
          </p:cNvPr>
          <p:cNvSpPr/>
          <p:nvPr/>
        </p:nvSpPr>
        <p:spPr>
          <a:xfrm>
            <a:off x="4669028" y="2510663"/>
            <a:ext cx="1122680" cy="1452245"/>
          </a:xfrm>
          <a:custGeom>
            <a:avLst/>
            <a:gdLst/>
            <a:ahLst/>
            <a:cxnLst/>
            <a:rect l="l" t="t" r="r" b="b"/>
            <a:pathLst>
              <a:path w="1122679" h="1452245">
                <a:moveTo>
                  <a:pt x="1070578" y="1395301"/>
                </a:moveTo>
                <a:lnTo>
                  <a:pt x="1045463" y="1414653"/>
                </a:lnTo>
                <a:lnTo>
                  <a:pt x="1122172" y="1451737"/>
                </a:lnTo>
                <a:lnTo>
                  <a:pt x="1113084" y="1405382"/>
                </a:lnTo>
                <a:lnTo>
                  <a:pt x="1078357" y="1405382"/>
                </a:lnTo>
                <a:lnTo>
                  <a:pt x="1070578" y="1395301"/>
                </a:lnTo>
                <a:close/>
              </a:path>
              <a:path w="1122679" h="1452245">
                <a:moveTo>
                  <a:pt x="1080620" y="1387563"/>
                </a:moveTo>
                <a:lnTo>
                  <a:pt x="1070578" y="1395301"/>
                </a:lnTo>
                <a:lnTo>
                  <a:pt x="1078357" y="1405382"/>
                </a:lnTo>
                <a:lnTo>
                  <a:pt x="1088389" y="1397635"/>
                </a:lnTo>
                <a:lnTo>
                  <a:pt x="1080620" y="1387563"/>
                </a:lnTo>
                <a:close/>
              </a:path>
              <a:path w="1122679" h="1452245">
                <a:moveTo>
                  <a:pt x="1105789" y="1368170"/>
                </a:moveTo>
                <a:lnTo>
                  <a:pt x="1080620" y="1387563"/>
                </a:lnTo>
                <a:lnTo>
                  <a:pt x="1088389" y="1397635"/>
                </a:lnTo>
                <a:lnTo>
                  <a:pt x="1078357" y="1405382"/>
                </a:lnTo>
                <a:lnTo>
                  <a:pt x="1113084" y="1405382"/>
                </a:lnTo>
                <a:lnTo>
                  <a:pt x="1105789" y="1368170"/>
                </a:lnTo>
                <a:close/>
              </a:path>
              <a:path w="1122679" h="1452245">
                <a:moveTo>
                  <a:pt x="10160" y="0"/>
                </a:moveTo>
                <a:lnTo>
                  <a:pt x="0" y="7874"/>
                </a:lnTo>
                <a:lnTo>
                  <a:pt x="1070578" y="1395301"/>
                </a:lnTo>
                <a:lnTo>
                  <a:pt x="1080620" y="1387563"/>
                </a:lnTo>
                <a:lnTo>
                  <a:pt x="10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4EE17312-199F-8045-BFBB-13CCF2B01906}"/>
              </a:ext>
            </a:extLst>
          </p:cNvPr>
          <p:cNvSpPr/>
          <p:nvPr/>
        </p:nvSpPr>
        <p:spPr>
          <a:xfrm>
            <a:off x="2230882" y="4267200"/>
            <a:ext cx="1019810" cy="1223645"/>
          </a:xfrm>
          <a:custGeom>
            <a:avLst/>
            <a:gdLst/>
            <a:ahLst/>
            <a:cxnLst/>
            <a:rect l="l" t="t" r="r" b="b"/>
            <a:pathLst>
              <a:path w="1019810" h="1223645">
                <a:moveTo>
                  <a:pt x="966212" y="54471"/>
                </a:moveTo>
                <a:lnTo>
                  <a:pt x="0" y="1215136"/>
                </a:lnTo>
                <a:lnTo>
                  <a:pt x="9651" y="1223264"/>
                </a:lnTo>
                <a:lnTo>
                  <a:pt x="975982" y="62609"/>
                </a:lnTo>
                <a:lnTo>
                  <a:pt x="966212" y="54471"/>
                </a:lnTo>
                <a:close/>
              </a:path>
              <a:path w="1019810" h="1223645">
                <a:moveTo>
                  <a:pt x="1009335" y="44704"/>
                </a:moveTo>
                <a:lnTo>
                  <a:pt x="974344" y="44704"/>
                </a:lnTo>
                <a:lnTo>
                  <a:pt x="984123" y="52831"/>
                </a:lnTo>
                <a:lnTo>
                  <a:pt x="975982" y="62609"/>
                </a:lnTo>
                <a:lnTo>
                  <a:pt x="1000379" y="82931"/>
                </a:lnTo>
                <a:lnTo>
                  <a:pt x="1009335" y="44704"/>
                </a:lnTo>
                <a:close/>
              </a:path>
              <a:path w="1019810" h="1223645">
                <a:moveTo>
                  <a:pt x="974344" y="44704"/>
                </a:moveTo>
                <a:lnTo>
                  <a:pt x="966212" y="54471"/>
                </a:lnTo>
                <a:lnTo>
                  <a:pt x="975982" y="62609"/>
                </a:lnTo>
                <a:lnTo>
                  <a:pt x="984123" y="52831"/>
                </a:lnTo>
                <a:lnTo>
                  <a:pt x="974344" y="44704"/>
                </a:lnTo>
                <a:close/>
              </a:path>
              <a:path w="1019810" h="1223645">
                <a:moveTo>
                  <a:pt x="1019810" y="0"/>
                </a:moveTo>
                <a:lnTo>
                  <a:pt x="941832" y="34162"/>
                </a:lnTo>
                <a:lnTo>
                  <a:pt x="966212" y="54471"/>
                </a:lnTo>
                <a:lnTo>
                  <a:pt x="974344" y="44704"/>
                </a:lnTo>
                <a:lnTo>
                  <a:pt x="1009335" y="44704"/>
                </a:lnTo>
                <a:lnTo>
                  <a:pt x="1019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605B1EC1-948E-7B4C-A0BF-53996BFB97A5}"/>
              </a:ext>
            </a:extLst>
          </p:cNvPr>
          <p:cNvSpPr/>
          <p:nvPr/>
        </p:nvSpPr>
        <p:spPr>
          <a:xfrm>
            <a:off x="4669282" y="4419600"/>
            <a:ext cx="1019810" cy="1223645"/>
          </a:xfrm>
          <a:custGeom>
            <a:avLst/>
            <a:gdLst/>
            <a:ahLst/>
            <a:cxnLst/>
            <a:rect l="l" t="t" r="r" b="b"/>
            <a:pathLst>
              <a:path w="1019810" h="1223645">
                <a:moveTo>
                  <a:pt x="966212" y="54471"/>
                </a:moveTo>
                <a:lnTo>
                  <a:pt x="0" y="1215136"/>
                </a:lnTo>
                <a:lnTo>
                  <a:pt x="9651" y="1223264"/>
                </a:lnTo>
                <a:lnTo>
                  <a:pt x="975982" y="62609"/>
                </a:lnTo>
                <a:lnTo>
                  <a:pt x="966212" y="54471"/>
                </a:lnTo>
                <a:close/>
              </a:path>
              <a:path w="1019810" h="1223645">
                <a:moveTo>
                  <a:pt x="1009335" y="44704"/>
                </a:moveTo>
                <a:lnTo>
                  <a:pt x="974343" y="44704"/>
                </a:lnTo>
                <a:lnTo>
                  <a:pt x="984122" y="52831"/>
                </a:lnTo>
                <a:lnTo>
                  <a:pt x="975982" y="62609"/>
                </a:lnTo>
                <a:lnTo>
                  <a:pt x="1000378" y="82931"/>
                </a:lnTo>
                <a:lnTo>
                  <a:pt x="1009335" y="44704"/>
                </a:lnTo>
                <a:close/>
              </a:path>
              <a:path w="1019810" h="1223645">
                <a:moveTo>
                  <a:pt x="974343" y="44704"/>
                </a:moveTo>
                <a:lnTo>
                  <a:pt x="966212" y="54471"/>
                </a:lnTo>
                <a:lnTo>
                  <a:pt x="975982" y="62609"/>
                </a:lnTo>
                <a:lnTo>
                  <a:pt x="984122" y="52831"/>
                </a:lnTo>
                <a:lnTo>
                  <a:pt x="974343" y="44704"/>
                </a:lnTo>
                <a:close/>
              </a:path>
              <a:path w="1019810" h="1223645">
                <a:moveTo>
                  <a:pt x="1019809" y="0"/>
                </a:moveTo>
                <a:lnTo>
                  <a:pt x="941831" y="34162"/>
                </a:lnTo>
                <a:lnTo>
                  <a:pt x="966212" y="54471"/>
                </a:lnTo>
                <a:lnTo>
                  <a:pt x="974343" y="44704"/>
                </a:lnTo>
                <a:lnTo>
                  <a:pt x="1009335" y="44704"/>
                </a:lnTo>
                <a:lnTo>
                  <a:pt x="10198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37B6E7-708F-0445-BD7C-57089C31FFB9}"/>
              </a:ext>
            </a:extLst>
          </p:cNvPr>
          <p:cNvSpPr/>
          <p:nvPr/>
        </p:nvSpPr>
        <p:spPr>
          <a:xfrm>
            <a:off x="1408952" y="2293257"/>
            <a:ext cx="1668077" cy="449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Équipements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D4064B-FDE6-2845-A16D-7A94C3D644C5}"/>
              </a:ext>
            </a:extLst>
          </p:cNvPr>
          <p:cNvSpPr/>
          <p:nvPr/>
        </p:nvSpPr>
        <p:spPr>
          <a:xfrm>
            <a:off x="3832836" y="2293257"/>
            <a:ext cx="1856256" cy="449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Environnement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20CBB5-18C7-5E45-ADD4-E6E3DB945A54}"/>
              </a:ext>
            </a:extLst>
          </p:cNvPr>
          <p:cNvSpPr/>
          <p:nvPr/>
        </p:nvSpPr>
        <p:spPr>
          <a:xfrm>
            <a:off x="1553029" y="5383960"/>
            <a:ext cx="1524000" cy="449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latin typeface="Arial" panose="020B0604020202020204" pitchFamily="34" charset="0"/>
                <a:cs typeface="Arial" panose="020B0604020202020204" pitchFamily="34" charset="0"/>
              </a:rPr>
              <a:t>Procédures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23DB3F-6491-BF4D-8D86-0093A69BC483}"/>
              </a:ext>
            </a:extLst>
          </p:cNvPr>
          <p:cNvSpPr/>
          <p:nvPr/>
        </p:nvSpPr>
        <p:spPr>
          <a:xfrm>
            <a:off x="3832836" y="5385266"/>
            <a:ext cx="1524000" cy="449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latin typeface="Arial" panose="020B0604020202020204" pitchFamily="34" charset="0"/>
                <a:cs typeface="Arial" panose="020B0604020202020204" pitchFamily="34" charset="0"/>
              </a:rPr>
              <a:t>Personnes</a:t>
            </a:r>
          </a:p>
        </p:txBody>
      </p:sp>
      <p:sp>
        <p:nvSpPr>
          <p:cNvPr id="19" name="object 21">
            <a:extLst>
              <a:ext uri="{FF2B5EF4-FFF2-40B4-BE49-F238E27FC236}">
                <a16:creationId xmlns:a16="http://schemas.microsoft.com/office/drawing/2014/main" id="{20A222D7-26A8-4A47-B6AB-3A55D6E13AE4}"/>
              </a:ext>
            </a:extLst>
          </p:cNvPr>
          <p:cNvSpPr/>
          <p:nvPr/>
        </p:nvSpPr>
        <p:spPr>
          <a:xfrm>
            <a:off x="2945892" y="30861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599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599" y="44450"/>
                </a:lnTo>
                <a:lnTo>
                  <a:pt x="609599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3E7A5BB4-B94F-7848-B912-D64E48B30324}"/>
              </a:ext>
            </a:extLst>
          </p:cNvPr>
          <p:cNvSpPr/>
          <p:nvPr/>
        </p:nvSpPr>
        <p:spPr>
          <a:xfrm>
            <a:off x="3150107" y="35433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6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9">
            <a:extLst>
              <a:ext uri="{FF2B5EF4-FFF2-40B4-BE49-F238E27FC236}">
                <a16:creationId xmlns:a16="http://schemas.microsoft.com/office/drawing/2014/main" id="{F5B6FA44-67DB-0644-878E-DD883B7950AE}"/>
              </a:ext>
            </a:extLst>
          </p:cNvPr>
          <p:cNvSpPr/>
          <p:nvPr/>
        </p:nvSpPr>
        <p:spPr>
          <a:xfrm>
            <a:off x="3048000" y="46101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6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0">
            <a:extLst>
              <a:ext uri="{FF2B5EF4-FFF2-40B4-BE49-F238E27FC236}">
                <a16:creationId xmlns:a16="http://schemas.microsoft.com/office/drawing/2014/main" id="{F4209335-821C-6947-B123-355B025AE898}"/>
              </a:ext>
            </a:extLst>
          </p:cNvPr>
          <p:cNvSpPr/>
          <p:nvPr/>
        </p:nvSpPr>
        <p:spPr>
          <a:xfrm>
            <a:off x="2845307" y="49911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6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4">
            <a:extLst>
              <a:ext uri="{FF2B5EF4-FFF2-40B4-BE49-F238E27FC236}">
                <a16:creationId xmlns:a16="http://schemas.microsoft.com/office/drawing/2014/main" id="{964617AE-8BB7-344A-9583-C7A16C708F1C}"/>
              </a:ext>
            </a:extLst>
          </p:cNvPr>
          <p:cNvSpPr/>
          <p:nvPr/>
        </p:nvSpPr>
        <p:spPr>
          <a:xfrm>
            <a:off x="5588508" y="31623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6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5">
            <a:extLst>
              <a:ext uri="{FF2B5EF4-FFF2-40B4-BE49-F238E27FC236}">
                <a16:creationId xmlns:a16="http://schemas.microsoft.com/office/drawing/2014/main" id="{139E38BF-D516-E743-96D1-E7F55447AFEA}"/>
              </a:ext>
            </a:extLst>
          </p:cNvPr>
          <p:cNvSpPr/>
          <p:nvPr/>
        </p:nvSpPr>
        <p:spPr>
          <a:xfrm>
            <a:off x="5993891" y="36195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6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7">
            <a:extLst>
              <a:ext uri="{FF2B5EF4-FFF2-40B4-BE49-F238E27FC236}">
                <a16:creationId xmlns:a16="http://schemas.microsoft.com/office/drawing/2014/main" id="{29A91E65-DBBA-3945-8ED2-49A0FE42F4DA}"/>
              </a:ext>
            </a:extLst>
          </p:cNvPr>
          <p:cNvSpPr/>
          <p:nvPr/>
        </p:nvSpPr>
        <p:spPr>
          <a:xfrm>
            <a:off x="5689091" y="47625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6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71EC3060-F1D5-6841-B027-51D1113F4631}"/>
              </a:ext>
            </a:extLst>
          </p:cNvPr>
          <p:cNvSpPr/>
          <p:nvPr/>
        </p:nvSpPr>
        <p:spPr>
          <a:xfrm>
            <a:off x="5486400" y="50673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6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5683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039EF-8448-6047-B182-A19BE4437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Diagramme de cause à effet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C4B323-B6E5-794C-A6E8-917F131F799D}"/>
              </a:ext>
            </a:extLst>
          </p:cNvPr>
          <p:cNvSpPr/>
          <p:nvPr/>
        </p:nvSpPr>
        <p:spPr>
          <a:xfrm>
            <a:off x="8309170" y="3617277"/>
            <a:ext cx="1864225" cy="1071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latin typeface="Arial" panose="020B0604020202020204" pitchFamily="34" charset="0"/>
                <a:cs typeface="Arial" panose="020B0604020202020204" pitchFamily="34" charset="0"/>
              </a:rPr>
              <a:t>Mauvais tri des déchets</a:t>
            </a: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577D5E8B-ACB9-DE42-A0F4-EC94131EBA08}"/>
              </a:ext>
            </a:extLst>
          </p:cNvPr>
          <p:cNvSpPr/>
          <p:nvPr/>
        </p:nvSpPr>
        <p:spPr>
          <a:xfrm>
            <a:off x="1930907" y="4152900"/>
            <a:ext cx="6299200" cy="76200"/>
          </a:xfrm>
          <a:custGeom>
            <a:avLst/>
            <a:gdLst/>
            <a:ahLst/>
            <a:cxnLst/>
            <a:rect l="l" t="t" r="r" b="b"/>
            <a:pathLst>
              <a:path w="6299200" h="76200">
                <a:moveTo>
                  <a:pt x="6222492" y="0"/>
                </a:moveTo>
                <a:lnTo>
                  <a:pt x="6222492" y="76200"/>
                </a:lnTo>
                <a:lnTo>
                  <a:pt x="6285992" y="44450"/>
                </a:lnTo>
                <a:lnTo>
                  <a:pt x="6235192" y="44450"/>
                </a:lnTo>
                <a:lnTo>
                  <a:pt x="6235192" y="31750"/>
                </a:lnTo>
                <a:lnTo>
                  <a:pt x="6285992" y="31750"/>
                </a:lnTo>
                <a:lnTo>
                  <a:pt x="6222492" y="0"/>
                </a:lnTo>
                <a:close/>
              </a:path>
              <a:path w="6299200" h="76200">
                <a:moveTo>
                  <a:pt x="6222492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222492" y="44450"/>
                </a:lnTo>
                <a:lnTo>
                  <a:pt x="6222492" y="31750"/>
                </a:lnTo>
                <a:close/>
              </a:path>
              <a:path w="6299200" h="76200">
                <a:moveTo>
                  <a:pt x="6285992" y="31750"/>
                </a:moveTo>
                <a:lnTo>
                  <a:pt x="6235192" y="31750"/>
                </a:lnTo>
                <a:lnTo>
                  <a:pt x="6235192" y="44450"/>
                </a:lnTo>
                <a:lnTo>
                  <a:pt x="6285992" y="44450"/>
                </a:lnTo>
                <a:lnTo>
                  <a:pt x="6298692" y="38100"/>
                </a:lnTo>
                <a:lnTo>
                  <a:pt x="6285992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B1B691F9-441D-FF4F-AAE8-5453D7E17AEF}"/>
              </a:ext>
            </a:extLst>
          </p:cNvPr>
          <p:cNvSpPr/>
          <p:nvPr/>
        </p:nvSpPr>
        <p:spPr>
          <a:xfrm>
            <a:off x="1941439" y="2658365"/>
            <a:ext cx="1122680" cy="1452245"/>
          </a:xfrm>
          <a:custGeom>
            <a:avLst/>
            <a:gdLst/>
            <a:ahLst/>
            <a:cxnLst/>
            <a:rect l="l" t="t" r="r" b="b"/>
            <a:pathLst>
              <a:path w="1122679" h="1452245">
                <a:moveTo>
                  <a:pt x="1070578" y="1395301"/>
                </a:moveTo>
                <a:lnTo>
                  <a:pt x="1045463" y="1414653"/>
                </a:lnTo>
                <a:lnTo>
                  <a:pt x="1122172" y="1451737"/>
                </a:lnTo>
                <a:lnTo>
                  <a:pt x="1113084" y="1405382"/>
                </a:lnTo>
                <a:lnTo>
                  <a:pt x="1078357" y="1405382"/>
                </a:lnTo>
                <a:lnTo>
                  <a:pt x="1070578" y="1395301"/>
                </a:lnTo>
                <a:close/>
              </a:path>
              <a:path w="1122679" h="1452245">
                <a:moveTo>
                  <a:pt x="1080620" y="1387563"/>
                </a:moveTo>
                <a:lnTo>
                  <a:pt x="1070578" y="1395301"/>
                </a:lnTo>
                <a:lnTo>
                  <a:pt x="1078357" y="1405382"/>
                </a:lnTo>
                <a:lnTo>
                  <a:pt x="1088390" y="1397635"/>
                </a:lnTo>
                <a:lnTo>
                  <a:pt x="1080620" y="1387563"/>
                </a:lnTo>
                <a:close/>
              </a:path>
              <a:path w="1122679" h="1452245">
                <a:moveTo>
                  <a:pt x="1105789" y="1368170"/>
                </a:moveTo>
                <a:lnTo>
                  <a:pt x="1080620" y="1387563"/>
                </a:lnTo>
                <a:lnTo>
                  <a:pt x="1088390" y="1397635"/>
                </a:lnTo>
                <a:lnTo>
                  <a:pt x="1078357" y="1405382"/>
                </a:lnTo>
                <a:lnTo>
                  <a:pt x="1113084" y="1405382"/>
                </a:lnTo>
                <a:lnTo>
                  <a:pt x="1105789" y="1368170"/>
                </a:lnTo>
                <a:close/>
              </a:path>
              <a:path w="1122679" h="1452245">
                <a:moveTo>
                  <a:pt x="10160" y="0"/>
                </a:moveTo>
                <a:lnTo>
                  <a:pt x="0" y="7874"/>
                </a:lnTo>
                <a:lnTo>
                  <a:pt x="1070578" y="1395301"/>
                </a:lnTo>
                <a:lnTo>
                  <a:pt x="1080620" y="1387563"/>
                </a:lnTo>
                <a:lnTo>
                  <a:pt x="10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53E4D9EC-553E-5343-8E58-B50C95F39E52}"/>
              </a:ext>
            </a:extLst>
          </p:cNvPr>
          <p:cNvSpPr/>
          <p:nvPr/>
        </p:nvSpPr>
        <p:spPr>
          <a:xfrm>
            <a:off x="4669028" y="2510663"/>
            <a:ext cx="1122680" cy="1452245"/>
          </a:xfrm>
          <a:custGeom>
            <a:avLst/>
            <a:gdLst/>
            <a:ahLst/>
            <a:cxnLst/>
            <a:rect l="l" t="t" r="r" b="b"/>
            <a:pathLst>
              <a:path w="1122679" h="1452245">
                <a:moveTo>
                  <a:pt x="1070578" y="1395301"/>
                </a:moveTo>
                <a:lnTo>
                  <a:pt x="1045463" y="1414653"/>
                </a:lnTo>
                <a:lnTo>
                  <a:pt x="1122172" y="1451737"/>
                </a:lnTo>
                <a:lnTo>
                  <a:pt x="1113084" y="1405382"/>
                </a:lnTo>
                <a:lnTo>
                  <a:pt x="1078357" y="1405382"/>
                </a:lnTo>
                <a:lnTo>
                  <a:pt x="1070578" y="1395301"/>
                </a:lnTo>
                <a:close/>
              </a:path>
              <a:path w="1122679" h="1452245">
                <a:moveTo>
                  <a:pt x="1080620" y="1387563"/>
                </a:moveTo>
                <a:lnTo>
                  <a:pt x="1070578" y="1395301"/>
                </a:lnTo>
                <a:lnTo>
                  <a:pt x="1078357" y="1405382"/>
                </a:lnTo>
                <a:lnTo>
                  <a:pt x="1088389" y="1397635"/>
                </a:lnTo>
                <a:lnTo>
                  <a:pt x="1080620" y="1387563"/>
                </a:lnTo>
                <a:close/>
              </a:path>
              <a:path w="1122679" h="1452245">
                <a:moveTo>
                  <a:pt x="1105789" y="1368170"/>
                </a:moveTo>
                <a:lnTo>
                  <a:pt x="1080620" y="1387563"/>
                </a:lnTo>
                <a:lnTo>
                  <a:pt x="1088389" y="1397635"/>
                </a:lnTo>
                <a:lnTo>
                  <a:pt x="1078357" y="1405382"/>
                </a:lnTo>
                <a:lnTo>
                  <a:pt x="1113084" y="1405382"/>
                </a:lnTo>
                <a:lnTo>
                  <a:pt x="1105789" y="1368170"/>
                </a:lnTo>
                <a:close/>
              </a:path>
              <a:path w="1122679" h="1452245">
                <a:moveTo>
                  <a:pt x="10160" y="0"/>
                </a:moveTo>
                <a:lnTo>
                  <a:pt x="0" y="7874"/>
                </a:lnTo>
                <a:lnTo>
                  <a:pt x="1070578" y="1395301"/>
                </a:lnTo>
                <a:lnTo>
                  <a:pt x="1080620" y="1387563"/>
                </a:lnTo>
                <a:lnTo>
                  <a:pt x="10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4EE17312-199F-8045-BFBB-13CCF2B01906}"/>
              </a:ext>
            </a:extLst>
          </p:cNvPr>
          <p:cNvSpPr/>
          <p:nvPr/>
        </p:nvSpPr>
        <p:spPr>
          <a:xfrm>
            <a:off x="2230882" y="4267200"/>
            <a:ext cx="1019810" cy="1223645"/>
          </a:xfrm>
          <a:custGeom>
            <a:avLst/>
            <a:gdLst/>
            <a:ahLst/>
            <a:cxnLst/>
            <a:rect l="l" t="t" r="r" b="b"/>
            <a:pathLst>
              <a:path w="1019810" h="1223645">
                <a:moveTo>
                  <a:pt x="966212" y="54471"/>
                </a:moveTo>
                <a:lnTo>
                  <a:pt x="0" y="1215136"/>
                </a:lnTo>
                <a:lnTo>
                  <a:pt x="9651" y="1223264"/>
                </a:lnTo>
                <a:lnTo>
                  <a:pt x="975982" y="62609"/>
                </a:lnTo>
                <a:lnTo>
                  <a:pt x="966212" y="54471"/>
                </a:lnTo>
                <a:close/>
              </a:path>
              <a:path w="1019810" h="1223645">
                <a:moveTo>
                  <a:pt x="1009335" y="44704"/>
                </a:moveTo>
                <a:lnTo>
                  <a:pt x="974344" y="44704"/>
                </a:lnTo>
                <a:lnTo>
                  <a:pt x="984123" y="52831"/>
                </a:lnTo>
                <a:lnTo>
                  <a:pt x="975982" y="62609"/>
                </a:lnTo>
                <a:lnTo>
                  <a:pt x="1000379" y="82931"/>
                </a:lnTo>
                <a:lnTo>
                  <a:pt x="1009335" y="44704"/>
                </a:lnTo>
                <a:close/>
              </a:path>
              <a:path w="1019810" h="1223645">
                <a:moveTo>
                  <a:pt x="974344" y="44704"/>
                </a:moveTo>
                <a:lnTo>
                  <a:pt x="966212" y="54471"/>
                </a:lnTo>
                <a:lnTo>
                  <a:pt x="975982" y="62609"/>
                </a:lnTo>
                <a:lnTo>
                  <a:pt x="984123" y="52831"/>
                </a:lnTo>
                <a:lnTo>
                  <a:pt x="974344" y="44704"/>
                </a:lnTo>
                <a:close/>
              </a:path>
              <a:path w="1019810" h="1223645">
                <a:moveTo>
                  <a:pt x="1019810" y="0"/>
                </a:moveTo>
                <a:lnTo>
                  <a:pt x="941832" y="34162"/>
                </a:lnTo>
                <a:lnTo>
                  <a:pt x="966212" y="54471"/>
                </a:lnTo>
                <a:lnTo>
                  <a:pt x="974344" y="44704"/>
                </a:lnTo>
                <a:lnTo>
                  <a:pt x="1009335" y="44704"/>
                </a:lnTo>
                <a:lnTo>
                  <a:pt x="1019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605B1EC1-948E-7B4C-A0BF-53996BFB97A5}"/>
              </a:ext>
            </a:extLst>
          </p:cNvPr>
          <p:cNvSpPr/>
          <p:nvPr/>
        </p:nvSpPr>
        <p:spPr>
          <a:xfrm>
            <a:off x="4669282" y="4419600"/>
            <a:ext cx="1019810" cy="1223645"/>
          </a:xfrm>
          <a:custGeom>
            <a:avLst/>
            <a:gdLst/>
            <a:ahLst/>
            <a:cxnLst/>
            <a:rect l="l" t="t" r="r" b="b"/>
            <a:pathLst>
              <a:path w="1019810" h="1223645">
                <a:moveTo>
                  <a:pt x="966212" y="54471"/>
                </a:moveTo>
                <a:lnTo>
                  <a:pt x="0" y="1215136"/>
                </a:lnTo>
                <a:lnTo>
                  <a:pt x="9651" y="1223264"/>
                </a:lnTo>
                <a:lnTo>
                  <a:pt x="975982" y="62609"/>
                </a:lnTo>
                <a:lnTo>
                  <a:pt x="966212" y="54471"/>
                </a:lnTo>
                <a:close/>
              </a:path>
              <a:path w="1019810" h="1223645">
                <a:moveTo>
                  <a:pt x="1009335" y="44704"/>
                </a:moveTo>
                <a:lnTo>
                  <a:pt x="974343" y="44704"/>
                </a:lnTo>
                <a:lnTo>
                  <a:pt x="984122" y="52831"/>
                </a:lnTo>
                <a:lnTo>
                  <a:pt x="975982" y="62609"/>
                </a:lnTo>
                <a:lnTo>
                  <a:pt x="1000378" y="82931"/>
                </a:lnTo>
                <a:lnTo>
                  <a:pt x="1009335" y="44704"/>
                </a:lnTo>
                <a:close/>
              </a:path>
              <a:path w="1019810" h="1223645">
                <a:moveTo>
                  <a:pt x="974343" y="44704"/>
                </a:moveTo>
                <a:lnTo>
                  <a:pt x="966212" y="54471"/>
                </a:lnTo>
                <a:lnTo>
                  <a:pt x="975982" y="62609"/>
                </a:lnTo>
                <a:lnTo>
                  <a:pt x="984122" y="52831"/>
                </a:lnTo>
                <a:lnTo>
                  <a:pt x="974343" y="44704"/>
                </a:lnTo>
                <a:close/>
              </a:path>
              <a:path w="1019810" h="1223645">
                <a:moveTo>
                  <a:pt x="1019809" y="0"/>
                </a:moveTo>
                <a:lnTo>
                  <a:pt x="941831" y="34162"/>
                </a:lnTo>
                <a:lnTo>
                  <a:pt x="966212" y="54471"/>
                </a:lnTo>
                <a:lnTo>
                  <a:pt x="974343" y="44704"/>
                </a:lnTo>
                <a:lnTo>
                  <a:pt x="1009335" y="44704"/>
                </a:lnTo>
                <a:lnTo>
                  <a:pt x="10198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37B6E7-708F-0445-BD7C-57089C31FFB9}"/>
              </a:ext>
            </a:extLst>
          </p:cNvPr>
          <p:cNvSpPr/>
          <p:nvPr/>
        </p:nvSpPr>
        <p:spPr>
          <a:xfrm>
            <a:off x="1074057" y="2293257"/>
            <a:ext cx="2002972" cy="449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D4064B-FDE6-2845-A16D-7A94C3D644C5}"/>
              </a:ext>
            </a:extLst>
          </p:cNvPr>
          <p:cNvSpPr/>
          <p:nvPr/>
        </p:nvSpPr>
        <p:spPr>
          <a:xfrm>
            <a:off x="3832836" y="2293257"/>
            <a:ext cx="1668077" cy="449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20CBB5-18C7-5E45-ADD4-E6E3DB945A54}"/>
              </a:ext>
            </a:extLst>
          </p:cNvPr>
          <p:cNvSpPr/>
          <p:nvPr/>
        </p:nvSpPr>
        <p:spPr>
          <a:xfrm>
            <a:off x="1553029" y="5383960"/>
            <a:ext cx="1524000" cy="449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latin typeface="Arial" panose="020B0604020202020204" pitchFamily="34" charset="0"/>
                <a:cs typeface="Arial" panose="020B0604020202020204" pitchFamily="34" charset="0"/>
              </a:rPr>
              <a:t>Ressources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23DB3F-6491-BF4D-8D86-0093A69BC483}"/>
              </a:ext>
            </a:extLst>
          </p:cNvPr>
          <p:cNvSpPr/>
          <p:nvPr/>
        </p:nvSpPr>
        <p:spPr>
          <a:xfrm>
            <a:off x="3832836" y="5385266"/>
            <a:ext cx="1524000" cy="449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latin typeface="Arial" panose="020B0604020202020204" pitchFamily="34" charset="0"/>
                <a:cs typeface="Arial" panose="020B0604020202020204" pitchFamily="34" charset="0"/>
              </a:rPr>
              <a:t>Procédures</a:t>
            </a:r>
          </a:p>
        </p:txBody>
      </p:sp>
      <p:sp>
        <p:nvSpPr>
          <p:cNvPr id="19" name="object 21">
            <a:extLst>
              <a:ext uri="{FF2B5EF4-FFF2-40B4-BE49-F238E27FC236}">
                <a16:creationId xmlns:a16="http://schemas.microsoft.com/office/drawing/2014/main" id="{20A222D7-26A8-4A47-B6AB-3A55D6E13AE4}"/>
              </a:ext>
            </a:extLst>
          </p:cNvPr>
          <p:cNvSpPr/>
          <p:nvPr/>
        </p:nvSpPr>
        <p:spPr>
          <a:xfrm rot="8064877">
            <a:off x="2147740" y="3832319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599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599" y="44450"/>
                </a:lnTo>
                <a:lnTo>
                  <a:pt x="609599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3E7A5BB4-B94F-7848-B912-D64E48B30324}"/>
              </a:ext>
            </a:extLst>
          </p:cNvPr>
          <p:cNvSpPr/>
          <p:nvPr/>
        </p:nvSpPr>
        <p:spPr>
          <a:xfrm rot="10800000">
            <a:off x="2151566" y="3480220"/>
            <a:ext cx="442393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6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9">
            <a:extLst>
              <a:ext uri="{FF2B5EF4-FFF2-40B4-BE49-F238E27FC236}">
                <a16:creationId xmlns:a16="http://schemas.microsoft.com/office/drawing/2014/main" id="{F5B6FA44-67DB-0644-878E-DD883B7950AE}"/>
              </a:ext>
            </a:extLst>
          </p:cNvPr>
          <p:cNvSpPr/>
          <p:nvPr/>
        </p:nvSpPr>
        <p:spPr>
          <a:xfrm>
            <a:off x="3048000" y="46101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6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0">
            <a:extLst>
              <a:ext uri="{FF2B5EF4-FFF2-40B4-BE49-F238E27FC236}">
                <a16:creationId xmlns:a16="http://schemas.microsoft.com/office/drawing/2014/main" id="{F4209335-821C-6947-B123-355B025AE898}"/>
              </a:ext>
            </a:extLst>
          </p:cNvPr>
          <p:cNvSpPr/>
          <p:nvPr/>
        </p:nvSpPr>
        <p:spPr>
          <a:xfrm>
            <a:off x="2845307" y="49911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6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4">
            <a:extLst>
              <a:ext uri="{FF2B5EF4-FFF2-40B4-BE49-F238E27FC236}">
                <a16:creationId xmlns:a16="http://schemas.microsoft.com/office/drawing/2014/main" id="{964617AE-8BB7-344A-9583-C7A16C708F1C}"/>
              </a:ext>
            </a:extLst>
          </p:cNvPr>
          <p:cNvSpPr/>
          <p:nvPr/>
        </p:nvSpPr>
        <p:spPr>
          <a:xfrm rot="19916404">
            <a:off x="5234208" y="2801927"/>
            <a:ext cx="2088799" cy="45719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6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5">
            <a:extLst>
              <a:ext uri="{FF2B5EF4-FFF2-40B4-BE49-F238E27FC236}">
                <a16:creationId xmlns:a16="http://schemas.microsoft.com/office/drawing/2014/main" id="{139E38BF-D516-E743-96D1-E7F55447AFEA}"/>
              </a:ext>
            </a:extLst>
          </p:cNvPr>
          <p:cNvSpPr/>
          <p:nvPr/>
        </p:nvSpPr>
        <p:spPr>
          <a:xfrm rot="8811406">
            <a:off x="4374115" y="3040278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6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7">
            <a:extLst>
              <a:ext uri="{FF2B5EF4-FFF2-40B4-BE49-F238E27FC236}">
                <a16:creationId xmlns:a16="http://schemas.microsoft.com/office/drawing/2014/main" id="{29A91E65-DBBA-3945-8ED2-49A0FE42F4DA}"/>
              </a:ext>
            </a:extLst>
          </p:cNvPr>
          <p:cNvSpPr/>
          <p:nvPr/>
        </p:nvSpPr>
        <p:spPr>
          <a:xfrm>
            <a:off x="5689091" y="47625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6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71EC3060-F1D5-6841-B027-51D1113F4631}"/>
              </a:ext>
            </a:extLst>
          </p:cNvPr>
          <p:cNvSpPr/>
          <p:nvPr/>
        </p:nvSpPr>
        <p:spPr>
          <a:xfrm>
            <a:off x="5514920" y="5167986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6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394AD3-0715-1C48-8067-123B7A11071F}"/>
              </a:ext>
            </a:extLst>
          </p:cNvPr>
          <p:cNvSpPr/>
          <p:nvPr/>
        </p:nvSpPr>
        <p:spPr>
          <a:xfrm>
            <a:off x="5952294" y="3234870"/>
            <a:ext cx="1122680" cy="430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Manque de formation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AC44FAE-2255-544A-9A82-793505E69447}"/>
              </a:ext>
            </a:extLst>
          </p:cNvPr>
          <p:cNvSpPr/>
          <p:nvPr/>
        </p:nvSpPr>
        <p:spPr>
          <a:xfrm>
            <a:off x="6181106" y="5094679"/>
            <a:ext cx="1801751" cy="2581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fr-FR" sz="1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Indisponibilité des politiques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E100081-B348-314D-9915-AB6B94E13064}"/>
              </a:ext>
            </a:extLst>
          </p:cNvPr>
          <p:cNvSpPr/>
          <p:nvPr/>
        </p:nvSpPr>
        <p:spPr>
          <a:xfrm>
            <a:off x="3736662" y="4485079"/>
            <a:ext cx="1620173" cy="2012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Contraintes financières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2E80CA7-5892-2448-8121-43475E1A7DB8}"/>
              </a:ext>
            </a:extLst>
          </p:cNvPr>
          <p:cNvSpPr/>
          <p:nvPr/>
        </p:nvSpPr>
        <p:spPr>
          <a:xfrm>
            <a:off x="3491220" y="4851548"/>
            <a:ext cx="2009693" cy="2431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Allocation inadéquate des fonds</a:t>
            </a: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id="{FCF20B8E-BB30-1545-993B-CAE4845D58A5}"/>
              </a:ext>
            </a:extLst>
          </p:cNvPr>
          <p:cNvSpPr/>
          <p:nvPr/>
        </p:nvSpPr>
        <p:spPr>
          <a:xfrm rot="10800000">
            <a:off x="1496195" y="3516752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6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6">
            <a:extLst>
              <a:ext uri="{FF2B5EF4-FFF2-40B4-BE49-F238E27FC236}">
                <a16:creationId xmlns:a16="http://schemas.microsoft.com/office/drawing/2014/main" id="{C6CBAAD9-8057-734C-9B94-46942132E2E8}"/>
              </a:ext>
            </a:extLst>
          </p:cNvPr>
          <p:cNvSpPr/>
          <p:nvPr/>
        </p:nvSpPr>
        <p:spPr>
          <a:xfrm rot="8394210">
            <a:off x="1550012" y="3752707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6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6">
            <a:extLst>
              <a:ext uri="{FF2B5EF4-FFF2-40B4-BE49-F238E27FC236}">
                <a16:creationId xmlns:a16="http://schemas.microsoft.com/office/drawing/2014/main" id="{E96A6968-55CD-9B47-B716-1F335866EFEA}"/>
              </a:ext>
            </a:extLst>
          </p:cNvPr>
          <p:cNvSpPr/>
          <p:nvPr/>
        </p:nvSpPr>
        <p:spPr>
          <a:xfrm rot="12125482">
            <a:off x="1550012" y="3336074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6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3AB0E48-4E83-2C49-8943-C977EA807425}"/>
              </a:ext>
            </a:extLst>
          </p:cNvPr>
          <p:cNvSpPr/>
          <p:nvPr/>
        </p:nvSpPr>
        <p:spPr>
          <a:xfrm>
            <a:off x="177822" y="3924808"/>
            <a:ext cx="1382214" cy="449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Commandes/ livraisons tardives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4E93318-1E70-1F43-812B-330E5D1E1FD6}"/>
              </a:ext>
            </a:extLst>
          </p:cNvPr>
          <p:cNvSpPr/>
          <p:nvPr/>
        </p:nvSpPr>
        <p:spPr>
          <a:xfrm>
            <a:off x="104934" y="3395921"/>
            <a:ext cx="1367606" cy="4427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fr-F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Indisponibilité de sacs à code couleur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69B14C0-1CC1-6947-B406-C4776D7C30F7}"/>
              </a:ext>
            </a:extLst>
          </p:cNvPr>
          <p:cNvSpPr/>
          <p:nvPr/>
        </p:nvSpPr>
        <p:spPr>
          <a:xfrm>
            <a:off x="223325" y="2891305"/>
            <a:ext cx="1296157" cy="4499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Mauvaise gestion des stocks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D43C5EB-2A33-CC4A-829A-A334D96A6B94}"/>
              </a:ext>
            </a:extLst>
          </p:cNvPr>
          <p:cNvSpPr/>
          <p:nvPr/>
        </p:nvSpPr>
        <p:spPr>
          <a:xfrm>
            <a:off x="1681123" y="4120774"/>
            <a:ext cx="849343" cy="4571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Fonction multiple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40B5491-EAF0-2645-A3FD-2E5744EC2C55}"/>
              </a:ext>
            </a:extLst>
          </p:cNvPr>
          <p:cNvSpPr/>
          <p:nvPr/>
        </p:nvSpPr>
        <p:spPr>
          <a:xfrm>
            <a:off x="7359242" y="2075620"/>
            <a:ext cx="1059044" cy="3051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Ignorance</a:t>
            </a:r>
          </a:p>
        </p:txBody>
      </p:sp>
      <p:sp>
        <p:nvSpPr>
          <p:cNvPr id="40" name="object 15">
            <a:extLst>
              <a:ext uri="{FF2B5EF4-FFF2-40B4-BE49-F238E27FC236}">
                <a16:creationId xmlns:a16="http://schemas.microsoft.com/office/drawing/2014/main" id="{8439E067-8D83-7E44-9626-39BC0A981AAF}"/>
              </a:ext>
            </a:extLst>
          </p:cNvPr>
          <p:cNvSpPr/>
          <p:nvPr/>
        </p:nvSpPr>
        <p:spPr>
          <a:xfrm rot="16489278">
            <a:off x="5809719" y="2535324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6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5">
            <a:extLst>
              <a:ext uri="{FF2B5EF4-FFF2-40B4-BE49-F238E27FC236}">
                <a16:creationId xmlns:a16="http://schemas.microsoft.com/office/drawing/2014/main" id="{2FB3D164-5B4B-7949-91A7-DD2BA667EAC0}"/>
              </a:ext>
            </a:extLst>
          </p:cNvPr>
          <p:cNvSpPr/>
          <p:nvPr/>
        </p:nvSpPr>
        <p:spPr>
          <a:xfrm rot="1359631">
            <a:off x="6777181" y="27237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6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5">
            <a:extLst>
              <a:ext uri="{FF2B5EF4-FFF2-40B4-BE49-F238E27FC236}">
                <a16:creationId xmlns:a16="http://schemas.microsoft.com/office/drawing/2014/main" id="{E523F711-D3B9-A243-8E3D-6BB34BA182E9}"/>
              </a:ext>
            </a:extLst>
          </p:cNvPr>
          <p:cNvSpPr/>
          <p:nvPr/>
        </p:nvSpPr>
        <p:spPr>
          <a:xfrm rot="1152451">
            <a:off x="6114519" y="30480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6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363EED79-CF2E-6A42-BD27-A94869EF79EB}"/>
              </a:ext>
            </a:extLst>
          </p:cNvPr>
          <p:cNvSpPr/>
          <p:nvPr/>
        </p:nvSpPr>
        <p:spPr>
          <a:xfrm rot="16453960">
            <a:off x="6477120" y="2166088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6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45848FF-6302-9A4C-B404-6B047DAC7130}"/>
              </a:ext>
            </a:extLst>
          </p:cNvPr>
          <p:cNvSpPr/>
          <p:nvPr/>
        </p:nvSpPr>
        <p:spPr>
          <a:xfrm>
            <a:off x="6361655" y="4712845"/>
            <a:ext cx="849343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Attitude</a:t>
            </a:r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85FB5E4-8C71-9342-B0E5-4C27F1070CC4}"/>
              </a:ext>
            </a:extLst>
          </p:cNvPr>
          <p:cNvSpPr/>
          <p:nvPr/>
        </p:nvSpPr>
        <p:spPr>
          <a:xfrm>
            <a:off x="7305089" y="2928933"/>
            <a:ext cx="1113197" cy="3583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Aucune induction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E271FF6-B161-0D43-974A-C97F2C2F1BBC}"/>
              </a:ext>
            </a:extLst>
          </p:cNvPr>
          <p:cNvSpPr/>
          <p:nvPr/>
        </p:nvSpPr>
        <p:spPr>
          <a:xfrm>
            <a:off x="5514920" y="1764497"/>
            <a:ext cx="1034271" cy="4279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Aucune planification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A205CE1-9160-CA45-90B7-48DD861F1ECF}"/>
              </a:ext>
            </a:extLst>
          </p:cNvPr>
          <p:cNvSpPr/>
          <p:nvPr/>
        </p:nvSpPr>
        <p:spPr>
          <a:xfrm>
            <a:off x="6603491" y="1440207"/>
            <a:ext cx="958452" cy="4262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Nouvelles recrues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B1DEC19F-299E-5A4C-A91F-9DB772A16C3E}"/>
              </a:ext>
            </a:extLst>
          </p:cNvPr>
          <p:cNvSpPr/>
          <p:nvPr/>
        </p:nvSpPr>
        <p:spPr>
          <a:xfrm rot="11565509">
            <a:off x="3743016" y="310606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6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15">
            <a:extLst>
              <a:ext uri="{FF2B5EF4-FFF2-40B4-BE49-F238E27FC236}">
                <a16:creationId xmlns:a16="http://schemas.microsoft.com/office/drawing/2014/main" id="{067A055F-3BFF-9A45-A891-5E1108795D0E}"/>
              </a:ext>
            </a:extLst>
          </p:cNvPr>
          <p:cNvSpPr/>
          <p:nvPr/>
        </p:nvSpPr>
        <p:spPr>
          <a:xfrm rot="9397281">
            <a:off x="3854942" y="3362458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6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9F5DA33A-50B8-604F-AC0F-CBB8FD43AC4D}"/>
              </a:ext>
            </a:extLst>
          </p:cNvPr>
          <p:cNvSpPr/>
          <p:nvPr/>
        </p:nvSpPr>
        <p:spPr>
          <a:xfrm rot="6714469">
            <a:off x="4183524" y="3452014"/>
            <a:ext cx="339962" cy="75352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6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15">
            <a:extLst>
              <a:ext uri="{FF2B5EF4-FFF2-40B4-BE49-F238E27FC236}">
                <a16:creationId xmlns:a16="http://schemas.microsoft.com/office/drawing/2014/main" id="{C53697CD-CF5A-4D48-A873-203A74507341}"/>
              </a:ext>
            </a:extLst>
          </p:cNvPr>
          <p:cNvSpPr/>
          <p:nvPr/>
        </p:nvSpPr>
        <p:spPr>
          <a:xfrm rot="3135116">
            <a:off x="4359373" y="3478653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6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5715A7D-B54F-0F49-B1B1-F01F3A25604A}"/>
              </a:ext>
            </a:extLst>
          </p:cNvPr>
          <p:cNvSpPr/>
          <p:nvPr/>
        </p:nvSpPr>
        <p:spPr>
          <a:xfrm>
            <a:off x="2686685" y="2852146"/>
            <a:ext cx="1015245" cy="3858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Stagnation de carrière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A2E1014-90C6-0B41-B287-3188E51FE8A3}"/>
              </a:ext>
            </a:extLst>
          </p:cNvPr>
          <p:cNvSpPr/>
          <p:nvPr/>
        </p:nvSpPr>
        <p:spPr>
          <a:xfrm>
            <a:off x="2738786" y="3338215"/>
            <a:ext cx="1128630" cy="3146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Aucune motivation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E910490-40DA-CA40-A153-7FFB20310A5A}"/>
              </a:ext>
            </a:extLst>
          </p:cNvPr>
          <p:cNvSpPr/>
          <p:nvPr/>
        </p:nvSpPr>
        <p:spPr>
          <a:xfrm>
            <a:off x="3269389" y="3699070"/>
            <a:ext cx="1128629" cy="417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fr-FR" sz="1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Résistance au changement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ED1FD6B-503A-204F-A26D-683E54BC11F5}"/>
              </a:ext>
            </a:extLst>
          </p:cNvPr>
          <p:cNvSpPr/>
          <p:nvPr/>
        </p:nvSpPr>
        <p:spPr>
          <a:xfrm>
            <a:off x="4597987" y="3832149"/>
            <a:ext cx="849343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Attitude</a:t>
            </a:r>
          </a:p>
        </p:txBody>
      </p:sp>
    </p:spTree>
    <p:extLst>
      <p:ext uri="{BB962C8B-B14F-4D97-AF65-F5344CB8AC3E}">
        <p14:creationId xmlns:p14="http://schemas.microsoft.com/office/powerpoint/2010/main" val="1433133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25448-B625-8343-AFC1-A414A2812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Exercice en groupe : Diagramme de cause à effet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C4FDF-09F6-3444-82CF-D152E2173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>
                <a:latin typeface="Arial"/>
                <a:cs typeface="Arial"/>
              </a:rPr>
              <a:t>Examiner les principaux défis de chaque groupe à l'aide de cette méthode d'analyse des causes profondes de l'AQ</a:t>
            </a:r>
          </a:p>
        </p:txBody>
      </p:sp>
    </p:spTree>
    <p:extLst>
      <p:ext uri="{BB962C8B-B14F-4D97-AF65-F5344CB8AC3E}">
        <p14:creationId xmlns:p14="http://schemas.microsoft.com/office/powerpoint/2010/main" val="2515304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89BE9-491B-CB4C-A4BB-98E4D5352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Étapes de la création d'un organigramme ou d'une carte de processus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C27344E-6FB2-664E-A6CB-BAD79BF91485}"/>
              </a:ext>
            </a:extLst>
          </p:cNvPr>
          <p:cNvSpPr/>
          <p:nvPr/>
        </p:nvSpPr>
        <p:spPr>
          <a:xfrm>
            <a:off x="859205" y="4476892"/>
            <a:ext cx="749017" cy="749017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F3E50F0-9A6B-174C-A6BF-785D68E3A4E8}"/>
              </a:ext>
            </a:extLst>
          </p:cNvPr>
          <p:cNvSpPr/>
          <p:nvPr/>
        </p:nvSpPr>
        <p:spPr>
          <a:xfrm>
            <a:off x="2651720" y="3804273"/>
            <a:ext cx="749017" cy="749017"/>
          </a:xfrm>
          <a:prstGeom prst="roundRect">
            <a:avLst>
              <a:gd name="adj" fmla="val 10000"/>
            </a:avLst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8D6DA3A-9470-4449-A80E-813FF1A426C3}"/>
              </a:ext>
            </a:extLst>
          </p:cNvPr>
          <p:cNvSpPr/>
          <p:nvPr/>
        </p:nvSpPr>
        <p:spPr>
          <a:xfrm>
            <a:off x="4198187" y="3054491"/>
            <a:ext cx="749017" cy="749017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5361F74-DB71-0047-A808-90367AD2F37A}"/>
              </a:ext>
            </a:extLst>
          </p:cNvPr>
          <p:cNvSpPr/>
          <p:nvPr/>
        </p:nvSpPr>
        <p:spPr>
          <a:xfrm>
            <a:off x="5907355" y="2569108"/>
            <a:ext cx="749017" cy="749017"/>
          </a:xfrm>
          <a:prstGeom prst="roundRect">
            <a:avLst>
              <a:gd name="adj" fmla="val 10000"/>
            </a:avLst>
          </a:prstGeom>
          <a:blipFill rotWithShape="0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B815ABD-3A78-714E-AA12-086D629A5522}"/>
              </a:ext>
            </a:extLst>
          </p:cNvPr>
          <p:cNvSpPr/>
          <p:nvPr/>
        </p:nvSpPr>
        <p:spPr>
          <a:xfrm>
            <a:off x="7450509" y="1845236"/>
            <a:ext cx="749017" cy="749017"/>
          </a:xfrm>
          <a:prstGeom prst="roundRect">
            <a:avLst>
              <a:gd name="adj" fmla="val 10000"/>
            </a:avLst>
          </a:prstGeom>
          <a:blipFill rotWithShape="0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87C0934-671E-4646-941E-F163C8C87FBE}"/>
              </a:ext>
            </a:extLst>
          </p:cNvPr>
          <p:cNvSpPr/>
          <p:nvPr/>
        </p:nvSpPr>
        <p:spPr>
          <a:xfrm>
            <a:off x="9031749" y="1373468"/>
            <a:ext cx="872530" cy="749017"/>
          </a:xfrm>
          <a:prstGeom prst="roundRect">
            <a:avLst>
              <a:gd name="adj" fmla="val 10000"/>
            </a:avLst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F4AE10C2-38DD-8942-94A2-F65D178547A3}"/>
              </a:ext>
            </a:extLst>
          </p:cNvPr>
          <p:cNvSpPr/>
          <p:nvPr/>
        </p:nvSpPr>
        <p:spPr>
          <a:xfrm rot="19195924">
            <a:off x="7971017" y="4219654"/>
            <a:ext cx="3923885" cy="12634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4035ED38-971E-6349-831D-AB1AEF5A93FC}"/>
              </a:ext>
            </a:extLst>
          </p:cNvPr>
          <p:cNvSpPr/>
          <p:nvPr/>
        </p:nvSpPr>
        <p:spPr>
          <a:xfrm rot="20008486">
            <a:off x="1755463" y="4340389"/>
            <a:ext cx="749017" cy="362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A36E63B4-6195-CE46-AA3E-25ED3BF20D8F}"/>
              </a:ext>
            </a:extLst>
          </p:cNvPr>
          <p:cNvSpPr/>
          <p:nvPr/>
        </p:nvSpPr>
        <p:spPr>
          <a:xfrm rot="20008486">
            <a:off x="3442340" y="3667768"/>
            <a:ext cx="749017" cy="362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9C4341DC-D040-AD46-A765-5912E9FE902F}"/>
              </a:ext>
            </a:extLst>
          </p:cNvPr>
          <p:cNvSpPr/>
          <p:nvPr/>
        </p:nvSpPr>
        <p:spPr>
          <a:xfrm rot="20008486">
            <a:off x="5052771" y="3008602"/>
            <a:ext cx="749017" cy="362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C1EF2E0-4A01-F147-B051-D6390222133A}"/>
              </a:ext>
            </a:extLst>
          </p:cNvPr>
          <p:cNvSpPr/>
          <p:nvPr/>
        </p:nvSpPr>
        <p:spPr>
          <a:xfrm rot="20008486">
            <a:off x="6761939" y="2287109"/>
            <a:ext cx="749017" cy="362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AD7B5C07-F8D5-5C43-9206-C09EBA0D81A2}"/>
              </a:ext>
            </a:extLst>
          </p:cNvPr>
          <p:cNvSpPr/>
          <p:nvPr/>
        </p:nvSpPr>
        <p:spPr>
          <a:xfrm rot="20008486">
            <a:off x="8241129" y="1739060"/>
            <a:ext cx="749017" cy="362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D4D49D-699F-6A40-A59B-42D9AFA87FA7}"/>
              </a:ext>
            </a:extLst>
          </p:cNvPr>
          <p:cNvSpPr txBox="1"/>
          <p:nvPr/>
        </p:nvSpPr>
        <p:spPr>
          <a:xfrm>
            <a:off x="722850" y="5370286"/>
            <a:ext cx="1770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Identifier le processus qui sera étudié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849532-9BE2-9046-85F5-CEEB8AEC065C}"/>
              </a:ext>
            </a:extLst>
          </p:cNvPr>
          <p:cNvSpPr txBox="1"/>
          <p:nvPr/>
        </p:nvSpPr>
        <p:spPr>
          <a:xfrm>
            <a:off x="2493594" y="4643902"/>
            <a:ext cx="1770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Décider du début et de la fin du processus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34F955-B3B1-6C40-BD51-A29B600866EA}"/>
              </a:ext>
            </a:extLst>
          </p:cNvPr>
          <p:cNvSpPr txBox="1"/>
          <p:nvPr/>
        </p:nvSpPr>
        <p:spPr>
          <a:xfrm>
            <a:off x="4136611" y="3928070"/>
            <a:ext cx="1770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L'équipe décrit chaque étape d'un processus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AC1BD-8F1C-C847-8B29-81816228D1CD}"/>
              </a:ext>
            </a:extLst>
          </p:cNvPr>
          <p:cNvSpPr txBox="1"/>
          <p:nvPr/>
        </p:nvSpPr>
        <p:spPr>
          <a:xfrm>
            <a:off x="5834964" y="3415865"/>
            <a:ext cx="1770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chaque étape dans un ordre séquentiel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D64DCE-52F2-3D47-9D1C-43F10A683F76}"/>
              </a:ext>
            </a:extLst>
          </p:cNvPr>
          <p:cNvSpPr txBox="1"/>
          <p:nvPr/>
        </p:nvSpPr>
        <p:spPr>
          <a:xfrm>
            <a:off x="7261005" y="2694026"/>
            <a:ext cx="1770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Effectuer une évaluation rapide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4B271B-6131-154E-AF2F-816343E1DE22}"/>
              </a:ext>
            </a:extLst>
          </p:cNvPr>
          <p:cNvSpPr txBox="1"/>
          <p:nvPr/>
        </p:nvSpPr>
        <p:spPr>
          <a:xfrm>
            <a:off x="8929698" y="2241678"/>
            <a:ext cx="23833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Discuter des étapes qui posent problème en fonction de l'expérience de l'équipe</a:t>
            </a:r>
          </a:p>
        </p:txBody>
      </p:sp>
    </p:spTree>
    <p:extLst>
      <p:ext uri="{BB962C8B-B14F-4D97-AF65-F5344CB8AC3E}">
        <p14:creationId xmlns:p14="http://schemas.microsoft.com/office/powerpoint/2010/main" val="553810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/>
        <p:txBody>
          <a:bodyPr vert="horz" lIns="0" tIns="0" rIns="0" bIns="0" rtlCol="0" anchor="b">
            <a:noAutofit/>
          </a:bodyPr>
          <a:lstStyle/>
          <a:p>
            <a:pPr algn="l"/>
            <a:r>
              <a:rPr lang="fr-FR" sz="4000"/>
              <a:t>Exercice de groupe pour créer une carte de processus</a:t>
            </a:r>
            <a:br>
              <a:rPr lang="fr-FR" sz="4000"/>
            </a:br>
            <a:r>
              <a:rPr lang="fr-FR" sz="2000">
                <a:solidFill>
                  <a:schemeClr val="tx1">
                    <a:lumMod val="75000"/>
                    <a:lumOff val="25000"/>
                  </a:schemeClr>
                </a:solidFill>
              </a:rPr>
              <a:t>Se référer à l'annexe IV pour le polycopié</a:t>
            </a:r>
          </a:p>
        </p:txBody>
      </p:sp>
    </p:spTree>
    <p:extLst>
      <p:ext uri="{BB962C8B-B14F-4D97-AF65-F5344CB8AC3E}">
        <p14:creationId xmlns:p14="http://schemas.microsoft.com/office/powerpoint/2010/main" val="142525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/>
        <p:txBody>
          <a:bodyPr vert="horz" lIns="0" tIns="0" rIns="0" bIns="0" rtlCol="0" anchor="b">
            <a:noAutofit/>
          </a:bodyPr>
          <a:lstStyle/>
          <a:p>
            <a:pPr algn="l"/>
            <a:r>
              <a:rPr lang="fr-FR" sz="4000"/>
              <a:t>Exercice d'écoute active</a:t>
            </a:r>
            <a:br>
              <a:rPr lang="fr-FR" sz="4000"/>
            </a:br>
            <a:r>
              <a:rPr lang="fr-FR" sz="2000">
                <a:solidFill>
                  <a:schemeClr val="tx1">
                    <a:lumMod val="75000"/>
                    <a:lumOff val="25000"/>
                  </a:schemeClr>
                </a:solidFill>
              </a:rPr>
              <a:t>Se référer à l'annexe IV pour le polycopié</a:t>
            </a:r>
          </a:p>
        </p:txBody>
      </p:sp>
    </p:spTree>
    <p:extLst>
      <p:ext uri="{BB962C8B-B14F-4D97-AF65-F5344CB8AC3E}">
        <p14:creationId xmlns:p14="http://schemas.microsoft.com/office/powerpoint/2010/main" val="270908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/>
        <p:txBody>
          <a:bodyPr vert="horz" lIns="0" tIns="0" rIns="0" bIns="0" rtlCol="0" anchor="b">
            <a:noAutofit/>
          </a:bodyPr>
          <a:lstStyle/>
          <a:p>
            <a:pPr algn="l"/>
            <a:r>
              <a:rPr lang="fr-FR" sz="4000" dirty="0"/>
              <a:t>Analyse des causes profondes</a:t>
            </a:r>
          </a:p>
        </p:txBody>
      </p:sp>
    </p:spTree>
    <p:extLst>
      <p:ext uri="{BB962C8B-B14F-4D97-AF65-F5344CB8AC3E}">
        <p14:creationId xmlns:p14="http://schemas.microsoft.com/office/powerpoint/2010/main" val="68373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Résolution traditionnelle des problèmes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De nombreux travailleurs et leaders du secteur de la santé sont confrontés au même défi. Les individus pensent que leur propre vision du problème est correcte.</a:t>
            </a:r>
          </a:p>
          <a:p>
            <a:r>
              <a:rPr lang="fr-FR" dirty="0"/>
              <a:t>La tendance est de se lancer et d'apporter des améliorations.</a:t>
            </a:r>
          </a:p>
          <a:p>
            <a:r>
              <a:rPr lang="fr-FR" dirty="0"/>
              <a:t>Cela augmente le risque d'une inadéquation entre l'intervention d'amélioration et la cause réelle du problème de qualité.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3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Définir les « causes profondes »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8A411C2B-F661-2449-BAAF-A7C637378E86}"/>
              </a:ext>
            </a:extLst>
          </p:cNvPr>
          <p:cNvSpPr/>
          <p:nvPr/>
        </p:nvSpPr>
        <p:spPr>
          <a:xfrm>
            <a:off x="719326" y="1551076"/>
            <a:ext cx="4416552" cy="4742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72EC97BB-33CC-944C-8A16-46B797EDA0F0}"/>
              </a:ext>
            </a:extLst>
          </p:cNvPr>
          <p:cNvSpPr/>
          <p:nvPr/>
        </p:nvSpPr>
        <p:spPr>
          <a:xfrm>
            <a:off x="5128286" y="2337460"/>
            <a:ext cx="480059" cy="1584960"/>
          </a:xfrm>
          <a:custGeom>
            <a:avLst/>
            <a:gdLst/>
            <a:ahLst/>
            <a:cxnLst/>
            <a:rect l="l" t="t" r="r" b="b"/>
            <a:pathLst>
              <a:path w="480060" h="1584960">
                <a:moveTo>
                  <a:pt x="0" y="0"/>
                </a:moveTo>
                <a:lnTo>
                  <a:pt x="75876" y="2039"/>
                </a:lnTo>
                <a:lnTo>
                  <a:pt x="141768" y="7717"/>
                </a:lnTo>
                <a:lnTo>
                  <a:pt x="193724" y="16376"/>
                </a:lnTo>
                <a:lnTo>
                  <a:pt x="240029" y="40004"/>
                </a:lnTo>
                <a:lnTo>
                  <a:pt x="240029" y="752475"/>
                </a:lnTo>
                <a:lnTo>
                  <a:pt x="252264" y="765121"/>
                </a:lnTo>
                <a:lnTo>
                  <a:pt x="286335" y="776103"/>
                </a:lnTo>
                <a:lnTo>
                  <a:pt x="338291" y="784762"/>
                </a:lnTo>
                <a:lnTo>
                  <a:pt x="404183" y="790440"/>
                </a:lnTo>
                <a:lnTo>
                  <a:pt x="480060" y="792479"/>
                </a:lnTo>
                <a:lnTo>
                  <a:pt x="404183" y="794519"/>
                </a:lnTo>
                <a:lnTo>
                  <a:pt x="338291" y="800197"/>
                </a:lnTo>
                <a:lnTo>
                  <a:pt x="286335" y="808856"/>
                </a:lnTo>
                <a:lnTo>
                  <a:pt x="252264" y="819838"/>
                </a:lnTo>
                <a:lnTo>
                  <a:pt x="240029" y="832484"/>
                </a:lnTo>
                <a:lnTo>
                  <a:pt x="240029" y="1544954"/>
                </a:lnTo>
                <a:lnTo>
                  <a:pt x="227795" y="1557601"/>
                </a:lnTo>
                <a:lnTo>
                  <a:pt x="193724" y="1568583"/>
                </a:lnTo>
                <a:lnTo>
                  <a:pt x="141768" y="1577242"/>
                </a:lnTo>
                <a:lnTo>
                  <a:pt x="75876" y="1582920"/>
                </a:lnTo>
                <a:lnTo>
                  <a:pt x="0" y="1584959"/>
                </a:lnTo>
              </a:path>
            </a:pathLst>
          </a:custGeom>
          <a:ln w="57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A2F4D0F0-C8AD-2445-BDBA-4DAEEEAB2BB0}"/>
              </a:ext>
            </a:extLst>
          </p:cNvPr>
          <p:cNvSpPr/>
          <p:nvPr/>
        </p:nvSpPr>
        <p:spPr>
          <a:xfrm>
            <a:off x="5143474" y="4564880"/>
            <a:ext cx="480059" cy="1586865"/>
          </a:xfrm>
          <a:custGeom>
            <a:avLst/>
            <a:gdLst/>
            <a:ahLst/>
            <a:cxnLst/>
            <a:rect l="l" t="t" r="r" b="b"/>
            <a:pathLst>
              <a:path w="480060" h="1586864">
                <a:moveTo>
                  <a:pt x="0" y="0"/>
                </a:moveTo>
                <a:lnTo>
                  <a:pt x="75876" y="2039"/>
                </a:lnTo>
                <a:lnTo>
                  <a:pt x="141768" y="7717"/>
                </a:lnTo>
                <a:lnTo>
                  <a:pt x="193724" y="16376"/>
                </a:lnTo>
                <a:lnTo>
                  <a:pt x="240029" y="40005"/>
                </a:lnTo>
                <a:lnTo>
                  <a:pt x="240029" y="753237"/>
                </a:lnTo>
                <a:lnTo>
                  <a:pt x="252264" y="765883"/>
                </a:lnTo>
                <a:lnTo>
                  <a:pt x="286335" y="776865"/>
                </a:lnTo>
                <a:lnTo>
                  <a:pt x="338291" y="785524"/>
                </a:lnTo>
                <a:lnTo>
                  <a:pt x="404183" y="791202"/>
                </a:lnTo>
                <a:lnTo>
                  <a:pt x="480059" y="793241"/>
                </a:lnTo>
                <a:lnTo>
                  <a:pt x="404183" y="795281"/>
                </a:lnTo>
                <a:lnTo>
                  <a:pt x="338291" y="800959"/>
                </a:lnTo>
                <a:lnTo>
                  <a:pt x="286335" y="809618"/>
                </a:lnTo>
                <a:lnTo>
                  <a:pt x="252264" y="820600"/>
                </a:lnTo>
                <a:lnTo>
                  <a:pt x="240029" y="833247"/>
                </a:lnTo>
                <a:lnTo>
                  <a:pt x="240029" y="1546479"/>
                </a:lnTo>
                <a:lnTo>
                  <a:pt x="227795" y="1559125"/>
                </a:lnTo>
                <a:lnTo>
                  <a:pt x="193724" y="1570107"/>
                </a:lnTo>
                <a:lnTo>
                  <a:pt x="141768" y="1578766"/>
                </a:lnTo>
                <a:lnTo>
                  <a:pt x="75876" y="1584444"/>
                </a:lnTo>
                <a:lnTo>
                  <a:pt x="0" y="1586484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AA151B41-92F1-BE44-B8B9-9EDC7AF525DA}"/>
              </a:ext>
            </a:extLst>
          </p:cNvPr>
          <p:cNvSpPr txBox="1"/>
          <p:nvPr/>
        </p:nvSpPr>
        <p:spPr>
          <a:xfrm>
            <a:off x="6089426" y="2689900"/>
            <a:ext cx="4541998" cy="3461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35355">
              <a:lnSpc>
                <a:spcPct val="100000"/>
              </a:lnSpc>
              <a:spcBef>
                <a:spcPts val="95"/>
              </a:spcBef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Symptôme du problème  </a:t>
            </a:r>
          </a:p>
          <a:p>
            <a:pPr marL="12700" marR="935355">
              <a:lnSpc>
                <a:spcPct val="100000"/>
              </a:lnSpc>
              <a:spcBef>
                <a:spcPts val="95"/>
              </a:spcBef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En surface  </a:t>
            </a:r>
          </a:p>
          <a:p>
            <a:pPr marL="12700" marR="935355">
              <a:lnSpc>
                <a:spcPct val="100000"/>
              </a:lnSpc>
              <a:spcBef>
                <a:spcPts val="95"/>
              </a:spcBef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Relativement évident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Cause sous-jacente du problème  </a:t>
            </a: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En dessous de la surface </a:t>
            </a: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Pas évident  </a:t>
            </a: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S'il n'est pas résolu, le problème risque de perdurer</a:t>
            </a:r>
          </a:p>
        </p:txBody>
      </p:sp>
    </p:spTree>
    <p:extLst>
      <p:ext uri="{BB962C8B-B14F-4D97-AF65-F5344CB8AC3E}">
        <p14:creationId xmlns:p14="http://schemas.microsoft.com/office/powerpoint/2010/main" val="3807195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95316-199D-1C4B-A973-7B1BF0DB7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Causes directes, contributives et profondes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34F98DB5-F13E-8D42-B9DC-9FD0FB0F09A8}"/>
              </a:ext>
            </a:extLst>
          </p:cNvPr>
          <p:cNvSpPr/>
          <p:nvPr/>
        </p:nvSpPr>
        <p:spPr>
          <a:xfrm>
            <a:off x="815339" y="1629155"/>
            <a:ext cx="7200900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12080793-6D5D-9A4F-8068-4EE8EE598429}"/>
              </a:ext>
            </a:extLst>
          </p:cNvPr>
          <p:cNvSpPr txBox="1"/>
          <p:nvPr/>
        </p:nvSpPr>
        <p:spPr>
          <a:xfrm>
            <a:off x="815339" y="2165661"/>
            <a:ext cx="187071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 problème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Services aux patients insatisfaisants</a:t>
            </a: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18C6C52A-F1C9-5548-AD2A-448522978660}"/>
              </a:ext>
            </a:extLst>
          </p:cNvPr>
          <p:cNvSpPr txBox="1"/>
          <p:nvPr/>
        </p:nvSpPr>
        <p:spPr>
          <a:xfrm>
            <a:off x="7028433" y="1940763"/>
            <a:ext cx="336994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000" b="1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Cause directe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fr-FR"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Entraîne directement le problème</a:t>
            </a: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4B7F6103-9FBE-754F-8B8C-D63FD2D4FD9B}"/>
              </a:ext>
            </a:extLst>
          </p:cNvPr>
          <p:cNvSpPr txBox="1"/>
          <p:nvPr/>
        </p:nvSpPr>
        <p:spPr>
          <a:xfrm>
            <a:off x="7213907" y="3205872"/>
            <a:ext cx="4481195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000" b="1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Cause contributive</a:t>
            </a:r>
          </a:p>
          <a:p>
            <a:pPr marL="12700" marR="189230">
              <a:lnSpc>
                <a:spcPct val="100000"/>
              </a:lnSpc>
            </a:pPr>
            <a:r>
              <a:rPr lang="fr-FR"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Fait partie du problème, mais n'est pas suffisant pour causer le problème à lui seul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588645">
              <a:lnSpc>
                <a:spcPct val="100000"/>
              </a:lnSpc>
            </a:pPr>
            <a:r>
              <a:rPr lang="fr-FR" sz="2000" b="1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Cause profonde</a:t>
            </a:r>
          </a:p>
          <a:p>
            <a:pPr marL="588645" marR="5080">
              <a:lnSpc>
                <a:spcPct val="100000"/>
              </a:lnSpc>
              <a:spcBef>
                <a:spcPts val="20"/>
              </a:spcBef>
            </a:pPr>
            <a:r>
              <a:rPr lang="fr-FR"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Si résolu, cela empêcherait le problème de se produire</a:t>
            </a:r>
          </a:p>
        </p:txBody>
      </p:sp>
    </p:spTree>
    <p:extLst>
      <p:ext uri="{BB962C8B-B14F-4D97-AF65-F5344CB8AC3E}">
        <p14:creationId xmlns:p14="http://schemas.microsoft.com/office/powerpoint/2010/main" val="2574751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Définition des causes profondes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fr-FR" dirty="0"/>
              <a:t>« La (ou les) cause(s) la plus fondamentale(s) qui peut (peuvent) être identifiée(s), que la direction peut contrôler pour la corriger et qui, une fois corrigée(s), empêchera la réapparition du problème. »</a:t>
            </a:r>
          </a:p>
        </p:txBody>
      </p:sp>
    </p:spTree>
    <p:extLst>
      <p:ext uri="{BB962C8B-B14F-4D97-AF65-F5344CB8AC3E}">
        <p14:creationId xmlns:p14="http://schemas.microsoft.com/office/powerpoint/2010/main" val="208879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Exemples de causes profondes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Un processus qui ne fonctionne pas</a:t>
            </a:r>
          </a:p>
          <a:p>
            <a:r>
              <a:rPr lang="fr-FR"/>
              <a:t>Un comportement qui est ajustable</a:t>
            </a:r>
          </a:p>
          <a:p>
            <a:r>
              <a:rPr lang="fr-FR"/>
              <a:t>Lacunes dans les connaissances</a:t>
            </a:r>
          </a:p>
          <a:p>
            <a:r>
              <a:rPr lang="fr-FR"/>
              <a:t>Absence de normes établies</a:t>
            </a:r>
          </a:p>
          <a:p>
            <a:r>
              <a:rPr lang="fr-FR"/>
              <a:t>Absence de lignes directrices</a:t>
            </a:r>
          </a:p>
          <a:p>
            <a:r>
              <a:rPr lang="fr-FR"/>
              <a:t>Autres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4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Exemple : Cause directe et cause profonde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888" y="1825625"/>
            <a:ext cx="10604665" cy="4351338"/>
          </a:xfrm>
        </p:spPr>
        <p:txBody>
          <a:bodyPr/>
          <a:lstStyle/>
          <a:p>
            <a:r>
              <a:rPr lang="fr-FR" sz="2200" dirty="0"/>
              <a:t>Le patient est arrivé en retard au bloc opératoire parce qu'il a dû attendre longtemps pour bénéficier d'un brancard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fr-FR" sz="2200" dirty="0"/>
              <a:t>Le brancard était cassé parce qu'il n'a pas été régulièrement contrôlé au niveau de son usure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27B461-50DA-A045-B9FC-311F25455463}"/>
              </a:ext>
            </a:extLst>
          </p:cNvPr>
          <p:cNvSpPr/>
          <p:nvPr/>
        </p:nvSpPr>
        <p:spPr>
          <a:xfrm>
            <a:off x="914400" y="2612571"/>
            <a:ext cx="9753600" cy="816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Cause directe : </a:t>
            </a:r>
            <a:r>
              <a:rPr lang="fr-FR" sz="2000">
                <a:latin typeface="Arial" panose="020B0604020202020204" pitchFamily="34" charset="0"/>
                <a:cs typeface="Arial" panose="020B0604020202020204" pitchFamily="34" charset="0"/>
              </a:rPr>
              <a:t>Il y a eu une longue attente pour bénéficier d'un brancard, car le brancard original était cassé et il fallait en trouver un autre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E5C591-C9FB-364A-BB03-3B4D3F20C682}"/>
              </a:ext>
            </a:extLst>
          </p:cNvPr>
          <p:cNvSpPr/>
          <p:nvPr/>
        </p:nvSpPr>
        <p:spPr>
          <a:xfrm>
            <a:off x="914400" y="4274421"/>
            <a:ext cx="9753600" cy="816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Cause profonde :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Il n'avait pas été contrôlé régulièrement car il n'y a pas de calendrier d'entretien.</a:t>
            </a:r>
          </a:p>
        </p:txBody>
      </p:sp>
    </p:spTree>
    <p:extLst>
      <p:ext uri="{BB962C8B-B14F-4D97-AF65-F5344CB8AC3E}">
        <p14:creationId xmlns:p14="http://schemas.microsoft.com/office/powerpoint/2010/main" val="280904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Custom 8">
      <a:dk1>
        <a:srgbClr val="1B1B1B"/>
      </a:dk1>
      <a:lt1>
        <a:srgbClr val="FFFFFF"/>
      </a:lt1>
      <a:dk2>
        <a:srgbClr val="052049"/>
      </a:dk2>
      <a:lt2>
        <a:srgbClr val="E7E6E6"/>
      </a:lt2>
      <a:accent1>
        <a:srgbClr val="18A3AC"/>
      </a:accent1>
      <a:accent2>
        <a:srgbClr val="052049"/>
      </a:accent2>
      <a:accent3>
        <a:srgbClr val="F38024"/>
      </a:accent3>
      <a:accent4>
        <a:srgbClr val="FFDD00"/>
      </a:accent4>
      <a:accent5>
        <a:srgbClr val="90BD30"/>
      </a:accent5>
      <a:accent6>
        <a:srgbClr val="178CCB"/>
      </a:accent6>
      <a:hlink>
        <a:srgbClr val="16A3AB"/>
      </a:hlink>
      <a:folHlink>
        <a:srgbClr val="F27F25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3540</Words>
  <Application>Microsoft Office PowerPoint</Application>
  <PresentationFormat>Widescreen</PresentationFormat>
  <Paragraphs>370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Garamond</vt:lpstr>
      <vt:lpstr>Office Theme</vt:lpstr>
      <vt:lpstr>Module 2 : Techniques d'identification des défis  et des opportunités</vt:lpstr>
      <vt:lpstr>Groupe de travail</vt:lpstr>
      <vt:lpstr>Analyse des causes profondes</vt:lpstr>
      <vt:lpstr>Résolution traditionnelle des problèmes</vt:lpstr>
      <vt:lpstr>Définir les « causes profondes »</vt:lpstr>
      <vt:lpstr>Causes directes, contributives et profondes</vt:lpstr>
      <vt:lpstr>Définition des causes profondes</vt:lpstr>
      <vt:lpstr>Exemples de causes profondes</vt:lpstr>
      <vt:lpstr>Exemple : Cause directe et cause profonde</vt:lpstr>
      <vt:lpstr>Techniques d'analyse des causes profondes</vt:lpstr>
      <vt:lpstr>Diagramme de cause à effet</vt:lpstr>
      <vt:lpstr>Brainstorming : Une technique d'amélioration  de la qualité</vt:lpstr>
      <vt:lpstr>Règles du brainstorming</vt:lpstr>
      <vt:lpstr>Que peut-on faire pour réduire les refus vis-à-vis  de la pulvérisation d’insecticide à effet rémanent à l’intérieur des habitations (PIH)?</vt:lpstr>
      <vt:lpstr>Brainstorming inversé</vt:lpstr>
      <vt:lpstr>Exemples</vt:lpstr>
      <vt:lpstr>Comment utiliser le brainstorming inversé</vt:lpstr>
      <vt:lpstr>Les commentaires qui ne font pas avancer les choses</vt:lpstr>
      <vt:lpstr>Étapes de la conception d'un diagramme de  cause et d'effet</vt:lpstr>
      <vt:lpstr>Cause et effet</vt:lpstr>
      <vt:lpstr>Diagramme de cause à effet</vt:lpstr>
      <vt:lpstr>Cause et effet</vt:lpstr>
      <vt:lpstr>Diagramme de cause à effet</vt:lpstr>
      <vt:lpstr>Diagramme de cause à effet</vt:lpstr>
      <vt:lpstr>Exercice en groupe : Diagramme de cause à effet</vt:lpstr>
      <vt:lpstr>Étapes de la création d'un organigramme ou d'une carte de processus</vt:lpstr>
      <vt:lpstr>Exercice de groupe pour créer une carte de processus Se référer à l'annexe IV pour le polycopié</vt:lpstr>
      <vt:lpstr>Exercice d'écoute active Se référer à l'annexe IV pour le polycopié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Spencer</dc:creator>
  <cp:lastModifiedBy>Joaquim Ferreira</cp:lastModifiedBy>
  <cp:revision>74</cp:revision>
  <dcterms:created xsi:type="dcterms:W3CDTF">2020-11-04T17:51:28Z</dcterms:created>
  <dcterms:modified xsi:type="dcterms:W3CDTF">2023-08-23T23:29:51Z</dcterms:modified>
</cp:coreProperties>
</file>