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08" r:id="rId2"/>
    <p:sldId id="609" r:id="rId3"/>
    <p:sldId id="610" r:id="rId4"/>
    <p:sldId id="611" r:id="rId5"/>
    <p:sldId id="612" r:id="rId6"/>
    <p:sldId id="613" r:id="rId7"/>
    <p:sldId id="614" r:id="rId8"/>
    <p:sldId id="615" r:id="rId9"/>
    <p:sldId id="616" r:id="rId10"/>
    <p:sldId id="617" r:id="rId11"/>
    <p:sldId id="618" r:id="rId12"/>
    <p:sldId id="619" r:id="rId13"/>
    <p:sldId id="620" r:id="rId14"/>
    <p:sldId id="6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D1052F-2D25-34C6-95D3-EBDCE1479CC8}" name="Francois Rerolle" initials="FR" userId="e47427c43fd2249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334"/>
    <a:srgbClr val="0C5256"/>
    <a:srgbClr val="F3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5" autoAdjust="0"/>
    <p:restoredTop sz="96327"/>
  </p:normalViewPr>
  <p:slideViewPr>
    <p:cSldViewPr snapToGrid="0" snapToObjects="1">
      <p:cViewPr varScale="1">
        <p:scale>
          <a:sx n="84" d="100"/>
          <a:sy n="84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19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32475A-93D8-EC4E-95F0-8EF39C6BCC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4E9BD-73A3-B045-94CE-E1D9C12604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58F8A-772C-4A48-96EE-B83479236DB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F4FB9-B1C5-0C4B-8F11-8FC5786550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9AF96-203E-694D-8CC6-26781E1CC5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C6007-96B1-C94B-9C26-F6086340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19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B66-FA88-5848-9807-6C9240FD9993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DE1C3-5609-6E49-918C-DC832EA8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5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Acknowledge hard work of the TTs in developing work plans </a:t>
            </a:r>
          </a:p>
          <a:p>
            <a:endParaRPr lang="en-US" baseline="0" dirty="0"/>
          </a:p>
          <a:p>
            <a:r>
              <a:rPr lang="en-US" baseline="0" dirty="0"/>
              <a:t>Warn that this is a presentation is participatory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1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B028D97-F53E-0C46-8283-D36CA75076E6}"/>
              </a:ext>
            </a:extLst>
          </p:cNvPr>
          <p:cNvSpPr/>
          <p:nvPr userDrawn="1"/>
        </p:nvSpPr>
        <p:spPr>
          <a:xfrm>
            <a:off x="2167118" y="-162401"/>
            <a:ext cx="2103120" cy="210312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3272" y="1884363"/>
            <a:ext cx="654913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3272" y="4364038"/>
            <a:ext cx="654913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57D24-DB77-C447-A79F-373435A6DCB5}"/>
              </a:ext>
            </a:extLst>
          </p:cNvPr>
          <p:cNvSpPr txBox="1"/>
          <p:nvPr userDrawn="1"/>
        </p:nvSpPr>
        <p:spPr>
          <a:xfrm>
            <a:off x="4843272" y="1046639"/>
            <a:ext cx="513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tx2"/>
                </a:solidFill>
              </a:rPr>
              <a:t>UCSF  </a:t>
            </a:r>
            <a:r>
              <a:rPr lang="fr-FR" baseline="0" dirty="0">
                <a:solidFill>
                  <a:schemeClr val="tx2"/>
                </a:solidFill>
              </a:rPr>
              <a:t>I</a:t>
            </a:r>
            <a:r>
              <a:rPr lang="fr-FR" dirty="0">
                <a:solidFill>
                  <a:schemeClr val="tx2"/>
                </a:solidFill>
              </a:rPr>
              <a:t>nitiative pour l'élimination du paludisme (MEI)</a:t>
            </a:r>
          </a:p>
        </p:txBody>
      </p:sp>
      <p:pic>
        <p:nvPicPr>
          <p:cNvPr id="20" name="Picture 19" descr="A picture containing person, indoor, hospital room, working&#10;&#10;Description automatically generated">
            <a:extLst>
              <a:ext uri="{FF2B5EF4-FFF2-40B4-BE49-F238E27FC236}">
                <a16:creationId xmlns:a16="http://schemas.microsoft.com/office/drawing/2014/main" id="{B565ED17-A59C-C843-8BE5-10FF474A2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93" y="754535"/>
            <a:ext cx="4124325" cy="4150860"/>
          </a:xfrm>
          <a:prstGeom prst="ellipse">
            <a:avLst/>
          </a:prstGeom>
        </p:spPr>
      </p:pic>
      <p:pic>
        <p:nvPicPr>
          <p:cNvPr id="8" name="Picture 7" descr="Baby tested Zambia.jpg">
            <a:extLst>
              <a:ext uri="{FF2B5EF4-FFF2-40B4-BE49-F238E27FC236}">
                <a16:creationId xmlns:a16="http://schemas.microsoft.com/office/drawing/2014/main" id="{810C5130-32D1-A440-B2E1-C31C32ADC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7436" b="2623"/>
          <a:stretch/>
        </p:blipFill>
        <p:spPr>
          <a:xfrm>
            <a:off x="176393" y="754535"/>
            <a:ext cx="4124325" cy="4150860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A7C35E9-D23C-2543-AD73-EAA9DCBC0BE3}"/>
              </a:ext>
            </a:extLst>
          </p:cNvPr>
          <p:cNvSpPr/>
          <p:nvPr userDrawn="1"/>
        </p:nvSpPr>
        <p:spPr>
          <a:xfrm>
            <a:off x="-352562" y="3505359"/>
            <a:ext cx="2702718" cy="2702718"/>
          </a:xfrm>
          <a:prstGeom prst="ellipse">
            <a:avLst/>
          </a:prstGeom>
          <a:solidFill>
            <a:srgbClr val="F3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0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rgbClr val="052049"/>
                </a:solidFill>
                <a:effectLst/>
                <a:latin typeface="+mn-lt"/>
                <a:ea typeface="DengXian" panose="02010600030101010101" pitchFamily="2" charset="-122"/>
                <a:cs typeface="Arial" panose="020B0604020202020204" pitchFamily="34" charset="0"/>
              </a:rPr>
              <a:t>UCSF  Initiative pour l'élimination du paludisme (MEI)</a:t>
            </a:r>
            <a:endParaRPr lang="en-US" sz="1400" dirty="0">
              <a:solidFill>
                <a:srgbClr val="052049"/>
              </a:solidFill>
              <a:latin typeface="+mn-l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D9A34E-B74F-404F-9A92-84158A67080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831513" y="1598038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67AFCB7A-9A83-BF4D-8285-7AE8F86BB9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25565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1044C71-B8F0-4845-AB7A-225F598006B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823576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7A43002-3BA5-DD40-927D-D68307FA303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655896" y="1598038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6DD0370F-0E97-3842-9573-2B4D470A08F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55896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37AF51A-33A7-C440-B460-B62161072233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553907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0839321-5009-B549-9D75-21C6FE3B741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350603" y="1598038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4653815F-0B87-7340-822E-1518456B51A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50603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024D9DA-7C9A-FB46-B30F-7AD948BCD327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1248614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07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8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1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109583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2510125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72462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87853-C800-4346-8C5B-329A4360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CF87D-7A79-7540-A6D9-5C4FE492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55ACE-0800-7D4B-9318-3BCB539A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1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001A-88E7-2A40-8232-35E2AD22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5B3A5-96F8-8942-AF26-4CD0A44AB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B53D6-DA9F-504C-A55F-711748B9C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7E99FC-5F77-0949-A309-AD62F86B2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610522"/>
            <a:ext cx="9164037" cy="277958"/>
          </a:xfrm>
          <a:prstGeom prst="rect">
            <a:avLst/>
          </a:prstGeom>
        </p:spPr>
        <p:txBody>
          <a:bodyPr/>
          <a:lstStyle>
            <a:lvl1pPr algn="l">
              <a:defRPr sz="9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20910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6D8D-209F-FE4C-A7FA-AEBF2763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554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0279-0363-3F48-B4BC-B94BEE8D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A15C-DF7C-E647-99B7-862378CBF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BC842-3116-C24D-A7DE-0A05881C4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FA324-550D-FE46-8BD2-346F452A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06C6D-AC6A-6D4F-A7EF-EB41E36D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0302F-F53E-284F-B6D8-75A48035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58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2B61-2ACF-324D-AC7C-D7A77389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3A83-3641-874E-935B-FE6A39E3B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A5B95-D4F7-0242-8B81-5767BA226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27681-864A-5541-B9A7-B582B49D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58A88-D7FD-4848-B18F-E71FAA7B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082DF-A336-FE46-B747-4510CF45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7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lthworkers distributing medicine Kenya.jpg"/>
          <p:cNvPicPr>
            <a:picLocks noChangeAspect="1"/>
          </p:cNvPicPr>
          <p:nvPr userDrawn="1"/>
        </p:nvPicPr>
        <p:blipFill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79920"/>
            <a:ext cx="12192000" cy="4378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8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617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874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1540"/>
            <a:ext cx="10037233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2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0"/>
            <a:ext cx="9513036" cy="370610"/>
          </a:xfrm>
        </p:spPr>
        <p:txBody>
          <a:bodyPr/>
          <a:lstStyle>
            <a:lvl1pPr algn="l"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GLOBAL HEALTH GROUP’S MALARIA ELIMINATION INITIATIVE (MEI)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8739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2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789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frica_Trip_June_2011-3 102 (1).jpg"/>
          <p:cNvPicPr>
            <a:picLocks noChangeAspect="1"/>
          </p:cNvPicPr>
          <p:nvPr userDrawn="1"/>
        </p:nvPicPr>
        <p:blipFill rotWithShape="1"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25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8739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8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965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5B5A41-69FF-3648-BF9B-AFBA42912C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4CCB3-CC22-4240-8E0C-E279038D089D}"/>
              </a:ext>
            </a:extLst>
          </p:cNvPr>
          <p:cNvSpPr/>
          <p:nvPr userDrawn="1"/>
        </p:nvSpPr>
        <p:spPr>
          <a:xfrm>
            <a:off x="-2041512" y="1033153"/>
            <a:ext cx="6494759" cy="631767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7432" y="1884363"/>
            <a:ext cx="6549136" cy="2387600"/>
          </a:xfrm>
        </p:spPr>
        <p:txBody>
          <a:bodyPr anchor="b"/>
          <a:lstStyle>
            <a:lvl1pPr algn="l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432" y="4364038"/>
            <a:ext cx="654913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25F3FAA-2F95-1643-8351-10F5AE4DE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304" y="-783771"/>
            <a:ext cx="7430393" cy="7433954"/>
          </a:xfrm>
          <a:prstGeom prst="ellipse">
            <a:avLst/>
          </a:prstGeom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5107607" y="1373404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Global Health Group’s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4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5B5A41-69FF-3648-BF9B-AFBA42912C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140" y="1884363"/>
            <a:ext cx="11098428" cy="2022619"/>
          </a:xfrm>
        </p:spPr>
        <p:txBody>
          <a:bodyPr anchor="b"/>
          <a:lstStyle>
            <a:lvl1pPr algn="ctr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4398906" y="5727412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CE3E04B4-7A84-DD40-9090-E7E05FF3B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0545BFA-F216-9845-8C49-D2DB2B56C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3334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400" y="1397480"/>
            <a:ext cx="10575913" cy="2387600"/>
          </a:xfrm>
        </p:spPr>
        <p:txBody>
          <a:bodyPr anchor="b"/>
          <a:lstStyle>
            <a:lvl1pPr algn="ctr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400" y="3877155"/>
            <a:ext cx="1057591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4387551" y="5819487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Global Health Group’s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4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1AD8-9EB4-2E4E-AEF6-99C4DFCB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388436" cy="1329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44E5-5CFD-FF4F-9DD4-FBB354D43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25625"/>
            <a:ext cx="11388436" cy="435133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8A9C3-2C84-934F-BBCE-B9CD2872E867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rgbClr val="052049"/>
                </a:solidFill>
                <a:effectLst/>
                <a:latin typeface="+mn-lt"/>
                <a:ea typeface="DengXian" panose="02010600030101010101" pitchFamily="2" charset="-122"/>
                <a:cs typeface="Arial" panose="020B0604020202020204" pitchFamily="34" charset="0"/>
              </a:rPr>
              <a:t>UCSF  Initiative pour l'élimination du paludisme (MEI)</a:t>
            </a:r>
            <a:endParaRPr lang="en-US" sz="1400" dirty="0">
              <a:solidFill>
                <a:srgbClr val="05204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721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1AD8-9EB4-2E4E-AEF6-99C4DFCB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388436" cy="8469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44E5-5CFD-FF4F-9DD4-FBB354D43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25625"/>
            <a:ext cx="11388436" cy="4351338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8A9C3-2C84-934F-BBCE-B9CD2872E867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rgbClr val="052049"/>
                </a:solidFill>
                <a:effectLst/>
                <a:latin typeface="+mn-lt"/>
                <a:ea typeface="DengXian" panose="02010600030101010101" pitchFamily="2" charset="-122"/>
                <a:cs typeface="Arial" panose="020B0604020202020204" pitchFamily="34" charset="0"/>
              </a:rPr>
              <a:t>UCSF  Initiative pour l'élimination du paludisme (MEI)</a:t>
            </a:r>
            <a:endParaRPr lang="en-US" sz="1400" dirty="0">
              <a:solidFill>
                <a:srgbClr val="052049"/>
              </a:solidFill>
              <a:latin typeface="+mn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E1CA0D-62A4-9749-B432-3FB7A6B53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488" y="1212027"/>
            <a:ext cx="11388725" cy="4953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48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2E09D5-A1EB-B341-BD80-46CA34CAF6D6}"/>
              </a:ext>
            </a:extLst>
          </p:cNvPr>
          <p:cNvSpPr/>
          <p:nvPr userDrawn="1"/>
        </p:nvSpPr>
        <p:spPr>
          <a:xfrm>
            <a:off x="461272" y="1609913"/>
            <a:ext cx="5580900" cy="4600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564CBB-4813-1745-93AE-4B0B327EB08C}"/>
              </a:ext>
            </a:extLst>
          </p:cNvPr>
          <p:cNvSpPr/>
          <p:nvPr userDrawn="1"/>
        </p:nvSpPr>
        <p:spPr>
          <a:xfrm>
            <a:off x="508399" y="1655063"/>
            <a:ext cx="5484685" cy="81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DCA73-8D05-5745-ACB4-5190C58D0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899" y="1609913"/>
            <a:ext cx="548468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C1EF3-5D8A-DB47-8B5E-4166F46CB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899" y="2612573"/>
            <a:ext cx="5484685" cy="350584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A40B30-55AC-634E-80AC-88004EDC7969}"/>
              </a:ext>
            </a:extLst>
          </p:cNvPr>
          <p:cNvSpPr/>
          <p:nvPr userDrawn="1"/>
        </p:nvSpPr>
        <p:spPr>
          <a:xfrm>
            <a:off x="6125800" y="1609913"/>
            <a:ext cx="5580900" cy="4600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5B10-A55D-9B43-A902-CB1F4F2004C4}"/>
              </a:ext>
            </a:extLst>
          </p:cNvPr>
          <p:cNvSpPr/>
          <p:nvPr userDrawn="1"/>
        </p:nvSpPr>
        <p:spPr>
          <a:xfrm>
            <a:off x="6172927" y="1655063"/>
            <a:ext cx="5484685" cy="81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632301C-63F0-4D46-8F52-E82DA78526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20427" y="1609913"/>
            <a:ext cx="548468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387F4EA-6F24-524C-A572-5AD8E412FDA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20427" y="2612573"/>
            <a:ext cx="5484685" cy="350584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rgbClr val="052049"/>
                </a:solidFill>
                <a:effectLst/>
                <a:latin typeface="+mn-lt"/>
                <a:ea typeface="DengXian" panose="02010600030101010101" pitchFamily="2" charset="-122"/>
                <a:cs typeface="Arial" panose="020B0604020202020204" pitchFamily="34" charset="0"/>
              </a:rPr>
              <a:t>UCSF  Initiative pour l'élimination du paludisme (MEI)</a:t>
            </a:r>
            <a:endParaRPr lang="en-US" sz="1400" dirty="0">
              <a:solidFill>
                <a:srgbClr val="05204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300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rgbClr val="052049"/>
                </a:solidFill>
                <a:effectLst/>
                <a:latin typeface="+mn-lt"/>
                <a:ea typeface="DengXian" panose="02010600030101010101" pitchFamily="2" charset="-122"/>
                <a:cs typeface="Arial" panose="020B0604020202020204" pitchFamily="34" charset="0"/>
              </a:rPr>
              <a:t>UCSF  Initiative pour l'élimination du paludisme (MEI)</a:t>
            </a:r>
            <a:endParaRPr lang="en-US" sz="1400" dirty="0">
              <a:solidFill>
                <a:srgbClr val="052049"/>
              </a:solidFill>
              <a:latin typeface="+mn-l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D9A34E-B74F-404F-9A92-84158A67080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83422" y="1586163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67AFCB7A-9A83-BF4D-8285-7AE8F86BB9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7474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1044C71-B8F0-4845-AB7A-225F598006B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975485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7A43002-3BA5-DD40-927D-D68307FA303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235316" y="1586163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6DD0370F-0E97-3842-9573-2B4D470A08F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5316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37AF51A-33A7-C440-B460-B62161072233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33327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0839321-5009-B549-9D75-21C6FE3B741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416909" y="1586163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4653815F-0B87-7340-822E-1518456B51A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16909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024D9DA-7C9A-FB46-B30F-7AD948BCD327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314920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14A966-8D60-BC4D-B2C4-F347081B720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90573" y="1586163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B7205372-CDF1-F24B-94C7-EBFDAA38341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92562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35B411C1-65E1-F346-A3EF-7A98EC489A6F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90573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0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5F001-4DBA-1B48-928E-702934A3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08669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62B32-C202-7248-821B-35371D1D9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886" y="1825625"/>
            <a:ext cx="108669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97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9" r:id="rId4"/>
    <p:sldLayoutId id="2147483661" r:id="rId5"/>
    <p:sldLayoutId id="2147483666" r:id="rId6"/>
    <p:sldLayoutId id="2147483650" r:id="rId7"/>
    <p:sldLayoutId id="2147483653" r:id="rId8"/>
    <p:sldLayoutId id="2147483667" r:id="rId9"/>
    <p:sldLayoutId id="2147483668" r:id="rId10"/>
    <p:sldLayoutId id="2147483663" r:id="rId11"/>
    <p:sldLayoutId id="2147483664" r:id="rId12"/>
    <p:sldLayoutId id="2147483665" r:id="rId13"/>
    <p:sldLayoutId id="2147483655" r:id="rId14"/>
    <p:sldLayoutId id="2147483652" r:id="rId15"/>
    <p:sldLayoutId id="2147483654" r:id="rId16"/>
    <p:sldLayoutId id="2147483656" r:id="rId17"/>
    <p:sldLayoutId id="2147483657" r:id="rId18"/>
    <p:sldLayoutId id="2147483670" r:id="rId19"/>
    <p:sldLayoutId id="2147483671" r:id="rId20"/>
    <p:sldLayoutId id="2147483672" r:id="rId21"/>
    <p:sldLayoutId id="214748367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pPr algn="l"/>
            <a:r>
              <a:rPr lang="fr-FR" sz="4000" dirty="0"/>
              <a:t>Module 2 : Gestion et leadership : Changement des priorités et des pratiques organisationnelles en vue de l'élimination du paludisme</a:t>
            </a:r>
          </a:p>
        </p:txBody>
      </p:sp>
    </p:spTree>
    <p:extLst>
      <p:ext uri="{BB962C8B-B14F-4D97-AF65-F5344CB8AC3E}">
        <p14:creationId xmlns:p14="http://schemas.microsoft.com/office/powerpoint/2010/main" val="39521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55B7E-8179-FD4C-9402-A37076E97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Attributs d'un bon leadership à tous les niveaux du système de santé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F710E-6DAE-564E-8336-34233D421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fr-FR" sz="2200" dirty="0"/>
              <a:t>Capacité à résoudre des problèmes pratiques (financement, chaîne d'approvisionnement, personnel)</a:t>
            </a:r>
          </a:p>
          <a:p>
            <a:pPr>
              <a:spcBef>
                <a:spcPts val="800"/>
              </a:spcBef>
            </a:pPr>
            <a:r>
              <a:rPr lang="fr-FR" sz="2200" dirty="0"/>
              <a:t>Capacité à gérer des événements imprévus</a:t>
            </a:r>
          </a:p>
          <a:p>
            <a:pPr>
              <a:spcBef>
                <a:spcPts val="800"/>
              </a:spcBef>
            </a:pPr>
            <a:r>
              <a:rPr lang="fr-FR" sz="2200" dirty="0"/>
              <a:t>Capacité de médiation entre des groupes et des priorités conflictuels (systèmes verticaux vs intégrés)</a:t>
            </a:r>
          </a:p>
          <a:p>
            <a:pPr>
              <a:spcBef>
                <a:spcPts val="800"/>
              </a:spcBef>
            </a:pPr>
            <a:r>
              <a:rPr lang="fr-FR" sz="2200" dirty="0"/>
              <a:t>Maintien de l'accent sur la surveillance et la réaction en temps réel</a:t>
            </a:r>
          </a:p>
          <a:p>
            <a:pPr>
              <a:spcBef>
                <a:spcPts val="800"/>
              </a:spcBef>
            </a:pPr>
            <a:r>
              <a:rPr lang="fr-FR" sz="2200" dirty="0"/>
              <a:t>Délégation et habilitation du personnel du programme à tous les niveaux pour qu'il puisse prendre des décisions sans avoir à suivre fréquemment les directives des échelons supérieurs</a:t>
            </a:r>
          </a:p>
          <a:p>
            <a:pPr>
              <a:spcBef>
                <a:spcPts val="800"/>
              </a:spcBef>
            </a:pPr>
            <a:r>
              <a:rPr lang="fr-FR" sz="2200" dirty="0"/>
              <a:t>Promotion de l'appropriation locale</a:t>
            </a:r>
          </a:p>
          <a:p>
            <a:pPr>
              <a:spcBef>
                <a:spcPts val="800"/>
              </a:spcBef>
            </a:pPr>
            <a:r>
              <a:rPr lang="fr-FR" sz="2200" dirty="0"/>
              <a:t>Maintien de l'intégrité, de la transparence et de la responsabilité </a:t>
            </a:r>
          </a:p>
          <a:p>
            <a:pPr>
              <a:spcBef>
                <a:spcPts val="800"/>
              </a:spcBef>
            </a:pPr>
            <a:r>
              <a:rPr lang="fr-FR" sz="2200" dirty="0"/>
              <a:t>Résolution des problèmes sur la base des « faits et des ressentis » </a:t>
            </a:r>
          </a:p>
          <a:p>
            <a:pPr>
              <a:spcBef>
                <a:spcPts val="800"/>
              </a:spcBef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1259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08C3-7842-8A48-ADE4-970CF1F3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Organisation du PNLP au niveau national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AF46E3-5D95-4F36-B6CE-9B4BDA98E04B}"/>
              </a:ext>
            </a:extLst>
          </p:cNvPr>
          <p:cNvCxnSpPr/>
          <p:nvPr/>
        </p:nvCxnSpPr>
        <p:spPr>
          <a:xfrm>
            <a:off x="7536460" y="4793509"/>
            <a:ext cx="0" cy="1097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73A181B-4382-4252-ACB4-78DC3144B87C}"/>
              </a:ext>
            </a:extLst>
          </p:cNvPr>
          <p:cNvGrpSpPr/>
          <p:nvPr/>
        </p:nvGrpSpPr>
        <p:grpSpPr>
          <a:xfrm>
            <a:off x="2994786" y="1523320"/>
            <a:ext cx="6266181" cy="4655089"/>
            <a:chOff x="2994786" y="1523320"/>
            <a:chExt cx="6266181" cy="465508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E05E622-BC72-4D22-8CA1-2BDE3507894F}"/>
                </a:ext>
              </a:extLst>
            </p:cNvPr>
            <p:cNvGrpSpPr/>
            <p:nvPr/>
          </p:nvGrpSpPr>
          <p:grpSpPr>
            <a:xfrm>
              <a:off x="2994786" y="1523320"/>
              <a:ext cx="6266181" cy="4655089"/>
              <a:chOff x="2994786" y="1523320"/>
              <a:chExt cx="6266181" cy="465508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95D7DFF-9302-4487-83D9-B6BAB71F459B}"/>
                  </a:ext>
                </a:extLst>
              </p:cNvPr>
              <p:cNvSpPr/>
              <p:nvPr/>
            </p:nvSpPr>
            <p:spPr>
              <a:xfrm>
                <a:off x="4131302" y="5584049"/>
                <a:ext cx="987552" cy="59436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1000"/>
                  </a:lnSpc>
                </a:pPr>
                <a:r>
                  <a:rPr lang="fr-FR" sz="10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Responsable adjoint des finances et de l'administration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18E210-A67F-4363-87E8-6B24D1938723}"/>
                  </a:ext>
                </a:extLst>
              </p:cNvPr>
              <p:cNvSpPr/>
              <p:nvPr/>
            </p:nvSpPr>
            <p:spPr>
              <a:xfrm>
                <a:off x="2994786" y="5578064"/>
                <a:ext cx="987552" cy="59436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1000"/>
                  </a:lnSpc>
                </a:pPr>
                <a:r>
                  <a:rPr lang="fr-FR" sz="10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Logisticien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0EF0702-D4CD-4B11-876F-0C12DF528DBE}"/>
                  </a:ext>
                </a:extLst>
              </p:cNvPr>
              <p:cNvCxnSpPr/>
              <p:nvPr/>
            </p:nvCxnSpPr>
            <p:spPr>
              <a:xfrm>
                <a:off x="4057636" y="5415584"/>
                <a:ext cx="0" cy="4206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F465A20D-250F-4AA4-825B-B5DCC60F6AF8}"/>
                  </a:ext>
                </a:extLst>
              </p:cNvPr>
              <p:cNvGrpSpPr/>
              <p:nvPr/>
            </p:nvGrpSpPr>
            <p:grpSpPr>
              <a:xfrm>
                <a:off x="3584931" y="1523320"/>
                <a:ext cx="5676036" cy="4655089"/>
                <a:chOff x="3584931" y="1523320"/>
                <a:chExt cx="5676036" cy="4655089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5C30ED1-1E7E-4D15-AA82-226CD96BC54F}"/>
                    </a:ext>
                  </a:extLst>
                </p:cNvPr>
                <p:cNvSpPr/>
                <p:nvPr/>
              </p:nvSpPr>
              <p:spPr>
                <a:xfrm>
                  <a:off x="3584931" y="4908748"/>
                  <a:ext cx="987552" cy="493776"/>
                </a:xfrm>
                <a:prstGeom prst="rect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ts val="1000"/>
                    </a:lnSpc>
                  </a:pPr>
                  <a:r>
                    <a:rPr lang="fr-FR" sz="1000" b="1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Responsable des finances et de l'administration</a:t>
                  </a:r>
                </a:p>
              </p:txBody>
            </p: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988807D5-702D-4304-9622-BD21DAC01805}"/>
                    </a:ext>
                  </a:extLst>
                </p:cNvPr>
                <p:cNvGrpSpPr/>
                <p:nvPr/>
              </p:nvGrpSpPr>
              <p:grpSpPr>
                <a:xfrm>
                  <a:off x="4052201" y="1523320"/>
                  <a:ext cx="5208766" cy="4655089"/>
                  <a:chOff x="4052201" y="1523320"/>
                  <a:chExt cx="5208766" cy="4655089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F9DAFADB-DFA6-4B2E-9C0D-F1FA63DDE739}"/>
                      </a:ext>
                    </a:extLst>
                  </p:cNvPr>
                  <p:cNvSpPr/>
                  <p:nvPr/>
                </p:nvSpPr>
                <p:spPr>
                  <a:xfrm>
                    <a:off x="7622365" y="5584049"/>
                    <a:ext cx="987552" cy="594360"/>
                  </a:xfrm>
                  <a:prstGeom prst="rect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lIns="0" tIns="0" rIns="0" bIns="0" rtlCol="0" anchor="ctr"/>
                  <a:lstStyle/>
                  <a:p>
                    <a:pPr algn="ctr">
                      <a:lnSpc>
                        <a:spcPts val="1000"/>
                      </a:lnSpc>
                    </a:pPr>
                    <a:r>
                      <a:rPr lang="fr-FR" sz="1000" b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Gestionnaire de données</a:t>
                    </a:r>
                  </a:p>
                </p:txBody>
              </p:sp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5CDA345F-F383-4CE5-9D93-E26AF7288BCC}"/>
                      </a:ext>
                    </a:extLst>
                  </p:cNvPr>
                  <p:cNvGrpSpPr/>
                  <p:nvPr/>
                </p:nvGrpSpPr>
                <p:grpSpPr>
                  <a:xfrm>
                    <a:off x="5311568" y="1523320"/>
                    <a:ext cx="2141966" cy="4655089"/>
                    <a:chOff x="5311568" y="1523320"/>
                    <a:chExt cx="2141966" cy="4655089"/>
                  </a:xfrm>
                </p:grpSpPr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DEDD2E23-4F6C-4229-BD38-F1E6ED0895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7143" y="4906649"/>
                      <a:ext cx="987552" cy="493776"/>
                    </a:xfrm>
                    <a:prstGeom prst="rect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1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Responsable du contrôle des vecteurs</a:t>
                      </a:r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9B5E16DB-97E9-4A06-AF02-02D8ECB33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5982" y="5584049"/>
                      <a:ext cx="987552" cy="594360"/>
                    </a:xfrm>
                    <a:prstGeom prst="rect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1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Responsable adjoint du contrôle et de l'évaluation</a:t>
                      </a:r>
                    </a:p>
                  </p:txBody>
                </p:sp>
                <p:sp>
                  <p:nvSpPr>
                    <p:cNvPr id="17" name="Rectangle 16">
                      <a:extLst>
                        <a:ext uri="{FF2B5EF4-FFF2-40B4-BE49-F238E27FC236}">
                          <a16:creationId xmlns:a16="http://schemas.microsoft.com/office/drawing/2014/main" id="{654F6FDA-D977-4400-A585-2F99B69C86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11568" y="5584049"/>
                      <a:ext cx="987552" cy="594360"/>
                    </a:xfrm>
                    <a:prstGeom prst="rect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1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Responsable en chef des opérations sur le terrain</a:t>
                      </a:r>
                    </a:p>
                  </p:txBody>
                </p:sp>
                <p:grpSp>
                  <p:nvGrpSpPr>
                    <p:cNvPr id="33" name="Group 32">
                      <a:extLst>
                        <a:ext uri="{FF2B5EF4-FFF2-40B4-BE49-F238E27FC236}">
                          <a16:creationId xmlns:a16="http://schemas.microsoft.com/office/drawing/2014/main" id="{99AA5840-3459-4749-B1E8-35A9F086E5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54866" y="1523320"/>
                      <a:ext cx="1038653" cy="3399659"/>
                      <a:chOff x="5854866" y="1523320"/>
                      <a:chExt cx="1038653" cy="3399659"/>
                    </a:xfrm>
                  </p:grpSpPr>
                  <p:sp>
                    <p:nvSpPr>
                      <p:cNvPr id="7" name="Rectangle 6">
                        <a:extLst>
                          <a:ext uri="{FF2B5EF4-FFF2-40B4-BE49-F238E27FC236}">
                            <a16:creationId xmlns:a16="http://schemas.microsoft.com/office/drawing/2014/main" id="{B78B2027-5BF5-458A-B8F3-EA1EA9BEA3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60247" y="3514803"/>
                        <a:ext cx="1033272" cy="493776"/>
                      </a:xfrm>
                      <a:prstGeom prst="rect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lIns="0" tIns="0" rIns="0" bIns="0" rtlCol="0" anchor="ctr"/>
                      <a:lstStyle/>
                      <a:p>
                        <a:pPr algn="ctr">
                          <a:lnSpc>
                            <a:spcPts val="1000"/>
                          </a:lnSpc>
                        </a:pPr>
                        <a:r>
                          <a:rPr lang="fr-FR" sz="1000" b="1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Directeur adjoint (gestion des cas)</a:t>
                        </a:r>
                      </a:p>
                    </p:txBody>
                  </p:sp>
                  <p:grpSp>
                    <p:nvGrpSpPr>
                      <p:cNvPr id="24" name="Group 23">
                        <a:extLst>
                          <a:ext uri="{FF2B5EF4-FFF2-40B4-BE49-F238E27FC236}">
                            <a16:creationId xmlns:a16="http://schemas.microsoft.com/office/drawing/2014/main" id="{06DF00D2-6920-4EDC-844C-DA2ACBF8F4B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54866" y="1523320"/>
                        <a:ext cx="1038653" cy="1838042"/>
                        <a:chOff x="5854866" y="1523320"/>
                        <a:chExt cx="1038653" cy="1838042"/>
                      </a:xfrm>
                    </p:grpSpPr>
                    <p:sp>
                      <p:nvSpPr>
                        <p:cNvPr id="6" name="Rectangle 5">
                          <a:extLst>
                            <a:ext uri="{FF2B5EF4-FFF2-40B4-BE49-F238E27FC236}">
                              <a16:creationId xmlns:a16="http://schemas.microsoft.com/office/drawing/2014/main" id="{3DC43A36-E216-438E-B4A1-B946B8ACF0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860247" y="2867586"/>
                          <a:ext cx="1033272" cy="493776"/>
                        </a:xfrm>
                        <a:prstGeom prst="rect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6"/>
                        </a:lnRef>
                        <a:fillRef idx="1">
                          <a:schemeClr val="lt1"/>
                        </a:fillRef>
                        <a:effectRef idx="0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lIns="0" tIns="0" rIns="0" bIns="0" rtlCol="0" anchor="ctr"/>
                        <a:lstStyle/>
                        <a:p>
                          <a:pPr algn="ctr">
                            <a:lnSpc>
                              <a:spcPts val="1000"/>
                            </a:lnSpc>
                          </a:pPr>
                          <a:r>
                            <a:rPr lang="fr-FR" sz="1000" b="1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Directeur</a:t>
                          </a:r>
                        </a:p>
                      </p:txBody>
                    </p:sp>
                    <p:grpSp>
                      <p:nvGrpSpPr>
                        <p:cNvPr id="21" name="Group 20">
                          <a:extLst>
                            <a:ext uri="{FF2B5EF4-FFF2-40B4-BE49-F238E27FC236}">
                              <a16:creationId xmlns:a16="http://schemas.microsoft.com/office/drawing/2014/main" id="{7A6AC059-78AB-4185-BC4D-2DCCD07B1D9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854866" y="1523320"/>
                          <a:ext cx="1038652" cy="1156878"/>
                          <a:chOff x="5854866" y="1523320"/>
                          <a:chExt cx="1038652" cy="1156878"/>
                        </a:xfrm>
                      </p:grpSpPr>
                      <p:sp>
                        <p:nvSpPr>
                          <p:cNvPr id="3" name="Rectangle 2">
                            <a:extLst>
                              <a:ext uri="{FF2B5EF4-FFF2-40B4-BE49-F238E27FC236}">
                                <a16:creationId xmlns:a16="http://schemas.microsoft.com/office/drawing/2014/main" id="{DFFC3E86-9844-44AF-A569-030AB60389D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60246" y="1523320"/>
                            <a:ext cx="1033272" cy="475714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6"/>
                          </a:lnRef>
                          <a:fillRef idx="1">
                            <a:schemeClr val="lt1"/>
                          </a:fillRef>
                          <a:effectRef idx="0">
                            <a:schemeClr val="accent6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lIns="0" tIns="0" rIns="0" bIns="0" rtlCol="0" anchor="ctr"/>
                          <a:lstStyle/>
                          <a:p>
                            <a:pPr algn="ctr">
                              <a:lnSpc>
                                <a:spcPts val="1000"/>
                              </a:lnSpc>
                            </a:pPr>
                            <a:r>
                              <a:rPr lang="fr-FR" sz="1000" b="1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a:t>Secrétaire permanent</a:t>
                            </a:r>
                          </a:p>
                        </p:txBody>
                      </p:sp>
                      <p:sp>
                        <p:nvSpPr>
                          <p:cNvPr id="5" name="Rectangle 4">
                            <a:extLst>
                              <a:ext uri="{FF2B5EF4-FFF2-40B4-BE49-F238E27FC236}">
                                <a16:creationId xmlns:a16="http://schemas.microsoft.com/office/drawing/2014/main" id="{5F2DBD4C-53D9-4E79-B40C-1D98CBCCC79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54866" y="2186422"/>
                            <a:ext cx="1035404" cy="493776"/>
                          </a:xfrm>
                          <a:prstGeom prst="rect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6"/>
                          </a:lnRef>
                          <a:fillRef idx="1">
                            <a:schemeClr val="lt1"/>
                          </a:fillRef>
                          <a:effectRef idx="0">
                            <a:schemeClr val="accent6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lIns="0" tIns="0" rIns="0" bIns="0" rtlCol="0" anchor="ctr"/>
                          <a:lstStyle/>
                          <a:p>
                            <a:pPr algn="ctr">
                              <a:lnSpc>
                                <a:spcPts val="1000"/>
                              </a:lnSpc>
                            </a:pPr>
                            <a:r>
                              <a:rPr lang="fr-FR" sz="1000" b="1" dirty="0">
                                <a:solidFill>
                                  <a:schemeClr val="tx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a:t>Directeur principal des services de prévention</a:t>
                            </a:r>
                          </a:p>
                        </p:txBody>
                      </p:sp>
                      <p:cxnSp>
                        <p:nvCxnSpPr>
                          <p:cNvPr id="19" name="Straight Connector 18">
                            <a:extLst>
                              <a:ext uri="{FF2B5EF4-FFF2-40B4-BE49-F238E27FC236}">
                                <a16:creationId xmlns:a16="http://schemas.microsoft.com/office/drawing/2014/main" id="{7586D2ED-5742-4FDC-B2C8-E4F7984EB53C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387635" y="1999034"/>
                            <a:ext cx="0" cy="18288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0" name="Straight Connector 19">
                          <a:extLst>
                            <a:ext uri="{FF2B5EF4-FFF2-40B4-BE49-F238E27FC236}">
                              <a16:creationId xmlns:a16="http://schemas.microsoft.com/office/drawing/2014/main" id="{32011C89-08D1-4E8E-9DF9-94BF6D50EEF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6387635" y="2680198"/>
                          <a:ext cx="0" cy="18288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2" name="Straight Connector 21">
                        <a:extLst>
                          <a:ext uri="{FF2B5EF4-FFF2-40B4-BE49-F238E27FC236}">
                            <a16:creationId xmlns:a16="http://schemas.microsoft.com/office/drawing/2014/main" id="{B0B0441C-8E3A-4912-9C44-A57FACC8A02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80157" y="3347801"/>
                        <a:ext cx="0" cy="18288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Straight Connector 22">
                        <a:extLst>
                          <a:ext uri="{FF2B5EF4-FFF2-40B4-BE49-F238E27FC236}">
                            <a16:creationId xmlns:a16="http://schemas.microsoft.com/office/drawing/2014/main" id="{043561F1-0F90-4AFC-A6D0-3BA9F58066A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68613" y="4008579"/>
                        <a:ext cx="0" cy="91440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2" name="Group 31">
                      <a:extLst>
                        <a:ext uri="{FF2B5EF4-FFF2-40B4-BE49-F238E27FC236}">
                          <a16:creationId xmlns:a16="http://schemas.microsoft.com/office/drawing/2014/main" id="{CD667737-90BE-433D-95EC-F8463DAD47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92463" y="5390697"/>
                      <a:ext cx="109728" cy="448056"/>
                      <a:chOff x="6292463" y="5390697"/>
                      <a:chExt cx="109728" cy="448056"/>
                    </a:xfrm>
                  </p:grpSpPr>
                  <p:cxnSp>
                    <p:nvCxnSpPr>
                      <p:cNvPr id="25" name="Straight Connector 24">
                        <a:extLst>
                          <a:ext uri="{FF2B5EF4-FFF2-40B4-BE49-F238E27FC236}">
                            <a16:creationId xmlns:a16="http://schemas.microsoft.com/office/drawing/2014/main" id="{E11F892A-3825-4E12-AD1C-87B49A10BB0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86327" y="5390697"/>
                        <a:ext cx="0" cy="448056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Straight Connector 28">
                        <a:extLst>
                          <a:ext uri="{FF2B5EF4-FFF2-40B4-BE49-F238E27FC236}">
                            <a16:creationId xmlns:a16="http://schemas.microsoft.com/office/drawing/2014/main" id="{AA99D2D7-11F2-41D1-8EC7-0E85D274E05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292463" y="5827456"/>
                        <a:ext cx="109728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54FB9B91-F450-4E00-86A4-1E12A0DA4AC7}"/>
                      </a:ext>
                    </a:extLst>
                  </p:cNvPr>
                  <p:cNvGrpSpPr/>
                  <p:nvPr/>
                </p:nvGrpSpPr>
                <p:grpSpPr>
                  <a:xfrm>
                    <a:off x="7038293" y="4791833"/>
                    <a:ext cx="987552" cy="1036084"/>
                    <a:chOff x="7038293" y="4791833"/>
                    <a:chExt cx="987552" cy="1036084"/>
                  </a:xfrm>
                </p:grpSpPr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970361B1-B9EB-4BEF-A911-9BCAF231C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38293" y="4904134"/>
                      <a:ext cx="987552" cy="493776"/>
                    </a:xfrm>
                    <a:prstGeom prst="rect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1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Responsable du contrôle et de l'évaluation</a:t>
                      </a:r>
                    </a:p>
                  </p:txBody>
                </p:sp>
                <p:cxnSp>
                  <p:nvCxnSpPr>
                    <p:cNvPr id="27" name="Straight Connector 26">
                      <a:extLst>
                        <a:ext uri="{FF2B5EF4-FFF2-40B4-BE49-F238E27FC236}">
                          <a16:creationId xmlns:a16="http://schemas.microsoft.com/office/drawing/2014/main" id="{FB9CBAFF-DE7F-4D59-A5C7-D6F5876C70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541354" y="4791833"/>
                      <a:ext cx="0" cy="10972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A273C5E1-4B0D-4340-A7B7-B7D506649BA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537599" y="5405520"/>
                      <a:ext cx="0" cy="41148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8F8A198F-AB03-46BF-BA0D-32882E9935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7453534" y="5827917"/>
                      <a:ext cx="18288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6E155115-C0BB-4EDD-BAC4-FF60C040F80A}"/>
                      </a:ext>
                    </a:extLst>
                  </p:cNvPr>
                  <p:cNvGrpSpPr/>
                  <p:nvPr/>
                </p:nvGrpSpPr>
                <p:grpSpPr>
                  <a:xfrm>
                    <a:off x="4052201" y="4780145"/>
                    <a:ext cx="5208766" cy="610552"/>
                    <a:chOff x="4052201" y="4780145"/>
                    <a:chExt cx="5208766" cy="610552"/>
                  </a:xfrm>
                </p:grpSpPr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C26E85E8-3C70-4773-9E73-F50CB9EE1B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04402" y="4896921"/>
                      <a:ext cx="1056565" cy="493776"/>
                    </a:xfrm>
                    <a:prstGeom prst="rect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fr-FR" sz="1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Responsable SBCC</a:t>
                      </a:r>
                    </a:p>
                  </p:txBody>
                </p:sp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id="{E803E895-F07F-4278-A37F-912E3350A5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701047" y="4780145"/>
                      <a:ext cx="0" cy="10972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id="{CF7A596C-607F-4B8F-A716-394B6BFB0F7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052201" y="4783895"/>
                      <a:ext cx="466344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47">
                      <a:extLst>
                        <a:ext uri="{FF2B5EF4-FFF2-40B4-BE49-F238E27FC236}">
                          <a16:creationId xmlns:a16="http://schemas.microsoft.com/office/drawing/2014/main" id="{2EF04055-80F7-4997-91D2-2AA0670990C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532873" y="4789873"/>
                      <a:ext cx="0" cy="10972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>
                      <a:extLst>
                        <a:ext uri="{FF2B5EF4-FFF2-40B4-BE49-F238E27FC236}">
                          <a16:creationId xmlns:a16="http://schemas.microsoft.com/office/drawing/2014/main" id="{33555BA0-35F2-49FD-B620-F3203EC6F46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071993" y="4785009"/>
                      <a:ext cx="0" cy="10972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7368F6D-DA2B-4DA6-B187-8E5FA31B04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82495" y="5827456"/>
                <a:ext cx="14008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C6E221C-0A3D-4754-A72A-E37FD97EB7CC}"/>
                </a:ext>
              </a:extLst>
            </p:cNvPr>
            <p:cNvGrpSpPr/>
            <p:nvPr/>
          </p:nvGrpSpPr>
          <p:grpSpPr>
            <a:xfrm>
              <a:off x="2994786" y="4219933"/>
              <a:ext cx="3385676" cy="493776"/>
              <a:chOff x="2994786" y="4219933"/>
              <a:chExt cx="3385676" cy="493776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D485B52-8BC9-45A0-8FF6-D060A97D05BC}"/>
                  </a:ext>
                </a:extLst>
              </p:cNvPr>
              <p:cNvSpPr/>
              <p:nvPr/>
            </p:nvSpPr>
            <p:spPr>
              <a:xfrm>
                <a:off x="2994786" y="4219933"/>
                <a:ext cx="987552" cy="493776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1000"/>
                  </a:lnSpc>
                </a:pPr>
                <a:r>
                  <a:rPr lang="fr-FR" sz="1000" b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Assistant de programme</a:t>
                </a: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525EC57-45A7-44AA-A4AE-DAB8BAAABE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75590" y="4453637"/>
                <a:ext cx="240487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4935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904D-B317-DD4E-B2F6-4E41B9F3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Organisation de l'équipe chargée de l'élimination </a:t>
            </a:r>
            <a:br>
              <a:rPr lang="fr-FR" dirty="0"/>
            </a:br>
            <a:r>
              <a:rPr lang="fr-FR" dirty="0"/>
              <a:t>du paludisme au niveau infranational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A50C0-3310-1F42-87A7-5028E114E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dirty="0"/>
              <a:t>Équipe de gestion sanitaire provinciale : (PMD,PEDCO,PMO,PHEO,PNO,PHPO,PPM,PHA,PHIO)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dirty="0"/>
              <a:t>Équipe de gestion sanitaire du district :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dirty="0"/>
              <a:t>(DMO, DHEO,DNO,DHPO,DPM,DHA)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dirty="0"/>
              <a:t>Équipe de gestion sanitaire du service :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dirty="0"/>
              <a:t>(Infirmière en charge, EHT)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dirty="0"/>
              <a:t>Niveau communautaire :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dirty="0"/>
              <a:t>(Agents de Santé Communautaire [ACS])</a:t>
            </a:r>
          </a:p>
          <a:p>
            <a:endParaRPr lang="en-US" dirty="0"/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10B5453C-8455-C147-8E95-6F196061E571}"/>
              </a:ext>
            </a:extLst>
          </p:cNvPr>
          <p:cNvSpPr/>
          <p:nvPr/>
        </p:nvSpPr>
        <p:spPr>
          <a:xfrm>
            <a:off x="5678129" y="2507226"/>
            <a:ext cx="147484" cy="4719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CC7FF08E-9EE3-2847-9904-F0337D6B6316}"/>
              </a:ext>
            </a:extLst>
          </p:cNvPr>
          <p:cNvSpPr/>
          <p:nvPr/>
        </p:nvSpPr>
        <p:spPr>
          <a:xfrm rot="10800000">
            <a:off x="6366389" y="2507226"/>
            <a:ext cx="147484" cy="4719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2D1C2D92-36C1-474A-9910-7DA0F4A13DF8}"/>
              </a:ext>
            </a:extLst>
          </p:cNvPr>
          <p:cNvSpPr/>
          <p:nvPr/>
        </p:nvSpPr>
        <p:spPr>
          <a:xfrm>
            <a:off x="5683045" y="3765320"/>
            <a:ext cx="147484" cy="4719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98ED56BB-7A06-2949-8145-30E97E56506C}"/>
              </a:ext>
            </a:extLst>
          </p:cNvPr>
          <p:cNvSpPr/>
          <p:nvPr/>
        </p:nvSpPr>
        <p:spPr>
          <a:xfrm>
            <a:off x="5678129" y="4980039"/>
            <a:ext cx="147484" cy="4719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C4A4A82D-2265-254A-81C2-813683734AB4}"/>
              </a:ext>
            </a:extLst>
          </p:cNvPr>
          <p:cNvSpPr/>
          <p:nvPr/>
        </p:nvSpPr>
        <p:spPr>
          <a:xfrm rot="10800000">
            <a:off x="6366389" y="3783116"/>
            <a:ext cx="147484" cy="4719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2DEDCD00-7320-F442-9AB7-1F881A04581D}"/>
              </a:ext>
            </a:extLst>
          </p:cNvPr>
          <p:cNvSpPr/>
          <p:nvPr/>
        </p:nvSpPr>
        <p:spPr>
          <a:xfrm rot="10800000">
            <a:off x="6366389" y="4980039"/>
            <a:ext cx="147484" cy="4719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96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DE544-C825-BC41-9559-6546CF03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Diapositives supplémentaires spécifiques au programme à inclure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2B74-EB60-3347-BB4A-BAAC85147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Évolution du financement du programme de contrôle/élimination du paludisme</a:t>
            </a:r>
          </a:p>
          <a:p>
            <a:r>
              <a:rPr lang="fr-FR" dirty="0"/>
              <a:t>Tendance en matière de couverture et effet de la PIH </a:t>
            </a:r>
          </a:p>
          <a:p>
            <a:r>
              <a:rPr lang="fr-FR" dirty="0"/>
              <a:t>Données relatives aux ruptures de stock de TDR ou de thérapie combinée </a:t>
            </a:r>
            <a:br>
              <a:rPr lang="fr-FR" dirty="0"/>
            </a:br>
            <a:r>
              <a:rPr lang="fr-FR" dirty="0"/>
              <a:t>à base d'artémisinine (TCA)</a:t>
            </a:r>
          </a:p>
          <a:p>
            <a:r>
              <a:rPr lang="fr-FR" dirty="0"/>
              <a:t>Préparation et intervention en cas d'épidémie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5AF1-939A-E040-AABF-688C2DF6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Discussion de groupe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9F75A-78EE-8A46-8B59-3226EE4D7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sz="1800">
                <a:latin typeface="Arial"/>
                <a:cs typeface="Arial"/>
              </a:rPr>
              <a:t>  </a:t>
            </a:r>
          </a:p>
          <a:p>
            <a:pPr marL="0" indent="0">
              <a:buNone/>
            </a:pPr>
            <a:r>
              <a:rPr lang="fr-FR" sz="1800">
                <a:latin typeface="Arial"/>
                <a:cs typeface="Arial"/>
              </a:rPr>
              <a:t>Voir l'annexe IV pour le polycopié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C307F2-94BE-E342-BD7F-CE85BC55C0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732509"/>
              </p:ext>
            </p:extLst>
          </p:nvPr>
        </p:nvGraphicFramePr>
        <p:xfrm>
          <a:off x="635823" y="1705391"/>
          <a:ext cx="11090565" cy="3762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3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3546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Groupe</a:t>
                      </a:r>
                      <a:r>
                        <a:rPr lang="fr-F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Défis de la mise en exécution des tâches aux niveaux communautaire, primaire, du district et de la province et solutions possibles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72">
                <a:tc>
                  <a:txBody>
                    <a:bodyPr/>
                    <a:lstStyle/>
                    <a:p>
                      <a:r>
                        <a:rPr lang="fr-FR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Gestion efficace</a:t>
                      </a:r>
                      <a:r>
                        <a:rPr lang="fr-FR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cas et investigation des 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72">
                <a:tc>
                  <a:txBody>
                    <a:bodyPr/>
                    <a:lstStyle/>
                    <a:p>
                      <a:r>
                        <a:rPr lang="fr-FR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Détection réactive des cas et investigation de foyers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72">
                <a:tc>
                  <a:txBody>
                    <a:bodyPr/>
                    <a:lstStyle/>
                    <a:p>
                      <a:r>
                        <a:rPr lang="fr-FR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Surveillance en temps réel et investigation et intervention en cas d'épidémie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72">
                <a:tc>
                  <a:txBody>
                    <a:bodyPr/>
                    <a:lstStyle/>
                    <a:p>
                      <a:r>
                        <a:rPr lang="fr-FR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Lutte antiv</a:t>
                      </a:r>
                      <a:r>
                        <a:rPr lang="fr-F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ectorielle ciblée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(PIH,</a:t>
                      </a:r>
                      <a:r>
                        <a:rPr lang="fr-F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MID, réduction des sources larvaires) et surveillance vectorielle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72">
                <a:tc>
                  <a:txBody>
                    <a:bodyPr/>
                    <a:lstStyle/>
                    <a:p>
                      <a:r>
                        <a:rPr lang="fr-FR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Chimioprévention auprès des voyageurs, pour prévenir</a:t>
                      </a:r>
                      <a:r>
                        <a:rPr lang="fr-FR" sz="1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réintroduction de la transmission locale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6091">
                <a:tc>
                  <a:txBody>
                    <a:bodyPr/>
                    <a:lstStyle/>
                    <a:p>
                      <a:r>
                        <a:rPr lang="fr-FR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</a:t>
                      </a:r>
                      <a:r>
                        <a:rPr lang="fr-FR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 le changement de comportement et engagement de toutes les parties prenantes, y compris la communauté et le secteur privé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50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5448-B625-8343-AFC1-A414A281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Objectifs du continuum d'élimination </a:t>
            </a:r>
            <a:br>
              <a:rPr lang="fr-FR" dirty="0"/>
            </a:br>
            <a:r>
              <a:rPr lang="fr-FR" dirty="0"/>
              <a:t>de la lutte contre le paludisme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1E35981-CA20-6F48-8ABD-30DD7B594D66}"/>
              </a:ext>
            </a:extLst>
          </p:cNvPr>
          <p:cNvSpPr/>
          <p:nvPr/>
        </p:nvSpPr>
        <p:spPr>
          <a:xfrm>
            <a:off x="9262776" y="4387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3172E7D-9F8B-E445-A9FE-8856C5BA5E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724807"/>
              </p:ext>
            </p:extLst>
          </p:nvPr>
        </p:nvGraphicFramePr>
        <p:xfrm>
          <a:off x="838200" y="1970436"/>
          <a:ext cx="10515600" cy="4231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582">
                <a:tc>
                  <a:txBody>
                    <a:bodyPr/>
                    <a:lstStyle/>
                    <a:p>
                      <a:r>
                        <a:rPr lang="fr-FR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Étapes du continuum de</a:t>
                      </a:r>
                      <a:r>
                        <a:rPr lang="fr-FR" sz="2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contrôle-élimination du paludisme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Objectifs clés du programme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32"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Contrôle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Réduire la mortalité et</a:t>
                      </a:r>
                      <a:r>
                        <a:rPr lang="fr-F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morbidité à un niveau défini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174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Pré-élimination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Réduire la mortalité et</a:t>
                      </a:r>
                      <a:r>
                        <a:rPr lang="fr-FR" sz="2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morbidité à un niveau défini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Réduire la transmission</a:t>
                      </a:r>
                      <a:r>
                        <a:rPr lang="fr-FR" sz="2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un niveau défini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4174">
                <a:tc>
                  <a:txBody>
                    <a:bodyPr/>
                    <a:lstStyle/>
                    <a:p>
                      <a:r>
                        <a:rPr lang="fr-FR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Élimination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Interrompre la </a:t>
                      </a:r>
                      <a:r>
                        <a:rPr lang="fr-FR" sz="20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transmission et atteindre une transmission locale nulle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512">
                <a:tc>
                  <a:txBody>
                    <a:bodyPr/>
                    <a:lstStyle/>
                    <a:p>
                      <a:r>
                        <a:rPr lang="fr-FR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Post-élimination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Empêcher la réintroduction de la transmission locale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85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5448-B625-8343-AFC1-A414A281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290694"/>
            <a:ext cx="11388436" cy="1329875"/>
          </a:xfrm>
        </p:spPr>
        <p:txBody>
          <a:bodyPr>
            <a:normAutofit fontScale="90000"/>
          </a:bodyPr>
          <a:lstStyle/>
          <a:p>
            <a:r>
              <a:rPr lang="fr-FR" dirty="0"/>
              <a:t>Changement d'orientation des principales interventions de lutte contre le paludisme 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DFE9998-3500-9A43-94C5-A0D913B72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81809"/>
              </p:ext>
            </p:extLst>
          </p:nvPr>
        </p:nvGraphicFramePr>
        <p:xfrm>
          <a:off x="655440" y="1570671"/>
          <a:ext cx="11219884" cy="4403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7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5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1300"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Interventions</a:t>
                      </a:r>
                      <a:r>
                        <a:rPr lang="fr-F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Contrôle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Pré-élimination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Élimination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Post-élimination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Gestion efficace</a:t>
                      </a:r>
                      <a:r>
                        <a:rPr lang="fr-F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Intégré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Intégré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Intégré et vertical (par exemple,</a:t>
                      </a:r>
                      <a:r>
                        <a:rPr lang="fr-F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détection a</a:t>
                      </a:r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ctive des cas</a:t>
                      </a:r>
                      <a:r>
                        <a:rPr lang="fr-F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Intégré et vertical (par exemple</a:t>
                      </a:r>
                      <a:r>
                        <a:rPr lang="fr-F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dépistage du paludisme aux </a:t>
                      </a:r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frontières</a:t>
                      </a:r>
                      <a:r>
                        <a:rPr lang="fr-F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824">
                <a:tc>
                  <a:txBody>
                    <a:bodyPr/>
                    <a:lstStyle/>
                    <a:p>
                      <a:r>
                        <a:rPr lang="fr-FR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Investigation de 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Intégré et vertical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Intégré et vertical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Détection réactive des 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Intégré et vertical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Intégré et vertical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Enquête sur les foyers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Vertical/décentralisé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Investigations/interventions vis-à-vis des épidémies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Intégré et décentralisé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Intégré et décentralisé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 et décentralisé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 et centralisé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059"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Contrôle</a:t>
                      </a:r>
                      <a:r>
                        <a:rPr lang="fr-F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vecteurs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 universelle et/ou</a:t>
                      </a:r>
                      <a:r>
                        <a:rPr lang="fr-F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PIH ; surveillance vectorielle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 universelle et/</a:t>
                      </a:r>
                      <a:r>
                        <a:rPr lang="fr-F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 PIH ; surveillance vectorielle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PIH ciblée</a:t>
                      </a:r>
                      <a:r>
                        <a:rPr lang="fr-F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; réduction des sources larvaires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PIH ciblée</a:t>
                      </a:r>
                      <a:r>
                        <a:rPr lang="fr-F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; réduction des sources larvaires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Chimioprévention</a:t>
                      </a:r>
                      <a:r>
                        <a:rPr lang="fr-FR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Femmes enceintes</a:t>
                      </a:r>
                      <a:r>
                        <a:rPr lang="fr-FR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enfants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Femmes enceintes</a:t>
                      </a:r>
                      <a:r>
                        <a:rPr lang="fr-FR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enfants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Voyageurs dans les zones endémiques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Voyageurs dans les zones endémiques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</a:t>
                      </a:r>
                      <a:r>
                        <a:rPr lang="fr-F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pour le changement de comportement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Promotion</a:t>
                      </a:r>
                      <a:r>
                        <a:rPr lang="fr-F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santé de routine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Promotion</a:t>
                      </a:r>
                      <a:r>
                        <a:rPr lang="fr-FR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santé de routine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Axé</a:t>
                      </a:r>
                      <a:r>
                        <a:rPr lang="fr-F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 l'élimination du paludisme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Maintenir la sensibilisation au paludisme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Surveillance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Rapports mensuels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Rapports mensuels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Rapports en temps réel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Rapports en temps réel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Administration massive de médicaments (AMM) </a:t>
                      </a:r>
                      <a:r>
                        <a:rPr lang="fr-F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 </a:t>
                      </a: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dépistage et traitement de masse (</a:t>
                      </a:r>
                      <a:r>
                        <a:rPr lang="fr-F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fr-F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Dans les zones sensibles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374"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AMM ciblée</a:t>
                      </a:r>
                      <a:r>
                        <a:rPr lang="fr-F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 dépistage et traitement </a:t>
                      </a:r>
                      <a:r>
                        <a:rPr lang="fr-F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ciblés </a:t>
                      </a:r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(DTC)</a:t>
                      </a:r>
                      <a:endParaRPr lang="fr-FR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Dans</a:t>
                      </a:r>
                      <a:r>
                        <a:rPr lang="fr-F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foyers résiduels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93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5448-B625-8343-AFC1-A414A281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Répartition des responsabilités et des tâches en vue de l'élimination du paludisme au sein d'un système de santé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A223B7E-3537-6B47-B891-787791F87C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199374"/>
              </p:ext>
            </p:extLst>
          </p:nvPr>
        </p:nvGraphicFramePr>
        <p:xfrm>
          <a:off x="704235" y="1825625"/>
          <a:ext cx="10783529" cy="4069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7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405">
                <a:tc>
                  <a:txBody>
                    <a:bodyPr/>
                    <a:lstStyle/>
                    <a:p>
                      <a:r>
                        <a:rPr lang="fr-FR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 du</a:t>
                      </a:r>
                      <a:r>
                        <a:rPr lang="fr-FR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système de santé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Responsabilités</a:t>
                      </a:r>
                      <a:r>
                        <a:rPr lang="fr-FR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activités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497">
                <a:tc>
                  <a:txBody>
                    <a:bodyPr/>
                    <a:lstStyle/>
                    <a:p>
                      <a:r>
                        <a:rPr lang="fr-FR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Basé sur la communauté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Éducation et engagement, aide à la détection active des cas, enquête sur les cas et détection réactive des 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478">
                <a:tc>
                  <a:txBody>
                    <a:bodyPr/>
                    <a:lstStyle/>
                    <a:p>
                      <a:r>
                        <a:rPr lang="fr-FR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Centres de santé primaires</a:t>
                      </a:r>
                      <a:r>
                        <a:rPr lang="fr-FR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hôpitaux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Gestion de cas, aide à l'investigation et à la détection réactive des cas, surveillance en temps réel, coordination de toutes les activités d'élimination au niveau communautaire ; </a:t>
                      </a:r>
                      <a:r>
                        <a:rPr lang="fr-F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Chimioprévention</a:t>
                      </a: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pour les voyageurs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493">
                <a:tc>
                  <a:txBody>
                    <a:bodyPr/>
                    <a:lstStyle/>
                    <a:p>
                      <a:r>
                        <a:rPr lang="fr-FR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Équipe</a:t>
                      </a:r>
                      <a:r>
                        <a:rPr lang="fr-FR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santé du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Surveillance en temps réel, coordination de l'investigation des cas et de la détection réactive des cas, intervention en cas d'épidémie, coordination de la lutte antivectorielle (PIH/MID ciblés), investigation de foyers, surveillance vectorielle, liaison avec le secteur privé ; </a:t>
                      </a:r>
                      <a:r>
                        <a:rPr lang="fr-FR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Chimioprévention</a:t>
                      </a: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pour les voyageurs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fr-FR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Équipe</a:t>
                      </a:r>
                      <a:r>
                        <a:rPr lang="fr-FR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santé provinciale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Ressources, assistance logistique et technique aux</a:t>
                      </a:r>
                      <a:r>
                        <a:rPr lang="fr-FR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districts, assurance qualité des</a:t>
                      </a:r>
                      <a:r>
                        <a:rPr lang="fr-FR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activités d'élimination, de contrôle et d'évaluation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r>
                        <a:rPr lang="fr-FR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Développement d'une stratégie d'élimination, de directives, de procédures opérationnelles, d'une assistance technique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05">
                <a:tc>
                  <a:txBody>
                    <a:bodyPr/>
                    <a:lstStyle/>
                    <a:p>
                      <a:r>
                        <a:rPr lang="fr-FR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Au-delà du PNLP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Assurer un soutien politique et financier, développer des initiatives multinationales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99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5448-B625-8343-AFC1-A414A281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Changement de priorité des procédures et des pratiques...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C4FDF-09F6-3444-82CF-D152E2173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dirty="0">
                <a:latin typeface="Arial"/>
                <a:cs typeface="Arial"/>
              </a:rPr>
              <a:t>	</a:t>
            </a:r>
            <a:r>
              <a:rPr lang="fr-FR" sz="2000" dirty="0">
                <a:latin typeface="Arial"/>
                <a:cs typeface="Arial"/>
              </a:rPr>
              <a:t>Macro-planification				Micro-planification</a:t>
            </a:r>
          </a:p>
          <a:p>
            <a:pPr marL="0" indent="0">
              <a:buNone/>
            </a:pPr>
            <a:r>
              <a:rPr lang="fr-FR" sz="2000" dirty="0">
                <a:latin typeface="Arial"/>
                <a:cs typeface="Arial"/>
              </a:rPr>
              <a:t>	Allocation fixe des ressources			Allocation flexible des ressources</a:t>
            </a:r>
          </a:p>
          <a:p>
            <a:pPr marL="0" indent="0">
              <a:buNone/>
            </a:pPr>
            <a:r>
              <a:rPr lang="fr-FR" sz="2000" dirty="0">
                <a:latin typeface="Arial"/>
                <a:cs typeface="Arial"/>
              </a:rPr>
              <a:t>	Description spécifique du poste			Multi-tâches et transfert de tâches</a:t>
            </a:r>
          </a:p>
          <a:p>
            <a:pPr marL="0" indent="0">
              <a:buNone/>
            </a:pPr>
            <a:r>
              <a:rPr lang="fr-FR" sz="2000" dirty="0">
                <a:latin typeface="Arial"/>
                <a:cs typeface="Arial"/>
              </a:rPr>
              <a:t>	Priorité au secteur public			Impliquer le secteur privé (formel et 								informel)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E92DD0-67CF-2542-85E3-891A20C5ADC6}"/>
              </a:ext>
            </a:extLst>
          </p:cNvPr>
          <p:cNvSpPr/>
          <p:nvPr/>
        </p:nvSpPr>
        <p:spPr>
          <a:xfrm flipH="1">
            <a:off x="1696062" y="2035275"/>
            <a:ext cx="2271252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Phase de contrôle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DB5926-9F48-E249-B36C-0997295C7D4D}"/>
              </a:ext>
            </a:extLst>
          </p:cNvPr>
          <p:cNvSpPr/>
          <p:nvPr/>
        </p:nvSpPr>
        <p:spPr>
          <a:xfrm flipH="1">
            <a:off x="7089062" y="2035275"/>
            <a:ext cx="2271252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latin typeface="Arial" panose="020B0604020202020204" pitchFamily="34" charset="0"/>
                <a:cs typeface="Arial" panose="020B0604020202020204" pitchFamily="34" charset="0"/>
              </a:rPr>
              <a:t>Phase d'élimination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06BB263-6AD0-504E-9A9D-E35739E949F9}"/>
              </a:ext>
            </a:extLst>
          </p:cNvPr>
          <p:cNvSpPr/>
          <p:nvPr/>
        </p:nvSpPr>
        <p:spPr>
          <a:xfrm>
            <a:off x="4693139" y="2098471"/>
            <a:ext cx="1670098" cy="611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7C13643-6AD9-BF43-AD14-D75D5FF4049B}"/>
              </a:ext>
            </a:extLst>
          </p:cNvPr>
          <p:cNvSpPr/>
          <p:nvPr/>
        </p:nvSpPr>
        <p:spPr>
          <a:xfrm>
            <a:off x="5589641" y="3276377"/>
            <a:ext cx="773596" cy="305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997DB38-2B99-3C44-A386-12042B1EE373}"/>
              </a:ext>
            </a:extLst>
          </p:cNvPr>
          <p:cNvSpPr/>
          <p:nvPr/>
        </p:nvSpPr>
        <p:spPr>
          <a:xfrm>
            <a:off x="5589641" y="3729228"/>
            <a:ext cx="773596" cy="305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37F334B-EFD7-DB4D-B751-569874164472}"/>
              </a:ext>
            </a:extLst>
          </p:cNvPr>
          <p:cNvSpPr/>
          <p:nvPr/>
        </p:nvSpPr>
        <p:spPr>
          <a:xfrm>
            <a:off x="5589641" y="4137983"/>
            <a:ext cx="773596" cy="305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2E57808-BD25-D743-A519-B61CA7CD1FF5}"/>
              </a:ext>
            </a:extLst>
          </p:cNvPr>
          <p:cNvSpPr/>
          <p:nvPr/>
        </p:nvSpPr>
        <p:spPr>
          <a:xfrm>
            <a:off x="5589641" y="4650247"/>
            <a:ext cx="773596" cy="305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5448-B625-8343-AFC1-A414A281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Programme d'élimination du paludisme : Tâches exigeantes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C4FDF-09F6-3444-82CF-D152E2173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200" dirty="0"/>
              <a:t>Lancement rapide de l'investigation de cas, y compris les cas identifiés dans le secteur privé (formel et informel)</a:t>
            </a:r>
          </a:p>
          <a:p>
            <a:r>
              <a:rPr lang="fr-FR" sz="2200" dirty="0"/>
              <a:t>Identification de la source du cas primaire et prévention de la transmission ultérieure</a:t>
            </a:r>
          </a:p>
          <a:p>
            <a:pPr lvl="1"/>
            <a:r>
              <a:rPr lang="fr-FR" dirty="0"/>
              <a:t>Transmission locale vs cas importés</a:t>
            </a:r>
          </a:p>
          <a:p>
            <a:pPr lvl="1"/>
            <a:r>
              <a:rPr lang="fr-FR" dirty="0"/>
              <a:t>Dépistage et traitement ciblés vs AMM ciblé</a:t>
            </a:r>
          </a:p>
          <a:p>
            <a:pPr lvl="1"/>
            <a:r>
              <a:rPr lang="fr-FR" dirty="0"/>
              <a:t>Utilisation de médicaments </a:t>
            </a:r>
            <a:r>
              <a:rPr lang="fr-FR" dirty="0" err="1"/>
              <a:t>gamétocides</a:t>
            </a:r>
            <a:endParaRPr lang="fr-FR" dirty="0"/>
          </a:p>
          <a:p>
            <a:pPr lvl="1"/>
            <a:r>
              <a:rPr lang="fr-FR" dirty="0"/>
              <a:t>Détection des infections </a:t>
            </a:r>
            <a:r>
              <a:rPr lang="fr-FR" dirty="0" err="1"/>
              <a:t>sub</a:t>
            </a:r>
            <a:r>
              <a:rPr lang="fr-FR" dirty="0"/>
              <a:t>-TDR/</a:t>
            </a:r>
            <a:r>
              <a:rPr lang="fr-FR" dirty="0" err="1"/>
              <a:t>sub-microscopiques</a:t>
            </a:r>
            <a:endParaRPr lang="fr-FR" dirty="0"/>
          </a:p>
          <a:p>
            <a:pPr lvl="1"/>
            <a:endParaRPr lang="en-US" sz="1000" dirty="0"/>
          </a:p>
          <a:p>
            <a:r>
              <a:rPr lang="fr-FR" dirty="0"/>
              <a:t>Suivi des cas importés et prévention de la transmission</a:t>
            </a:r>
          </a:p>
          <a:p>
            <a:r>
              <a:rPr lang="fr-FR" sz="2200" dirty="0"/>
              <a:t>Approvisionnement et chaîne d'approvisionnement en médicaments, </a:t>
            </a:r>
            <a:r>
              <a:rPr lang="en-US" sz="2200" b="0" i="0" u="none" strike="noStrike" baseline="0" dirty="0"/>
              <a:t>test de diagnostic </a:t>
            </a:r>
            <a:r>
              <a:rPr lang="en-US" sz="2200" b="0" i="0" u="none" strike="noStrike" baseline="0" dirty="0" err="1"/>
              <a:t>rapide</a:t>
            </a:r>
            <a:r>
              <a:rPr lang="en-US" sz="2200" b="0" i="0" u="none" strike="noStrike" baseline="0" dirty="0"/>
              <a:t> (</a:t>
            </a:r>
            <a:r>
              <a:rPr lang="fr-FR" sz="2200" dirty="0"/>
              <a:t>TDR), insecticides, équipements nécessaires au respect de délais stricts</a:t>
            </a:r>
          </a:p>
        </p:txBody>
      </p:sp>
    </p:spTree>
    <p:extLst>
      <p:ext uri="{BB962C8B-B14F-4D97-AF65-F5344CB8AC3E}">
        <p14:creationId xmlns:p14="http://schemas.microsoft.com/office/powerpoint/2010/main" val="208983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A3D5F-38E5-B04A-9AE9-37BC6EE06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Programme d'élimination du paludisme : Défis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AE502-9188-584D-892F-19458BC41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Suivi des progrès – indicateurs et validité des données</a:t>
            </a:r>
          </a:p>
          <a:p>
            <a:r>
              <a:rPr lang="fr-FR" dirty="0"/>
              <a:t>Réduction/arrêt de la PIH</a:t>
            </a:r>
          </a:p>
          <a:p>
            <a:r>
              <a:rPr lang="fr-FR" dirty="0"/>
              <a:t>Maintien d'équipes de surveillance et d'intervention en temps réel sur de longues périodes</a:t>
            </a:r>
          </a:p>
          <a:p>
            <a:r>
              <a:rPr lang="fr-FR" dirty="0"/>
              <a:t>Maintien du personnel qualifié</a:t>
            </a:r>
          </a:p>
          <a:p>
            <a:r>
              <a:rPr lang="fr-FR" dirty="0"/>
              <a:t>Gestion des stocks de TDR et de médicaments antipaludiques </a:t>
            </a:r>
          </a:p>
          <a:p>
            <a:r>
              <a:rPr lang="fr-FR" dirty="0"/>
              <a:t>Gestion des attentes et manque de visibilité des résultats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6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3A0D-0DD7-1842-9170-A4F37E00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Caractéristiques des programmes d'élimination couronnés de succès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540B6-13E4-5F4F-AFDE-A6E3A6C17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200" dirty="0"/>
              <a:t>Système de santé vigoureux</a:t>
            </a:r>
          </a:p>
          <a:p>
            <a:r>
              <a:rPr lang="fr-FR" sz="2200" dirty="0"/>
              <a:t>Plans réalistes de mise en œuvre aux niveaux macro et micro</a:t>
            </a:r>
          </a:p>
          <a:p>
            <a:r>
              <a:rPr lang="fr-FR" sz="2200" dirty="0"/>
              <a:t>Système d'information sanitaire efficace – système de notification spécifique au paludisme </a:t>
            </a:r>
          </a:p>
          <a:p>
            <a:r>
              <a:rPr lang="fr-FR" sz="2200" dirty="0"/>
              <a:t>Système de surveillance et d'intervention efficace</a:t>
            </a:r>
          </a:p>
          <a:p>
            <a:r>
              <a:rPr lang="fr-FR" sz="2200" dirty="0"/>
              <a:t>Bon leadership à tous les niveaux du système de santé</a:t>
            </a:r>
          </a:p>
          <a:p>
            <a:r>
              <a:rPr lang="fr-FR" sz="2200" dirty="0"/>
              <a:t>Système de communication efficace</a:t>
            </a:r>
          </a:p>
          <a:p>
            <a:r>
              <a:rPr lang="fr-FR" sz="2200" dirty="0"/>
              <a:t>Personnel motivé </a:t>
            </a:r>
          </a:p>
          <a:p>
            <a:r>
              <a:rPr lang="fr-FR" sz="2200" dirty="0"/>
              <a:t>Incitations appropriées</a:t>
            </a:r>
          </a:p>
          <a:p>
            <a:r>
              <a:rPr lang="fr-FR" sz="2200" dirty="0"/>
              <a:t>Système efficace de fourniture et de chaîne d'approvisionnement</a:t>
            </a:r>
          </a:p>
          <a:p>
            <a:r>
              <a:rPr lang="fr-FR" sz="2200" dirty="0"/>
              <a:t>Bonne coopération au niveau régional</a:t>
            </a:r>
          </a:p>
          <a:p>
            <a:r>
              <a:rPr lang="fr-FR" sz="2200" dirty="0"/>
              <a:t>Soutien politique et financier de haut niveau</a:t>
            </a:r>
          </a:p>
          <a:p>
            <a:r>
              <a:rPr lang="fr-FR" sz="2200" dirty="0"/>
              <a:t>Développement organisationnel et structures d'apprentissage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5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1604-9DA9-FD4F-B248-2CF71AFB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Fondements solides du système de santé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52367-B1F1-3046-9022-8B0C8576A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Leadership et gouvernance</a:t>
            </a:r>
          </a:p>
          <a:p>
            <a:r>
              <a:rPr lang="fr-FR"/>
              <a:t>Financement</a:t>
            </a:r>
          </a:p>
          <a:p>
            <a:r>
              <a:rPr lang="fr-FR"/>
              <a:t>Logistique, achat de produits et chaîne d'approvisionnement</a:t>
            </a:r>
          </a:p>
          <a:p>
            <a:r>
              <a:rPr lang="fr-FR"/>
              <a:t>Système d'information sanitaire</a:t>
            </a:r>
          </a:p>
          <a:p>
            <a:r>
              <a:rPr lang="fr-FR"/>
              <a:t>Personnel de santé</a:t>
            </a:r>
          </a:p>
          <a:p>
            <a:r>
              <a:rPr lang="fr-FR"/>
              <a:t>Prestation de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12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1B1B1B"/>
      </a:dk1>
      <a:lt1>
        <a:srgbClr val="FFFFFF"/>
      </a:lt1>
      <a:dk2>
        <a:srgbClr val="052049"/>
      </a:dk2>
      <a:lt2>
        <a:srgbClr val="E7E6E6"/>
      </a:lt2>
      <a:accent1>
        <a:srgbClr val="18A3AC"/>
      </a:accent1>
      <a:accent2>
        <a:srgbClr val="052049"/>
      </a:accent2>
      <a:accent3>
        <a:srgbClr val="F38024"/>
      </a:accent3>
      <a:accent4>
        <a:srgbClr val="FFDD00"/>
      </a:accent4>
      <a:accent5>
        <a:srgbClr val="90BD30"/>
      </a:accent5>
      <a:accent6>
        <a:srgbClr val="178CCB"/>
      </a:accent6>
      <a:hlink>
        <a:srgbClr val="16A3AB"/>
      </a:hlink>
      <a:folHlink>
        <a:srgbClr val="F27F25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1306</Words>
  <Application>Microsoft Office PowerPoint</Application>
  <PresentationFormat>Widescreen</PresentationFormat>
  <Paragraphs>199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Office Theme</vt:lpstr>
      <vt:lpstr>Module 2 : Gestion et leadership : Changement des priorités et des pratiques organisationnelles en vue de l'élimination du paludisme</vt:lpstr>
      <vt:lpstr>Objectifs du continuum d'élimination  de la lutte contre le paludisme</vt:lpstr>
      <vt:lpstr>Changement d'orientation des principales interventions de lutte contre le paludisme </vt:lpstr>
      <vt:lpstr>Répartition des responsabilités et des tâches en vue de l'élimination du paludisme au sein d'un système de santé</vt:lpstr>
      <vt:lpstr>Changement de priorité des procédures et des pratiques...</vt:lpstr>
      <vt:lpstr>Programme d'élimination du paludisme : Tâches exigeantes </vt:lpstr>
      <vt:lpstr>Programme d'élimination du paludisme : Défis</vt:lpstr>
      <vt:lpstr>Caractéristiques des programmes d'élimination couronnés de succès</vt:lpstr>
      <vt:lpstr>Fondements solides du système de santé</vt:lpstr>
      <vt:lpstr>Attributs d'un bon leadership à tous les niveaux du système de santé</vt:lpstr>
      <vt:lpstr>Organisation du PNLP au niveau national</vt:lpstr>
      <vt:lpstr>Organisation de l'équipe chargée de l'élimination  du paludisme au niveau infranational</vt:lpstr>
      <vt:lpstr>Diapositives supplémentaires spécifiques au programme à inclure</vt:lpstr>
      <vt:lpstr>Discussion de groupe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Spencer</dc:creator>
  <cp:lastModifiedBy>Joaquim Ferreira</cp:lastModifiedBy>
  <cp:revision>81</cp:revision>
  <dcterms:created xsi:type="dcterms:W3CDTF">2020-11-04T17:51:28Z</dcterms:created>
  <dcterms:modified xsi:type="dcterms:W3CDTF">2023-08-23T23:28:07Z</dcterms:modified>
</cp:coreProperties>
</file>