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74_155F75BF.xml" ContentType="application/vnd.ms-powerpoint.comments+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622" r:id="rId2"/>
    <p:sldId id="623" r:id="rId3"/>
    <p:sldId id="624" r:id="rId4"/>
    <p:sldId id="625" r:id="rId5"/>
    <p:sldId id="626" r:id="rId6"/>
    <p:sldId id="639" r:id="rId7"/>
    <p:sldId id="628" r:id="rId8"/>
    <p:sldId id="629" r:id="rId9"/>
    <p:sldId id="630" r:id="rId10"/>
    <p:sldId id="638" r:id="rId11"/>
    <p:sldId id="631" r:id="rId12"/>
    <p:sldId id="640" r:id="rId13"/>
    <p:sldId id="633" r:id="rId14"/>
    <p:sldId id="634" r:id="rId15"/>
    <p:sldId id="635" r:id="rId16"/>
    <p:sldId id="636" r:id="rId17"/>
    <p:sldId id="6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BD1052F-2D25-34C6-95D3-EBDCE1479CC8}" name="Francois Rerolle" initials="FR" userId="e47427c43fd2249d" providerId="Windows Live"/>
  <p188:author id="{D2B18898-93E7-29BE-C9EA-C76905BF476F}" name="Joaquim Ferreira" initials="JF" userId="S::joaquim@etcetera-translations.com::eb0f206c-759b-4b07-aa0b-61888781fc8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334"/>
    <a:srgbClr val="0C5256"/>
    <a:srgbClr val="F380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0" autoAdjust="0"/>
    <p:restoredTop sz="95687"/>
  </p:normalViewPr>
  <p:slideViewPr>
    <p:cSldViewPr snapToGrid="0" snapToObjects="1">
      <p:cViewPr varScale="1">
        <p:scale>
          <a:sx n="84" d="100"/>
          <a:sy n="84" d="100"/>
        </p:scale>
        <p:origin x="108" y="78"/>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6" d="100"/>
          <a:sy n="56" d="100"/>
        </p:scale>
        <p:origin x="199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solidFill>
                  <a:schemeClr val="tx1">
                    <a:lumMod val="75000"/>
                    <a:lumOff val="25000"/>
                  </a:schemeClr>
                </a:solidFill>
              </a:rPr>
              <a:t>Causes par fréquence</a:t>
            </a:r>
          </a:p>
        </c:rich>
      </c:tx>
      <c:overlay val="0"/>
    </c:title>
    <c:autoTitleDeleted val="0"/>
    <c:plotArea>
      <c:layout>
        <c:manualLayout>
          <c:layoutTarget val="inner"/>
          <c:xMode val="edge"/>
          <c:yMode val="edge"/>
          <c:x val="4.467061611277922E-2"/>
          <c:y val="0.16405992162111963"/>
          <c:w val="0.86225061424794647"/>
          <c:h val="0.56041114373913004"/>
        </c:manualLayout>
      </c:layout>
      <c:barChart>
        <c:barDir val="col"/>
        <c:grouping val="clustered"/>
        <c:varyColors val="0"/>
        <c:ser>
          <c:idx val="0"/>
          <c:order val="0"/>
          <c:tx>
            <c:strRef>
              <c:f>Sheet1!$B$1</c:f>
              <c:strCache>
                <c:ptCount val="1"/>
                <c:pt idx="0">
                  <c:v>causes by frequency</c:v>
                </c:pt>
              </c:strCache>
            </c:strRef>
          </c:tx>
          <c:spPr>
            <a:solidFill>
              <a:srgbClr val="18A3AC"/>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Did not have 6 month visit booked</c:v>
                </c:pt>
                <c:pt idx="1">
                  <c:v>Forgot to come to clinic</c:v>
                </c:pt>
                <c:pt idx="2">
                  <c:v>Came in only for med pickup</c:v>
                </c:pt>
                <c:pt idx="3">
                  <c:v>Arrived after scooter pickup blood samples</c:v>
                </c:pt>
              </c:strCache>
            </c:strRef>
          </c:cat>
          <c:val>
            <c:numRef>
              <c:f>Sheet1!$B$2:$B$8</c:f>
              <c:numCache>
                <c:formatCode>General</c:formatCode>
                <c:ptCount val="7"/>
                <c:pt idx="0">
                  <c:v>60</c:v>
                </c:pt>
                <c:pt idx="1">
                  <c:v>20</c:v>
                </c:pt>
                <c:pt idx="2">
                  <c:v>10</c:v>
                </c:pt>
                <c:pt idx="3">
                  <c:v>5</c:v>
                </c:pt>
                <c:pt idx="4">
                  <c:v>5</c:v>
                </c:pt>
                <c:pt idx="5">
                  <c:v>1</c:v>
                </c:pt>
                <c:pt idx="6">
                  <c:v>1</c:v>
                </c:pt>
              </c:numCache>
            </c:numRef>
          </c:val>
          <c:extLst>
            <c:ext xmlns:c16="http://schemas.microsoft.com/office/drawing/2014/chart" uri="{C3380CC4-5D6E-409C-BE32-E72D297353CC}">
              <c16:uniqueId val="{00000000-CFB9-6344-B42B-68B6478AA3DE}"/>
            </c:ext>
          </c:extLst>
        </c:ser>
        <c:dLbls>
          <c:dLblPos val="outEnd"/>
          <c:showLegendKey val="0"/>
          <c:showVal val="1"/>
          <c:showCatName val="0"/>
          <c:showSerName val="0"/>
          <c:showPercent val="0"/>
          <c:showBubbleSize val="0"/>
        </c:dLbls>
        <c:gapWidth val="75"/>
        <c:overlap val="-25"/>
        <c:axId val="248917952"/>
        <c:axId val="248916272"/>
      </c:barChart>
      <c:catAx>
        <c:axId val="248917952"/>
        <c:scaling>
          <c:orientation val="minMax"/>
        </c:scaling>
        <c:delete val="0"/>
        <c:axPos val="b"/>
        <c:numFmt formatCode="General" sourceLinked="0"/>
        <c:majorTickMark val="none"/>
        <c:minorTickMark val="none"/>
        <c:tickLblPos val="nextTo"/>
        <c:crossAx val="248916272"/>
        <c:crosses val="autoZero"/>
        <c:auto val="1"/>
        <c:lblAlgn val="ctr"/>
        <c:lblOffset val="100"/>
        <c:noMultiLvlLbl val="0"/>
      </c:catAx>
      <c:valAx>
        <c:axId val="248916272"/>
        <c:scaling>
          <c:orientation val="minMax"/>
        </c:scaling>
        <c:delete val="0"/>
        <c:axPos val="l"/>
        <c:numFmt formatCode="General" sourceLinked="1"/>
        <c:majorTickMark val="none"/>
        <c:minorTickMark val="none"/>
        <c:tickLblPos val="nextTo"/>
        <c:spPr>
          <a:ln w="6350">
            <a:noFill/>
          </a:ln>
        </c:spPr>
        <c:crossAx val="248917952"/>
        <c:crosses val="autoZero"/>
        <c:crossBetween val="between"/>
      </c:valAx>
    </c:plotArea>
    <c:plotVisOnly val="1"/>
    <c:dispBlanksAs val="gap"/>
    <c:showDLblsOverMax val="0"/>
  </c:chart>
  <c:spPr>
    <a:ln>
      <a:solidFill>
        <a:srgbClr val="FFFFFF">
          <a:lumMod val="65000"/>
        </a:srgbClr>
      </a:solidFill>
    </a:ln>
  </c:spPr>
  <c:externalData r:id="rId2">
    <c:autoUpdate val="0"/>
  </c:externalData>
  <c:userShapes r:id="rId3"/>
</c:chartSpace>
</file>

<file path=ppt/comments/modernComment_274_155F75BF.xml><?xml version="1.0" encoding="utf-8"?>
<p188:cmLst xmlns:a="http://schemas.openxmlformats.org/drawingml/2006/main" xmlns:r="http://schemas.openxmlformats.org/officeDocument/2006/relationships" xmlns:p188="http://schemas.microsoft.com/office/powerpoint/2018/8/main">
  <p188:cm id="{A4783C09-DD8C-8249-8D18-76380223F28D}" authorId="{FBD1052F-2D25-34C6-95D3-EBDCE1479CC8}" created="2023-02-27T20:36:28.644">
    <ac:txMkLst xmlns:ac="http://schemas.microsoft.com/office/drawing/2013/main/command">
      <pc:docMk xmlns:pc="http://schemas.microsoft.com/office/powerpoint/2013/main/command"/>
      <pc:sldMk xmlns:pc="http://schemas.microsoft.com/office/powerpoint/2013/main/command" cId="358577599" sldId="628"/>
      <ac:spMk id="2" creationId="{147C2FDA-58AD-A648-BA26-3B4AEB5A0670}"/>
      <ac:txMk cp="48">
        <ac:context len="107" hash="4142083149"/>
      </ac:txMk>
    </ac:txMkLst>
    <p188:pos x="10983752" y="528955"/>
    <p188:replyLst>
      <p188:reply id="{89EE4571-21F5-45A8-A6DA-F69F080B58F5}" authorId="{D2B18898-93E7-29BE-C9EA-C76905BF476F}" created="2023-06-25T20:40:23.975">
        <p188:txBody>
          <a:bodyPr/>
          <a:lstStyle/>
          <a:p>
            <a:r>
              <a:rPr lang="en-US"/>
              <a:t>This edit is not a great option and is awkward.  I would keep the original translation, but to stay with the editor's idea, the translation was changed to "Les clients ont manqué leur test de…".  
</a:t>
            </a:r>
          </a:p>
        </p188:txBody>
      </p188:reply>
    </p188:replyLst>
    <p188:txBody>
      <a:bodyPr/>
      <a:lstStyle/>
      <a:p>
        <a:r>
          <a:rPr lang="en-US"/>
          <a:t>Manquement par les clients à</a:t>
        </a:r>
      </a:p>
    </p188:txBody>
  </p188:cm>
</p188:cmLst>
</file>

<file path=ppt/drawings/drawing1.xml><?xml version="1.0" encoding="utf-8"?>
<c:userShapes xmlns:c="http://schemas.openxmlformats.org/drawingml/2006/chart">
  <cdr:relSizeAnchor xmlns:cdr="http://schemas.openxmlformats.org/drawingml/2006/chartDrawing">
    <cdr:from>
      <cdr:x>0.0325</cdr:x>
      <cdr:y>0.73334</cdr:y>
    </cdr:from>
    <cdr:to>
      <cdr:x>0.16942</cdr:x>
      <cdr:y>0.83014</cdr:y>
    </cdr:to>
    <cdr:sp macro="" textlink="">
      <cdr:nvSpPr>
        <cdr:cNvPr id="2" name="TextBox 1">
          <a:extLst xmlns:a="http://schemas.openxmlformats.org/drawingml/2006/main">
            <a:ext uri="{FF2B5EF4-FFF2-40B4-BE49-F238E27FC236}">
              <a16:creationId xmlns:a16="http://schemas.microsoft.com/office/drawing/2014/main" id="{6288E1D5-D84E-46E2-8410-4DB71775F1A5}"/>
            </a:ext>
          </a:extLst>
        </cdr:cNvPr>
        <cdr:cNvSpPr txBox="1"/>
      </cdr:nvSpPr>
      <cdr:spPr>
        <a:xfrm xmlns:a="http://schemas.openxmlformats.org/drawingml/2006/main">
          <a:off x="319286" y="3184920"/>
          <a:ext cx="1345079" cy="42036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lIns="0" tIns="0" rIns="0" bIns="0" rtlCol="0" anchor="ctr" anchorCtr="0"/>
        <a:lstStyle xmlns:a="http://schemas.openxmlformats.org/drawingml/2006/main"/>
        <a:p xmlns:a="http://schemas.openxmlformats.org/drawingml/2006/main">
          <a:pPr algn="ctr"/>
          <a:r>
            <a:rPr lang="fr-FR" sz="1000"/>
            <a:t>La visite à 6 mois n'a pas été programmée</a:t>
          </a:r>
        </a:p>
      </cdr:txBody>
    </cdr:sp>
  </cdr:relSizeAnchor>
  <cdr:relSizeAnchor xmlns:cdr="http://schemas.openxmlformats.org/drawingml/2006/chartDrawing">
    <cdr:from>
      <cdr:x>0.17139</cdr:x>
      <cdr:y>0.7312</cdr:y>
    </cdr:from>
    <cdr:to>
      <cdr:x>0.28639</cdr:x>
      <cdr:y>0.82268</cdr:y>
    </cdr:to>
    <cdr:sp macro="" textlink="">
      <cdr:nvSpPr>
        <cdr:cNvPr id="3" name="TextBox 1">
          <a:extLst xmlns:a="http://schemas.openxmlformats.org/drawingml/2006/main">
            <a:ext uri="{FF2B5EF4-FFF2-40B4-BE49-F238E27FC236}">
              <a16:creationId xmlns:a16="http://schemas.microsoft.com/office/drawing/2014/main" id="{BB216A4C-874D-4CB4-9E3A-2D22B3358A6B}"/>
            </a:ext>
          </a:extLst>
        </cdr:cNvPr>
        <cdr:cNvSpPr txBox="1"/>
      </cdr:nvSpPr>
      <cdr:spPr>
        <a:xfrm xmlns:a="http://schemas.openxmlformats.org/drawingml/2006/main">
          <a:off x="1683772" y="3175606"/>
          <a:ext cx="1129662" cy="397310"/>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a:t>A oublié de venir à la clinique</a:t>
          </a:r>
        </a:p>
      </cdr:txBody>
    </cdr:sp>
  </cdr:relSizeAnchor>
  <cdr:relSizeAnchor xmlns:cdr="http://schemas.openxmlformats.org/drawingml/2006/chartDrawing">
    <cdr:from>
      <cdr:x>0.28886</cdr:x>
      <cdr:y>0.72766</cdr:y>
    </cdr:from>
    <cdr:to>
      <cdr:x>0.41571</cdr:x>
      <cdr:y>0.82641</cdr:y>
    </cdr:to>
    <cdr:sp macro="" textlink="">
      <cdr:nvSpPr>
        <cdr:cNvPr id="4" name="TextBox 1">
          <a:extLst xmlns:a="http://schemas.openxmlformats.org/drawingml/2006/main">
            <a:ext uri="{FF2B5EF4-FFF2-40B4-BE49-F238E27FC236}">
              <a16:creationId xmlns:a16="http://schemas.microsoft.com/office/drawing/2014/main" id="{3DB2D26D-D5ED-4847-BD41-0F8C01E806C3}"/>
            </a:ext>
          </a:extLst>
        </cdr:cNvPr>
        <cdr:cNvSpPr txBox="1"/>
      </cdr:nvSpPr>
      <cdr:spPr>
        <a:xfrm xmlns:a="http://schemas.openxmlformats.org/drawingml/2006/main">
          <a:off x="2837711" y="3160221"/>
          <a:ext cx="1246174" cy="428878"/>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000" dirty="0"/>
            <a:t>N'est venu que pour récupérer des médicaments</a:t>
          </a:r>
        </a:p>
      </cdr:txBody>
    </cdr:sp>
  </cdr:relSizeAnchor>
  <cdr:relSizeAnchor xmlns:cdr="http://schemas.openxmlformats.org/drawingml/2006/chartDrawing">
    <cdr:from>
      <cdr:x>0.41324</cdr:x>
      <cdr:y>0.73238</cdr:y>
    </cdr:from>
    <cdr:to>
      <cdr:x>0.54585</cdr:x>
      <cdr:y>0.86467</cdr:y>
    </cdr:to>
    <cdr:sp macro="" textlink="">
      <cdr:nvSpPr>
        <cdr:cNvPr id="6" name="TextBox 1">
          <a:extLst xmlns:a="http://schemas.openxmlformats.org/drawingml/2006/main">
            <a:ext uri="{FF2B5EF4-FFF2-40B4-BE49-F238E27FC236}">
              <a16:creationId xmlns:a16="http://schemas.microsoft.com/office/drawing/2014/main" id="{DA6A032F-ED60-4D67-AD66-E5888DA05B6F}"/>
            </a:ext>
          </a:extLst>
        </cdr:cNvPr>
        <cdr:cNvSpPr txBox="1"/>
      </cdr:nvSpPr>
      <cdr:spPr>
        <a:xfrm xmlns:a="http://schemas.openxmlformats.org/drawingml/2006/main">
          <a:off x="4059608" y="3180733"/>
          <a:ext cx="1302817" cy="574534"/>
        </a:xfrm>
        <a:prstGeom xmlns:a="http://schemas.openxmlformats.org/drawingml/2006/main" prst="rect">
          <a:avLst/>
        </a:prstGeom>
        <a:solidFill xmlns:a="http://schemas.openxmlformats.org/drawingml/2006/main">
          <a:schemeClr val="bg1"/>
        </a:solidFill>
      </cdr:spPr>
      <cdr:txBody>
        <a:bodyPr xmlns:a="http://schemas.openxmlformats.org/drawingml/2006/main" wrap="squar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dirty="0"/>
            <a:t>Arrivé après le ramassage des échantillons de sang par le scooter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B32475A-93D8-EC4E-95F0-8EF39C6BCC0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B4E9BD-73A3-B045-94CE-E1D9C12604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358F8A-772C-4A48-96EE-B83479236DB7}" type="datetimeFigureOut">
              <a:rPr lang="en-US" smtClean="0"/>
              <a:t>8/23/2023</a:t>
            </a:fld>
            <a:endParaRPr lang="en-US"/>
          </a:p>
        </p:txBody>
      </p:sp>
      <p:sp>
        <p:nvSpPr>
          <p:cNvPr id="4" name="Footer Placeholder 3">
            <a:extLst>
              <a:ext uri="{FF2B5EF4-FFF2-40B4-BE49-F238E27FC236}">
                <a16:creationId xmlns:a16="http://schemas.microsoft.com/office/drawing/2014/main" id="{343F4FB9-B1C5-0C4B-8F11-8FC57865502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1E9AF96-203E-694D-8CC6-26781E1CC5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5C6007-96B1-C94B-9C26-F608634070D9}" type="slidenum">
              <a:rPr lang="en-US" smtClean="0"/>
              <a:t>‹#›</a:t>
            </a:fld>
            <a:endParaRPr lang="en-US"/>
          </a:p>
        </p:txBody>
      </p:sp>
    </p:spTree>
    <p:extLst>
      <p:ext uri="{BB962C8B-B14F-4D97-AF65-F5344CB8AC3E}">
        <p14:creationId xmlns:p14="http://schemas.microsoft.com/office/powerpoint/2010/main" val="2926519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9EBB66-FA88-5848-9807-6C9240FD9993}" type="datetimeFigureOut">
              <a:rPr lang="en-US" smtClean="0"/>
              <a:t>8/23/2023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4DE1C3-5609-6E49-918C-DC832EA8DF28}" type="slidenum">
              <a:rPr lang="en-US" smtClean="0"/>
              <a:t>‹#›</a:t>
            </a:fld>
            <a:endParaRPr lang="en-US"/>
          </a:p>
        </p:txBody>
      </p:sp>
    </p:spTree>
    <p:extLst>
      <p:ext uri="{BB962C8B-B14F-4D97-AF65-F5344CB8AC3E}">
        <p14:creationId xmlns:p14="http://schemas.microsoft.com/office/powerpoint/2010/main" val="382645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Acknowledge hard work of the TTs in developing work plans </a:t>
            </a:r>
          </a:p>
          <a:p>
            <a:endParaRPr lang="en-US" baseline="0" dirty="0"/>
          </a:p>
          <a:p>
            <a:r>
              <a:rPr lang="en-US" baseline="0" dirty="0"/>
              <a:t>Warn that this is a presentation is participatory</a:t>
            </a:r>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a:t>
            </a:fld>
            <a:endParaRPr lang="en-US" dirty="0"/>
          </a:p>
        </p:txBody>
      </p:sp>
    </p:spTree>
    <p:extLst>
      <p:ext uri="{BB962C8B-B14F-4D97-AF65-F5344CB8AC3E}">
        <p14:creationId xmlns:p14="http://schemas.microsoft.com/office/powerpoint/2010/main" val="339734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Acknowledge hard work of the TTs in developing work plans </a:t>
            </a:r>
          </a:p>
          <a:p>
            <a:endParaRPr lang="en-US" baseline="0" dirty="0"/>
          </a:p>
          <a:p>
            <a:r>
              <a:rPr lang="en-US" baseline="0" dirty="0"/>
              <a:t>Warn that this is a presentation is participatory</a:t>
            </a:r>
            <a:endParaRPr lang="en-US" dirty="0"/>
          </a:p>
        </p:txBody>
      </p:sp>
      <p:sp>
        <p:nvSpPr>
          <p:cNvPr id="4" name="Slide Number Placeholder 3"/>
          <p:cNvSpPr>
            <a:spLocks noGrp="1"/>
          </p:cNvSpPr>
          <p:nvPr>
            <p:ph type="sldNum" sz="quarter" idx="10"/>
          </p:nvPr>
        </p:nvSpPr>
        <p:spPr/>
        <p:txBody>
          <a:bodyPr/>
          <a:lstStyle/>
          <a:p>
            <a:fld id="{B16FCED4-528A-3A41-8345-A9816D99D692}" type="slidenum">
              <a:rPr lang="en-US" smtClean="0"/>
              <a:t>14</a:t>
            </a:fld>
            <a:endParaRPr lang="en-US" dirty="0"/>
          </a:p>
        </p:txBody>
      </p:sp>
    </p:spTree>
    <p:extLst>
      <p:ext uri="{BB962C8B-B14F-4D97-AF65-F5344CB8AC3E}">
        <p14:creationId xmlns:p14="http://schemas.microsoft.com/office/powerpoint/2010/main" val="37909984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B028D97-F53E-0C46-8283-D36CA75076E6}"/>
              </a:ext>
            </a:extLst>
          </p:cNvPr>
          <p:cNvSpPr/>
          <p:nvPr userDrawn="1"/>
        </p:nvSpPr>
        <p:spPr>
          <a:xfrm>
            <a:off x="2167118" y="-162401"/>
            <a:ext cx="2103120" cy="210312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843272" y="1884363"/>
            <a:ext cx="6549136" cy="2387600"/>
          </a:xfrm>
        </p:spPr>
        <p:txBody>
          <a:bodyPr anchor="b"/>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4843272" y="4364038"/>
            <a:ext cx="6549136"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Box 11">
            <a:extLst>
              <a:ext uri="{FF2B5EF4-FFF2-40B4-BE49-F238E27FC236}">
                <a16:creationId xmlns:a16="http://schemas.microsoft.com/office/drawing/2014/main" id="{A1C57D24-DB77-C447-A79F-373435A6DCB5}"/>
              </a:ext>
            </a:extLst>
          </p:cNvPr>
          <p:cNvSpPr txBox="1"/>
          <p:nvPr userDrawn="1"/>
        </p:nvSpPr>
        <p:spPr>
          <a:xfrm>
            <a:off x="4843272" y="1046639"/>
            <a:ext cx="507921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2"/>
                </a:solidFill>
              </a:rPr>
              <a:t>UCSF </a:t>
            </a:r>
            <a:r>
              <a:rPr lang="fr-FR" sz="1800" dirty="0">
                <a:solidFill>
                  <a:schemeClr val="tx2"/>
                </a:solidFill>
              </a:rPr>
              <a:t>Initiative pour l'élimination du paludisme (MEI)</a:t>
            </a:r>
            <a:endParaRPr lang="en-US" sz="1800" dirty="0">
              <a:solidFill>
                <a:schemeClr val="tx2"/>
              </a:solidFill>
            </a:endParaRPr>
          </a:p>
        </p:txBody>
      </p:sp>
      <p:pic>
        <p:nvPicPr>
          <p:cNvPr id="20" name="Picture 19" descr="A picture containing person, indoor, hospital room, working&#10;&#10;Description automatically generated">
            <a:extLst>
              <a:ext uri="{FF2B5EF4-FFF2-40B4-BE49-F238E27FC236}">
                <a16:creationId xmlns:a16="http://schemas.microsoft.com/office/drawing/2014/main" id="{B565ED17-A59C-C843-8BE5-10FF474A2378}"/>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76393" y="754535"/>
            <a:ext cx="4124325" cy="4150860"/>
          </a:xfrm>
          <a:prstGeom prst="ellipse">
            <a:avLst/>
          </a:prstGeom>
        </p:spPr>
      </p:pic>
      <p:pic>
        <p:nvPicPr>
          <p:cNvPr id="8" name="Picture 7" descr="Baby tested Zambia.jpg">
            <a:extLst>
              <a:ext uri="{FF2B5EF4-FFF2-40B4-BE49-F238E27FC236}">
                <a16:creationId xmlns:a16="http://schemas.microsoft.com/office/drawing/2014/main" id="{810C5130-32D1-A440-B2E1-C31C32ADCB99}"/>
              </a:ext>
            </a:extLst>
          </p:cNvPr>
          <p:cNvPicPr>
            <a:picLocks noChangeAspect="1"/>
          </p:cNvPicPr>
          <p:nvPr userDrawn="1"/>
        </p:nvPicPr>
        <p:blipFill rotWithShape="1">
          <a:blip r:embed="rId3" cstate="screen">
            <a:alphaModFix/>
            <a:extLst>
              <a:ext uri="{28A0092B-C50C-407E-A947-70E740481C1C}">
                <a14:useLocalDpi xmlns:a14="http://schemas.microsoft.com/office/drawing/2010/main"/>
              </a:ext>
            </a:extLst>
          </a:blip>
          <a:srcRect l="-1" r="27436" b="2623"/>
          <a:stretch/>
        </p:blipFill>
        <p:spPr>
          <a:xfrm>
            <a:off x="176393" y="754535"/>
            <a:ext cx="4124325" cy="4150860"/>
          </a:xfrm>
          <a:prstGeom prst="ellipse">
            <a:avLst/>
          </a:prstGeom>
        </p:spPr>
      </p:pic>
      <p:sp>
        <p:nvSpPr>
          <p:cNvPr id="9" name="Oval 8">
            <a:extLst>
              <a:ext uri="{FF2B5EF4-FFF2-40B4-BE49-F238E27FC236}">
                <a16:creationId xmlns:a16="http://schemas.microsoft.com/office/drawing/2014/main" id="{6A7C35E9-D23C-2543-AD73-EAA9DCBC0BE3}"/>
              </a:ext>
            </a:extLst>
          </p:cNvPr>
          <p:cNvSpPr/>
          <p:nvPr userDrawn="1"/>
        </p:nvSpPr>
        <p:spPr>
          <a:xfrm>
            <a:off x="-352562" y="3505359"/>
            <a:ext cx="2702718" cy="2702718"/>
          </a:xfrm>
          <a:prstGeom prst="ellipse">
            <a:avLst/>
          </a:prstGeom>
          <a:solidFill>
            <a:srgbClr val="F380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6100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9" name="Text Placeholder 2">
            <a:extLst>
              <a:ext uri="{FF2B5EF4-FFF2-40B4-BE49-F238E27FC236}">
                <a16:creationId xmlns:a16="http://schemas.microsoft.com/office/drawing/2014/main" id="{A9D9A34E-B74F-404F-9A92-84158A67080A}"/>
              </a:ext>
            </a:extLst>
          </p:cNvPr>
          <p:cNvSpPr>
            <a:spLocks noGrp="1"/>
          </p:cNvSpPr>
          <p:nvPr>
            <p:ph type="body" idx="13"/>
          </p:nvPr>
        </p:nvSpPr>
        <p:spPr>
          <a:xfrm>
            <a:off x="7831513" y="1598038"/>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5">
            <a:extLst>
              <a:ext uri="{FF2B5EF4-FFF2-40B4-BE49-F238E27FC236}">
                <a16:creationId xmlns:a16="http://schemas.microsoft.com/office/drawing/2014/main" id="{67AFCB7A-9A83-BF4D-8285-7AE8F86BB9D2}"/>
              </a:ext>
            </a:extLst>
          </p:cNvPr>
          <p:cNvSpPr>
            <a:spLocks noGrp="1"/>
          </p:cNvSpPr>
          <p:nvPr>
            <p:ph type="pic" sz="quarter" idx="16"/>
          </p:nvPr>
        </p:nvSpPr>
        <p:spPr>
          <a:xfrm>
            <a:off x="7925565" y="2552686"/>
            <a:ext cx="2493962" cy="2493962"/>
          </a:xfrm>
          <a:prstGeom prst="ellipse">
            <a:avLst/>
          </a:prstGeom>
        </p:spPr>
        <p:txBody>
          <a:bodyPr/>
          <a:lstStyle/>
          <a:p>
            <a:endParaRPr lang="en-US"/>
          </a:p>
        </p:txBody>
      </p:sp>
      <p:sp>
        <p:nvSpPr>
          <p:cNvPr id="22" name="Content Placeholder 3">
            <a:extLst>
              <a:ext uri="{FF2B5EF4-FFF2-40B4-BE49-F238E27FC236}">
                <a16:creationId xmlns:a16="http://schemas.microsoft.com/office/drawing/2014/main" id="{D1044C71-B8F0-4845-AB7A-225F598006B0}"/>
              </a:ext>
            </a:extLst>
          </p:cNvPr>
          <p:cNvSpPr>
            <a:spLocks noGrp="1"/>
          </p:cNvSpPr>
          <p:nvPr>
            <p:ph sz="half" idx="17"/>
          </p:nvPr>
        </p:nvSpPr>
        <p:spPr>
          <a:xfrm>
            <a:off x="7823576" y="5237024"/>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4" name="Text Placeholder 2">
            <a:extLst>
              <a:ext uri="{FF2B5EF4-FFF2-40B4-BE49-F238E27FC236}">
                <a16:creationId xmlns:a16="http://schemas.microsoft.com/office/drawing/2014/main" id="{17A43002-3BA5-DD40-927D-D68307FA3031}"/>
              </a:ext>
            </a:extLst>
          </p:cNvPr>
          <p:cNvSpPr>
            <a:spLocks noGrp="1"/>
          </p:cNvSpPr>
          <p:nvPr>
            <p:ph type="body" idx="18"/>
          </p:nvPr>
        </p:nvSpPr>
        <p:spPr>
          <a:xfrm>
            <a:off x="4655896" y="1598038"/>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Picture Placeholder 5">
            <a:extLst>
              <a:ext uri="{FF2B5EF4-FFF2-40B4-BE49-F238E27FC236}">
                <a16:creationId xmlns:a16="http://schemas.microsoft.com/office/drawing/2014/main" id="{6DD0370F-0E97-3842-9573-2B4D470A08FB}"/>
              </a:ext>
            </a:extLst>
          </p:cNvPr>
          <p:cNvSpPr>
            <a:spLocks noGrp="1"/>
          </p:cNvSpPr>
          <p:nvPr>
            <p:ph type="pic" sz="quarter" idx="19"/>
          </p:nvPr>
        </p:nvSpPr>
        <p:spPr>
          <a:xfrm>
            <a:off x="4655896" y="2552686"/>
            <a:ext cx="2493962" cy="2493962"/>
          </a:xfrm>
          <a:prstGeom prst="ellipse">
            <a:avLst/>
          </a:prstGeom>
        </p:spPr>
        <p:txBody>
          <a:bodyPr/>
          <a:lstStyle/>
          <a:p>
            <a:endParaRPr lang="en-US"/>
          </a:p>
        </p:txBody>
      </p:sp>
      <p:sp>
        <p:nvSpPr>
          <p:cNvPr id="26" name="Content Placeholder 3">
            <a:extLst>
              <a:ext uri="{FF2B5EF4-FFF2-40B4-BE49-F238E27FC236}">
                <a16:creationId xmlns:a16="http://schemas.microsoft.com/office/drawing/2014/main" id="{B37AF51A-33A7-C440-B460-B62161072233}"/>
              </a:ext>
            </a:extLst>
          </p:cNvPr>
          <p:cNvSpPr>
            <a:spLocks noGrp="1"/>
          </p:cNvSpPr>
          <p:nvPr>
            <p:ph sz="half" idx="20"/>
          </p:nvPr>
        </p:nvSpPr>
        <p:spPr>
          <a:xfrm>
            <a:off x="4553907" y="5237024"/>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7" name="Text Placeholder 2">
            <a:extLst>
              <a:ext uri="{FF2B5EF4-FFF2-40B4-BE49-F238E27FC236}">
                <a16:creationId xmlns:a16="http://schemas.microsoft.com/office/drawing/2014/main" id="{30839321-5009-B549-9D75-21C6FE3B7419}"/>
              </a:ext>
            </a:extLst>
          </p:cNvPr>
          <p:cNvSpPr>
            <a:spLocks noGrp="1"/>
          </p:cNvSpPr>
          <p:nvPr>
            <p:ph type="body" idx="21"/>
          </p:nvPr>
        </p:nvSpPr>
        <p:spPr>
          <a:xfrm>
            <a:off x="1350603" y="1598038"/>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Picture Placeholder 5">
            <a:extLst>
              <a:ext uri="{FF2B5EF4-FFF2-40B4-BE49-F238E27FC236}">
                <a16:creationId xmlns:a16="http://schemas.microsoft.com/office/drawing/2014/main" id="{4653815F-0B87-7340-822E-1518456B51A5}"/>
              </a:ext>
            </a:extLst>
          </p:cNvPr>
          <p:cNvSpPr>
            <a:spLocks noGrp="1"/>
          </p:cNvSpPr>
          <p:nvPr>
            <p:ph type="pic" sz="quarter" idx="22"/>
          </p:nvPr>
        </p:nvSpPr>
        <p:spPr>
          <a:xfrm>
            <a:off x="1350603" y="2552686"/>
            <a:ext cx="2493962" cy="2493962"/>
          </a:xfrm>
          <a:prstGeom prst="ellipse">
            <a:avLst/>
          </a:prstGeom>
        </p:spPr>
        <p:txBody>
          <a:bodyPr/>
          <a:lstStyle/>
          <a:p>
            <a:endParaRPr lang="en-US"/>
          </a:p>
        </p:txBody>
      </p:sp>
      <p:sp>
        <p:nvSpPr>
          <p:cNvPr id="29" name="Content Placeholder 3">
            <a:extLst>
              <a:ext uri="{FF2B5EF4-FFF2-40B4-BE49-F238E27FC236}">
                <a16:creationId xmlns:a16="http://schemas.microsoft.com/office/drawing/2014/main" id="{B024D9DA-7C9A-FB46-B30F-7AD948BCD327}"/>
              </a:ext>
            </a:extLst>
          </p:cNvPr>
          <p:cNvSpPr>
            <a:spLocks noGrp="1"/>
          </p:cNvSpPr>
          <p:nvPr>
            <p:ph sz="half" idx="23"/>
          </p:nvPr>
        </p:nvSpPr>
        <p:spPr>
          <a:xfrm>
            <a:off x="1248614" y="5237024"/>
            <a:ext cx="2697940" cy="773687"/>
          </a:xfrm>
          <a:solidFill>
            <a:schemeClr val="bg1"/>
          </a:solidFill>
        </p:spPr>
        <p:txBody>
          <a:bodyPr/>
          <a:lstStyle>
            <a:lvl1pPr algn="ctr">
              <a:buFontTx/>
              <a:buNone/>
              <a:defRPr sz="1600"/>
            </a:lvl1pPr>
          </a:lstStyle>
          <a:p>
            <a:pPr lvl="0"/>
            <a:r>
              <a:rPr lang="en-US" dirty="0"/>
              <a:t>Click to edit Master text styles</a:t>
            </a:r>
          </a:p>
        </p:txBody>
      </p:sp>
    </p:spTree>
    <p:extLst>
      <p:ext uri="{BB962C8B-B14F-4D97-AF65-F5344CB8AC3E}">
        <p14:creationId xmlns:p14="http://schemas.microsoft.com/office/powerpoint/2010/main" val="2815078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rgbClr val="1833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1"/>
                </a:solidFill>
              </a:rPr>
              <a:t>UCSF Malaria Elimination Initiative (MEI)</a:t>
            </a:r>
          </a:p>
        </p:txBody>
      </p:sp>
    </p:spTree>
    <p:extLst>
      <p:ext uri="{BB962C8B-B14F-4D97-AF65-F5344CB8AC3E}">
        <p14:creationId xmlns:p14="http://schemas.microsoft.com/office/powerpoint/2010/main" val="109583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bg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Malaria Elimination Initiative (MEI)</a:t>
            </a:r>
          </a:p>
        </p:txBody>
      </p:sp>
    </p:spTree>
    <p:extLst>
      <p:ext uri="{BB962C8B-B14F-4D97-AF65-F5344CB8AC3E}">
        <p14:creationId xmlns:p14="http://schemas.microsoft.com/office/powerpoint/2010/main" val="2510125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15876-2A41-7040-B87E-F71F89C1A50C}"/>
              </a:ext>
            </a:extLst>
          </p:cNvPr>
          <p:cNvSpPr/>
          <p:nvPr userDrawn="1"/>
        </p:nvSpPr>
        <p:spPr>
          <a:xfrm>
            <a:off x="0" y="0"/>
            <a:ext cx="12192000" cy="6857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451262" y="2026868"/>
            <a:ext cx="10394882" cy="1606985"/>
          </a:xfrm>
        </p:spPr>
        <p:txBody>
          <a:bodyPr anchor="b"/>
          <a:lstStyle>
            <a:lvl1pPr algn="l">
              <a:defRPr sz="4000">
                <a:solidFill>
                  <a:schemeClr val="accent1"/>
                </a:solidFill>
              </a:defRPr>
            </a:lvl1pPr>
          </a:lstStyle>
          <a:p>
            <a:r>
              <a:rPr lang="en-US" dirty="0"/>
              <a:t>Click to edit Master title style</a:t>
            </a:r>
          </a:p>
        </p:txBody>
      </p:sp>
      <p:sp>
        <p:nvSpPr>
          <p:cNvPr id="6" name="Subtitle 2">
            <a:extLst>
              <a:ext uri="{FF2B5EF4-FFF2-40B4-BE49-F238E27FC236}">
                <a16:creationId xmlns:a16="http://schemas.microsoft.com/office/drawing/2014/main" id="{D0BB42AB-02BD-BE4D-B3FC-A8926582D667}"/>
              </a:ext>
            </a:extLst>
          </p:cNvPr>
          <p:cNvSpPr>
            <a:spLocks noGrp="1"/>
          </p:cNvSpPr>
          <p:nvPr>
            <p:ph type="subTitle" idx="1"/>
          </p:nvPr>
        </p:nvSpPr>
        <p:spPr>
          <a:xfrm>
            <a:off x="451262" y="3734651"/>
            <a:ext cx="10394882" cy="1655762"/>
          </a:xfrm>
        </p:spPr>
        <p:txBody>
          <a:bodyPr/>
          <a:lstStyle>
            <a:lvl1pPr marL="0" indent="0" algn="l">
              <a:buNone/>
              <a:defRPr sz="1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a:extLst>
              <a:ext uri="{FF2B5EF4-FFF2-40B4-BE49-F238E27FC236}">
                <a16:creationId xmlns:a16="http://schemas.microsoft.com/office/drawing/2014/main" id="{EA9F6ADB-A1E8-B24C-A615-931232251085}"/>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72462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F87853-C800-4346-8C5B-329A4360E882}"/>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8/23/2023</a:t>
            </a:fld>
            <a:endParaRPr lang="en-US"/>
          </a:p>
        </p:txBody>
      </p:sp>
      <p:sp>
        <p:nvSpPr>
          <p:cNvPr id="3" name="Footer Placeholder 2">
            <a:extLst>
              <a:ext uri="{FF2B5EF4-FFF2-40B4-BE49-F238E27FC236}">
                <a16:creationId xmlns:a16="http://schemas.microsoft.com/office/drawing/2014/main" id="{9ADCF87D-7A79-7540-A6D9-5C4FE49235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7C55ACE-0800-7D4B-9318-3BCB539A4D71}"/>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179181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3001A-88E7-2A40-8232-35E2AD2217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A5B3A5-96F8-8942-AF26-4CD0A44AB6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0B53D6-DA9F-504C-A55F-711748B9C9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B77E99FC-5F77-0949-A309-AD62F86B257B}"/>
              </a:ext>
            </a:extLst>
          </p:cNvPr>
          <p:cNvSpPr>
            <a:spLocks noGrp="1"/>
          </p:cNvSpPr>
          <p:nvPr>
            <p:ph type="ftr" sz="quarter" idx="3"/>
          </p:nvPr>
        </p:nvSpPr>
        <p:spPr>
          <a:xfrm>
            <a:off x="838199" y="6610522"/>
            <a:ext cx="9164037" cy="277958"/>
          </a:xfrm>
          <a:prstGeom prst="rect">
            <a:avLst/>
          </a:prstGeom>
        </p:spPr>
        <p:txBody>
          <a:bodyPr/>
          <a:lstStyle>
            <a:lvl1pPr algn="l">
              <a:defRPr sz="900" b="0" i="0">
                <a:solidFill>
                  <a:schemeClr val="accent1"/>
                </a:solidFill>
                <a:latin typeface="Arial"/>
                <a:cs typeface="Arial"/>
              </a:defRPr>
            </a:lvl1pPr>
          </a:lstStyle>
          <a:p>
            <a:r>
              <a:rPr lang="en-US" dirty="0"/>
              <a:t>UCSF MALARIA ELIMINATION INITIATIVE (MEI)</a:t>
            </a:r>
            <a:endParaRPr lang="en-US" sz="900" dirty="0"/>
          </a:p>
        </p:txBody>
      </p:sp>
    </p:spTree>
    <p:extLst>
      <p:ext uri="{BB962C8B-B14F-4D97-AF65-F5344CB8AC3E}">
        <p14:creationId xmlns:p14="http://schemas.microsoft.com/office/powerpoint/2010/main" val="392091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46D8D-209F-FE4C-A7FA-AEBF2763423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35554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0279-0363-3F48-B4BC-B94BEE8D68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D6A15C-DF7C-E647-99B7-862378CBF8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0BC842-3116-C24D-A7DE-0A05881C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4FA324-550D-FE46-8BD2-346F452A7343}"/>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8/23/2023</a:t>
            </a:fld>
            <a:endParaRPr lang="en-US"/>
          </a:p>
        </p:txBody>
      </p:sp>
      <p:sp>
        <p:nvSpPr>
          <p:cNvPr id="6" name="Footer Placeholder 5">
            <a:extLst>
              <a:ext uri="{FF2B5EF4-FFF2-40B4-BE49-F238E27FC236}">
                <a16:creationId xmlns:a16="http://schemas.microsoft.com/office/drawing/2014/main" id="{72E06C6D-AC6A-6D4F-A7EF-EB41E36D97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E80302F-F53E-284F-B6D8-75A48035CEFA}"/>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2788858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2B61-2ACF-324D-AC7C-D7A77389A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13A83-3641-874E-935B-FE6A39E3B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4A5B95-D4F7-0242-8B81-5767BA2262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27681-864A-5541-B9A7-B582B49D01DE}"/>
              </a:ext>
            </a:extLst>
          </p:cNvPr>
          <p:cNvSpPr>
            <a:spLocks noGrp="1"/>
          </p:cNvSpPr>
          <p:nvPr>
            <p:ph type="dt" sz="half" idx="10"/>
          </p:nvPr>
        </p:nvSpPr>
        <p:spPr>
          <a:xfrm>
            <a:off x="838200" y="6356350"/>
            <a:ext cx="2743200" cy="365125"/>
          </a:xfrm>
          <a:prstGeom prst="rect">
            <a:avLst/>
          </a:prstGeom>
        </p:spPr>
        <p:txBody>
          <a:bodyPr/>
          <a:lstStyle/>
          <a:p>
            <a:fld id="{E0F80369-62A5-9D4F-BFCF-B75CABD7B9D2}" type="datetimeFigureOut">
              <a:rPr lang="en-US" smtClean="0"/>
              <a:t>8/23/2023</a:t>
            </a:fld>
            <a:endParaRPr lang="en-US"/>
          </a:p>
        </p:txBody>
      </p:sp>
      <p:sp>
        <p:nvSpPr>
          <p:cNvPr id="6" name="Footer Placeholder 5">
            <a:extLst>
              <a:ext uri="{FF2B5EF4-FFF2-40B4-BE49-F238E27FC236}">
                <a16:creationId xmlns:a16="http://schemas.microsoft.com/office/drawing/2014/main" id="{3E758A88-D7FD-4848-B18F-E71FAA7BB7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F082DF-A336-FE46-B747-4510CF45FB11}"/>
              </a:ext>
            </a:extLst>
          </p:cNvPr>
          <p:cNvSpPr>
            <a:spLocks noGrp="1"/>
          </p:cNvSpPr>
          <p:nvPr>
            <p:ph type="sldNum" sz="quarter" idx="12"/>
          </p:nvPr>
        </p:nvSpPr>
        <p:spPr>
          <a:xfrm>
            <a:off x="8610600" y="6356350"/>
            <a:ext cx="2743200" cy="365125"/>
          </a:xfrm>
          <a:prstGeom prst="rect">
            <a:avLst/>
          </a:prstGeom>
        </p:spPr>
        <p:txBody>
          <a:bodyPr/>
          <a:lstStyle/>
          <a:p>
            <a:fld id="{ED6900FF-3F57-B547-8DD7-65CB569DA6AE}" type="slidenum">
              <a:rPr lang="en-US" smtClean="0"/>
              <a:t>‹#›</a:t>
            </a:fld>
            <a:endParaRPr lang="en-US"/>
          </a:p>
        </p:txBody>
      </p:sp>
    </p:spTree>
    <p:extLst>
      <p:ext uri="{BB962C8B-B14F-4D97-AF65-F5344CB8AC3E}">
        <p14:creationId xmlns:p14="http://schemas.microsoft.com/office/powerpoint/2010/main" val="3055375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pic>
        <p:nvPicPr>
          <p:cNvPr id="7" name="Picture 6" descr="Healthworkers distributing medicine Kenya.jpg"/>
          <p:cNvPicPr>
            <a:picLocks noChangeAspect="1"/>
          </p:cNvPicPr>
          <p:nvPr userDrawn="1"/>
        </p:nvPicPr>
        <p:blipFill>
          <a:blip r:embed="rId2" cstate="screen">
            <a:alphaModFix amt="18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p:cNvSpPr/>
          <p:nvPr userDrawn="1"/>
        </p:nvSpPr>
        <p:spPr>
          <a:xfrm>
            <a:off x="0" y="6479920"/>
            <a:ext cx="12192000" cy="43784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8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6177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874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71540"/>
            <a:ext cx="10037233" cy="1112189"/>
          </a:xfrm>
        </p:spPr>
        <p:txBody>
          <a:bodyPr lIns="108000" tIns="0" rIns="0" bIns="0" anchor="ctr" anchorCtr="0">
            <a:normAutofit/>
          </a:bodyPr>
          <a:lstStyle>
            <a:lvl1pPr algn="l">
              <a:defRPr sz="3200" b="1" i="0">
                <a:solidFill>
                  <a:srgbClr val="18A3AC"/>
                </a:solidFill>
                <a:latin typeface="Arial"/>
                <a:cs typeface="Arial"/>
              </a:defRPr>
            </a:lvl1pPr>
          </a:lstStyle>
          <a:p>
            <a:r>
              <a:rPr lang="en-US" dirty="0"/>
              <a:t>Click to edit Master title style</a:t>
            </a:r>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Footer Placeholder 4"/>
          <p:cNvSpPr>
            <a:spLocks noGrp="1"/>
          </p:cNvSpPr>
          <p:nvPr>
            <p:ph type="ftr" sz="quarter" idx="11"/>
          </p:nvPr>
        </p:nvSpPr>
        <p:spPr>
          <a:xfrm>
            <a:off x="1133798" y="6487390"/>
            <a:ext cx="9513036" cy="370610"/>
          </a:xfrm>
        </p:spPr>
        <p:txBody>
          <a:bodyPr/>
          <a:lstStyle>
            <a:lvl1pPr algn="l">
              <a:defRPr sz="1100" b="1" i="0">
                <a:solidFill>
                  <a:schemeClr val="bg1"/>
                </a:solidFill>
                <a:latin typeface="Arial"/>
                <a:cs typeface="Arial"/>
              </a:defRPr>
            </a:lvl1pPr>
          </a:lstStyle>
          <a:p>
            <a:r>
              <a:rPr lang="en-US" dirty="0"/>
              <a:t>UCSF GLOBAL HEALTH GROUP’S MALARIA ELIMINATION INITIATIVE (MEI)</a:t>
            </a:r>
          </a:p>
        </p:txBody>
      </p:sp>
      <p:sp>
        <p:nvSpPr>
          <p:cNvPr id="9" name="Slide Number Placeholder 5"/>
          <p:cNvSpPr>
            <a:spLocks noGrp="1"/>
          </p:cNvSpPr>
          <p:nvPr>
            <p:ph type="sldNum" sz="quarter" idx="12"/>
          </p:nvPr>
        </p:nvSpPr>
        <p:spPr>
          <a:xfrm>
            <a:off x="609600" y="6487391"/>
            <a:ext cx="524197" cy="365125"/>
          </a:xfrm>
        </p:spPr>
        <p:txBody>
          <a:bodyPr/>
          <a:lstStyle>
            <a:lvl1pPr algn="l">
              <a:defRPr sz="900">
                <a:solidFill>
                  <a:schemeClr val="bg1"/>
                </a:solidFill>
              </a:defRPr>
            </a:lvl1pPr>
          </a:lstStyle>
          <a:p>
            <a:fld id="{B96B1F4E-C01C-E348-B05E-AA80DAAC349F}" type="slidenum">
              <a:rPr lang="en-US" smtClean="0"/>
              <a:pPr/>
              <a:t>‹#›</a:t>
            </a:fld>
            <a:endParaRPr lang="en-US" dirty="0"/>
          </a:p>
        </p:txBody>
      </p:sp>
    </p:spTree>
    <p:extLst>
      <p:ext uri="{BB962C8B-B14F-4D97-AF65-F5344CB8AC3E}">
        <p14:creationId xmlns:p14="http://schemas.microsoft.com/office/powerpoint/2010/main" val="284017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Rectangle 10"/>
          <p:cNvSpPr/>
          <p:nvPr userDrawn="1"/>
        </p:nvSpPr>
        <p:spPr>
          <a:xfrm>
            <a:off x="0" y="6487391"/>
            <a:ext cx="121920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2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37892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pic>
        <p:nvPicPr>
          <p:cNvPr id="8" name="Picture 7" descr="Africa_Trip_June_2011-3 102 (1).jpg"/>
          <p:cNvPicPr>
            <a:picLocks noChangeAspect="1"/>
          </p:cNvPicPr>
          <p:nvPr userDrawn="1"/>
        </p:nvPicPr>
        <p:blipFill rotWithShape="1">
          <a:blip r:embed="rId2" cstate="screen">
            <a:alphaModFix amt="18000"/>
            <a:extLst>
              <a:ext uri="{28A0092B-C50C-407E-A947-70E740481C1C}">
                <a14:useLocalDpi xmlns:a14="http://schemas.microsoft.com/office/drawing/2010/main"/>
              </a:ext>
            </a:extLst>
          </a:blip>
          <a:srcRect/>
          <a:stretch/>
        </p:blipFill>
        <p:spPr>
          <a:xfrm>
            <a:off x="0" y="-1"/>
            <a:ext cx="12192000" cy="6852515"/>
          </a:xfrm>
          <a:prstGeom prst="rect">
            <a:avLst/>
          </a:prstGeom>
        </p:spPr>
      </p:pic>
      <p:sp>
        <p:nvSpPr>
          <p:cNvPr id="9" name="Rectangle 8"/>
          <p:cNvSpPr/>
          <p:nvPr userDrawn="1"/>
        </p:nvSpPr>
        <p:spPr>
          <a:xfrm>
            <a:off x="0" y="6487391"/>
            <a:ext cx="12192000" cy="36512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371540"/>
            <a:ext cx="10972800" cy="1112189"/>
          </a:xfrm>
        </p:spPr>
        <p:txBody>
          <a:bodyPr lIns="108000" tIns="0" rIns="0" bIns="0" anchor="ctr" anchorCtr="0">
            <a:normAutofit/>
          </a:bodyPr>
          <a:lstStyle>
            <a:lvl1pPr algn="l">
              <a:defRPr sz="3800" b="1" i="0">
                <a:solidFill>
                  <a:srgbClr val="18A3AC"/>
                </a:solidFill>
                <a:latin typeface="Arial"/>
                <a:cs typeface="Arial"/>
              </a:defRPr>
            </a:lvl1pPr>
          </a:lstStyle>
          <a:p>
            <a:r>
              <a:rPr lang="en-US" dirty="0"/>
              <a:t>Click to edit Master title style</a:t>
            </a:r>
          </a:p>
        </p:txBody>
      </p:sp>
      <p:sp>
        <p:nvSpPr>
          <p:cNvPr id="5" name="Footer Placeholder 4"/>
          <p:cNvSpPr>
            <a:spLocks noGrp="1"/>
          </p:cNvSpPr>
          <p:nvPr>
            <p:ph type="ftr" sz="quarter" idx="11"/>
          </p:nvPr>
        </p:nvSpPr>
        <p:spPr>
          <a:xfrm>
            <a:off x="1133798" y="6487391"/>
            <a:ext cx="8539369" cy="365125"/>
          </a:xfrm>
        </p:spPr>
        <p:txBody>
          <a:bodyPr/>
          <a:lstStyle>
            <a:lvl1pPr algn="l">
              <a:defRPr sz="1100" b="1" i="0">
                <a:solidFill>
                  <a:srgbClr val="FFFFFF"/>
                </a:solidFill>
                <a:latin typeface="Arial"/>
                <a:cs typeface="Arial"/>
              </a:defRPr>
            </a:lvl1pPr>
          </a:lstStyle>
          <a:p>
            <a:r>
              <a:rPr lang="en-US" dirty="0"/>
              <a:t>UCSF MALARIA ELIMINATION INITIATIVE (MEI)</a:t>
            </a:r>
          </a:p>
        </p:txBody>
      </p:sp>
      <p:sp>
        <p:nvSpPr>
          <p:cNvPr id="6" name="Slide Number Placeholder 5"/>
          <p:cNvSpPr>
            <a:spLocks noGrp="1"/>
          </p:cNvSpPr>
          <p:nvPr>
            <p:ph type="sldNum" sz="quarter" idx="12"/>
          </p:nvPr>
        </p:nvSpPr>
        <p:spPr>
          <a:xfrm>
            <a:off x="609600" y="6487391"/>
            <a:ext cx="524197" cy="365125"/>
          </a:xfrm>
        </p:spPr>
        <p:txBody>
          <a:bodyPr/>
          <a:lstStyle>
            <a:lvl1pPr algn="l">
              <a:defRPr sz="900">
                <a:solidFill>
                  <a:srgbClr val="FFFFFF"/>
                </a:solidFill>
              </a:defRPr>
            </a:lvl1pPr>
          </a:lstStyle>
          <a:p>
            <a:fld id="{B96B1F4E-C01C-E348-B05E-AA80DAAC349F}" type="slidenum">
              <a:rPr lang="en-US" smtClean="0"/>
              <a:pPr/>
              <a:t>‹#›</a:t>
            </a:fld>
            <a:endParaRPr lang="en-US" dirty="0"/>
          </a:p>
        </p:txBody>
      </p:sp>
      <p:sp>
        <p:nvSpPr>
          <p:cNvPr id="12" name="Content Placeholder 2"/>
          <p:cNvSpPr>
            <a:spLocks noGrp="1"/>
          </p:cNvSpPr>
          <p:nvPr>
            <p:ph idx="1"/>
          </p:nvPr>
        </p:nvSpPr>
        <p:spPr>
          <a:xfrm>
            <a:off x="609600" y="1600200"/>
            <a:ext cx="10972800" cy="4659316"/>
          </a:xfrm>
        </p:spPr>
        <p:txBody>
          <a:bodyPr lIns="108000">
            <a:normAutofit/>
          </a:bodyPr>
          <a:lstStyle>
            <a:lvl1pPr marL="457200" indent="-457200">
              <a:spcBef>
                <a:spcPts val="1200"/>
              </a:spcBef>
              <a:buFont typeface="Arial"/>
              <a:buChar char="•"/>
              <a:defRPr sz="2800">
                <a:solidFill>
                  <a:schemeClr val="tx2"/>
                </a:solidFill>
              </a:defRPr>
            </a:lvl1pPr>
            <a:lvl2pPr>
              <a:spcBef>
                <a:spcPts val="0"/>
              </a:spcBef>
              <a:defRPr sz="2400">
                <a:solidFill>
                  <a:schemeClr val="tx2"/>
                </a:solidFill>
              </a:defRPr>
            </a:lvl2pPr>
            <a:lvl3pPr>
              <a:spcBef>
                <a:spcPts val="0"/>
              </a:spcBef>
              <a:defRPr sz="2000">
                <a:solidFill>
                  <a:schemeClr val="tx2"/>
                </a:solidFill>
              </a:defRPr>
            </a:lvl3pPr>
            <a:lvl4pPr>
              <a:spcBef>
                <a:spcPts val="0"/>
              </a:spcBef>
              <a:defRPr sz="1800">
                <a:solidFill>
                  <a:schemeClr val="tx2"/>
                </a:solidFill>
              </a:defRPr>
            </a:lvl4pPr>
            <a:lvl5pPr>
              <a:spcBef>
                <a:spcPts val="0"/>
              </a:spcBef>
              <a:defRPr sz="18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524524"/>
            <a:ext cx="609600" cy="8718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8965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B5A41-69FF-3648-BF9B-AFBA42912C9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E064CCB3-CC22-4240-8E0C-E279038D089D}"/>
              </a:ext>
            </a:extLst>
          </p:cNvPr>
          <p:cNvSpPr/>
          <p:nvPr userDrawn="1"/>
        </p:nvSpPr>
        <p:spPr>
          <a:xfrm>
            <a:off x="-2041512" y="1033153"/>
            <a:ext cx="6494759" cy="6317671"/>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5107432" y="1884363"/>
            <a:ext cx="6549136" cy="2387600"/>
          </a:xfrm>
        </p:spPr>
        <p:txBody>
          <a:bodyPr anchor="b"/>
          <a:lstStyle>
            <a:lvl1pPr algn="l">
              <a:defRPr sz="6000">
                <a:ln>
                  <a:noFill/>
                </a:ln>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5107432" y="4364038"/>
            <a:ext cx="6549136" cy="1655762"/>
          </a:xfrm>
        </p:spPr>
        <p:txBody>
          <a:bodyPr/>
          <a:lstStyle>
            <a:lvl1pPr marL="0" indent="0" algn="l">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Picture Placeholder 7">
            <a:extLst>
              <a:ext uri="{FF2B5EF4-FFF2-40B4-BE49-F238E27FC236}">
                <a16:creationId xmlns:a16="http://schemas.microsoft.com/office/drawing/2014/main" id="{B25F3FAA-2F95-1643-8351-10F5AE4DEAB2}"/>
              </a:ext>
            </a:extLst>
          </p:cNvPr>
          <p:cNvSpPr>
            <a:spLocks noGrp="1"/>
          </p:cNvSpPr>
          <p:nvPr>
            <p:ph type="pic" sz="quarter" idx="10"/>
          </p:nvPr>
        </p:nvSpPr>
        <p:spPr>
          <a:xfrm>
            <a:off x="-2607304" y="-783771"/>
            <a:ext cx="7430393" cy="7433954"/>
          </a:xfrm>
          <a:prstGeom prst="ellipse">
            <a:avLst/>
          </a:prstGeom>
          <a:ln w="57150">
            <a:noFill/>
          </a:ln>
        </p:spPr>
        <p:txBody>
          <a:bodyPr/>
          <a:lstStyle/>
          <a:p>
            <a:endParaRPr lang="en-US"/>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5107607" y="1373404"/>
            <a:ext cx="34168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Global Health Group’s </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64584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35B5A41-69FF-3648-BF9B-AFBA42912C91}"/>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558140" y="1884363"/>
            <a:ext cx="11098428" cy="2022619"/>
          </a:xfrm>
        </p:spPr>
        <p:txBody>
          <a:bodyPr anchor="b"/>
          <a:lstStyle>
            <a:lvl1pPr algn="ctr">
              <a:defRPr sz="6000">
                <a:ln>
                  <a:noFill/>
                </a:ln>
                <a:solidFill>
                  <a:schemeClr val="bg1"/>
                </a:solidFill>
              </a:defRPr>
            </a:lvl1pPr>
          </a:lstStyle>
          <a:p>
            <a:r>
              <a:rPr lang="en-US" dirty="0"/>
              <a:t>Click to edit Master title style</a:t>
            </a:r>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4398906" y="5727412"/>
            <a:ext cx="34168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1395720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 name="Picture 11" descr="A picture containing text, indoor, person&#10;&#10;Description automatically generated">
            <a:extLst>
              <a:ext uri="{FF2B5EF4-FFF2-40B4-BE49-F238E27FC236}">
                <a16:creationId xmlns:a16="http://schemas.microsoft.com/office/drawing/2014/main" id="{CE3E04B4-7A84-DD40-9090-E7E05FF3BB61}"/>
              </a:ext>
            </a:extLst>
          </p:cNvPr>
          <p:cNvPicPr>
            <a:picLocks noChangeAspect="1"/>
          </p:cNvPicPr>
          <p:nvPr userDrawn="1"/>
        </p:nvPicPr>
        <p:blipFill rotWithShape="1">
          <a:blip r:embed="rId2">
            <a:graysc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70545BFA-F216-9845-8C49-D2DB2B56CB75}"/>
              </a:ext>
            </a:extLst>
          </p:cNvPr>
          <p:cNvSpPr/>
          <p:nvPr userDrawn="1"/>
        </p:nvSpPr>
        <p:spPr>
          <a:xfrm>
            <a:off x="0" y="0"/>
            <a:ext cx="12192000" cy="6858000"/>
          </a:xfrm>
          <a:prstGeom prst="rect">
            <a:avLst/>
          </a:prstGeom>
          <a:solidFill>
            <a:srgbClr val="183334">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36936-6DF0-7448-A00C-13E28688585E}"/>
              </a:ext>
            </a:extLst>
          </p:cNvPr>
          <p:cNvSpPr>
            <a:spLocks noGrp="1"/>
          </p:cNvSpPr>
          <p:nvPr>
            <p:ph type="ctrTitle"/>
          </p:nvPr>
        </p:nvSpPr>
        <p:spPr>
          <a:xfrm>
            <a:off x="819400" y="1397480"/>
            <a:ext cx="10575913" cy="2387600"/>
          </a:xfrm>
        </p:spPr>
        <p:txBody>
          <a:bodyPr anchor="b"/>
          <a:lstStyle>
            <a:lvl1pPr algn="ctr">
              <a:defRPr sz="6000">
                <a:ln>
                  <a:noFill/>
                </a:ln>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AACEC0AD-4CD1-4B4D-9779-2E1F09C43051}"/>
              </a:ext>
            </a:extLst>
          </p:cNvPr>
          <p:cNvSpPr>
            <a:spLocks noGrp="1"/>
          </p:cNvSpPr>
          <p:nvPr>
            <p:ph type="subTitle" idx="1"/>
          </p:nvPr>
        </p:nvSpPr>
        <p:spPr>
          <a:xfrm>
            <a:off x="819400" y="3877155"/>
            <a:ext cx="10575913"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Box 10">
            <a:extLst>
              <a:ext uri="{FF2B5EF4-FFF2-40B4-BE49-F238E27FC236}">
                <a16:creationId xmlns:a16="http://schemas.microsoft.com/office/drawing/2014/main" id="{E8886AD6-C038-6A4A-9B46-B000F3276742}"/>
              </a:ext>
            </a:extLst>
          </p:cNvPr>
          <p:cNvSpPr txBox="1"/>
          <p:nvPr userDrawn="1"/>
        </p:nvSpPr>
        <p:spPr>
          <a:xfrm>
            <a:off x="4387551" y="5819487"/>
            <a:ext cx="341689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UCSF Global Health Group’s </a:t>
            </a:r>
            <a:br>
              <a:rPr lang="en-US" dirty="0">
                <a:solidFill>
                  <a:schemeClr val="bg1"/>
                </a:solidFill>
              </a:rPr>
            </a:br>
            <a:r>
              <a:rPr lang="en-US" dirty="0">
                <a:solidFill>
                  <a:schemeClr val="bg1"/>
                </a:solidFill>
              </a:rPr>
              <a:t>Malaria Elimination Initiative (MEI)</a:t>
            </a:r>
            <a:endParaRPr lang="en-US" sz="1800" dirty="0">
              <a:solidFill>
                <a:schemeClr val="bg1"/>
              </a:solidFill>
            </a:endParaRPr>
          </a:p>
        </p:txBody>
      </p:sp>
    </p:spTree>
    <p:extLst>
      <p:ext uri="{BB962C8B-B14F-4D97-AF65-F5344CB8AC3E}">
        <p14:creationId xmlns:p14="http://schemas.microsoft.com/office/powerpoint/2010/main" val="2755645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1AD8-9EB4-2E4E-AEF6-99C4DFCB6FFA}"/>
              </a:ext>
            </a:extLst>
          </p:cNvPr>
          <p:cNvSpPr>
            <a:spLocks noGrp="1"/>
          </p:cNvSpPr>
          <p:nvPr>
            <p:ph type="title"/>
          </p:nvPr>
        </p:nvSpPr>
        <p:spPr>
          <a:xfrm>
            <a:off x="486888" y="365125"/>
            <a:ext cx="11388436" cy="132987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F744E5-5CFD-FF4F-9DD4-FBB354D4328F}"/>
              </a:ext>
            </a:extLst>
          </p:cNvPr>
          <p:cNvSpPr>
            <a:spLocks noGrp="1"/>
          </p:cNvSpPr>
          <p:nvPr>
            <p:ph idx="1"/>
          </p:nvPr>
        </p:nvSpPr>
        <p:spPr>
          <a:xfrm>
            <a:off x="486888" y="1825625"/>
            <a:ext cx="11388436" cy="4351338"/>
          </a:xfrm>
        </p:spPr>
        <p:txBody>
          <a:bodyPr/>
          <a:lstStyle>
            <a:lvl1pPr>
              <a:defRPr sz="2400">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F48A9C3-2C84-934F-BBCE-B9CD2872E867}"/>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a:t>
            </a:r>
            <a:r>
              <a:rPr lang="fr-FR" sz="1400" dirty="0">
                <a:solidFill>
                  <a:schemeClr val="tx2"/>
                </a:solidFill>
              </a:rPr>
              <a:t>Initiative pour l'élimination du paludisme (MEI)</a:t>
            </a:r>
            <a:endParaRPr lang="en-US" sz="1400" dirty="0">
              <a:solidFill>
                <a:schemeClr val="tx2"/>
              </a:solidFill>
            </a:endParaRPr>
          </a:p>
        </p:txBody>
      </p:sp>
    </p:spTree>
    <p:extLst>
      <p:ext uri="{BB962C8B-B14F-4D97-AF65-F5344CB8AC3E}">
        <p14:creationId xmlns:p14="http://schemas.microsoft.com/office/powerpoint/2010/main" val="3047210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61AD8-9EB4-2E4E-AEF6-99C4DFCB6FFA}"/>
              </a:ext>
            </a:extLst>
          </p:cNvPr>
          <p:cNvSpPr>
            <a:spLocks noGrp="1"/>
          </p:cNvSpPr>
          <p:nvPr>
            <p:ph type="title"/>
          </p:nvPr>
        </p:nvSpPr>
        <p:spPr>
          <a:xfrm>
            <a:off x="486888" y="365125"/>
            <a:ext cx="11388436" cy="84690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3F744E5-5CFD-FF4F-9DD4-FBB354D4328F}"/>
              </a:ext>
            </a:extLst>
          </p:cNvPr>
          <p:cNvSpPr>
            <a:spLocks noGrp="1"/>
          </p:cNvSpPr>
          <p:nvPr>
            <p:ph idx="1"/>
          </p:nvPr>
        </p:nvSpPr>
        <p:spPr>
          <a:xfrm>
            <a:off x="486888" y="1825625"/>
            <a:ext cx="11388436" cy="4351338"/>
          </a:xfrm>
        </p:spPr>
        <p:txBody>
          <a:bodyPr/>
          <a:lstStyle>
            <a:lvl1pPr>
              <a:defRPr sz="2000">
                <a:solidFill>
                  <a:schemeClr val="tx1">
                    <a:lumMod val="75000"/>
                    <a:lumOff val="2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6F48A9C3-2C84-934F-BBCE-B9CD2872E867}"/>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1" name="Text Placeholder 10">
            <a:extLst>
              <a:ext uri="{FF2B5EF4-FFF2-40B4-BE49-F238E27FC236}">
                <a16:creationId xmlns:a16="http://schemas.microsoft.com/office/drawing/2014/main" id="{67E1CA0D-62A4-9749-B432-3FB7A6B53E40}"/>
              </a:ext>
            </a:extLst>
          </p:cNvPr>
          <p:cNvSpPr>
            <a:spLocks noGrp="1"/>
          </p:cNvSpPr>
          <p:nvPr>
            <p:ph type="body" sz="quarter" idx="10"/>
          </p:nvPr>
        </p:nvSpPr>
        <p:spPr>
          <a:xfrm>
            <a:off x="475488" y="1212027"/>
            <a:ext cx="11388725" cy="495300"/>
          </a:xfrm>
        </p:spPr>
        <p:txBody>
          <a:bodyPr/>
          <a:lstStyle>
            <a:lvl1pPr>
              <a:buFontTx/>
              <a:buNone/>
              <a:defRPr>
                <a:solidFill>
                  <a:schemeClr val="accent3"/>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268848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2E09D5-A1EB-B341-BD80-46CA34CAF6D6}"/>
              </a:ext>
            </a:extLst>
          </p:cNvPr>
          <p:cNvSpPr/>
          <p:nvPr userDrawn="1"/>
        </p:nvSpPr>
        <p:spPr>
          <a:xfrm>
            <a:off x="461272" y="1609913"/>
            <a:ext cx="5580900" cy="460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564CBB-4813-1745-93AE-4B0B327EB08C}"/>
              </a:ext>
            </a:extLst>
          </p:cNvPr>
          <p:cNvSpPr/>
          <p:nvPr userDrawn="1"/>
        </p:nvSpPr>
        <p:spPr>
          <a:xfrm>
            <a:off x="508399" y="1655063"/>
            <a:ext cx="5484685"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ADCA73-8D05-5745-ACB4-5190C58D0B03}"/>
              </a:ext>
            </a:extLst>
          </p:cNvPr>
          <p:cNvSpPr>
            <a:spLocks noGrp="1"/>
          </p:cNvSpPr>
          <p:nvPr>
            <p:ph type="body" idx="1"/>
          </p:nvPr>
        </p:nvSpPr>
        <p:spPr>
          <a:xfrm>
            <a:off x="555899" y="1609913"/>
            <a:ext cx="548468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A0CC1EF3-5D8A-DB47-8B5E-4166F46CBAF8}"/>
              </a:ext>
            </a:extLst>
          </p:cNvPr>
          <p:cNvSpPr>
            <a:spLocks noGrp="1"/>
          </p:cNvSpPr>
          <p:nvPr>
            <p:ph sz="half" idx="2"/>
          </p:nvPr>
        </p:nvSpPr>
        <p:spPr>
          <a:xfrm>
            <a:off x="555899" y="2612573"/>
            <a:ext cx="5484685" cy="3505840"/>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AAA40B30-55AC-634E-80AC-88004EDC7969}"/>
              </a:ext>
            </a:extLst>
          </p:cNvPr>
          <p:cNvSpPr/>
          <p:nvPr userDrawn="1"/>
        </p:nvSpPr>
        <p:spPr>
          <a:xfrm>
            <a:off x="6125800" y="1609913"/>
            <a:ext cx="5580900" cy="46008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385B10-A55D-9B43-A902-CB1F4F2004C4}"/>
              </a:ext>
            </a:extLst>
          </p:cNvPr>
          <p:cNvSpPr/>
          <p:nvPr userDrawn="1"/>
        </p:nvSpPr>
        <p:spPr>
          <a:xfrm>
            <a:off x="6172927" y="1655063"/>
            <a:ext cx="5484685" cy="8143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3632301C-63F0-4D46-8F52-E82DA7852601}"/>
              </a:ext>
            </a:extLst>
          </p:cNvPr>
          <p:cNvSpPr>
            <a:spLocks noGrp="1"/>
          </p:cNvSpPr>
          <p:nvPr>
            <p:ph type="body" idx="10"/>
          </p:nvPr>
        </p:nvSpPr>
        <p:spPr>
          <a:xfrm>
            <a:off x="6220427" y="1609913"/>
            <a:ext cx="5484685" cy="823912"/>
          </a:xfrm>
        </p:spPr>
        <p:txBody>
          <a:bodyPr anchor="b"/>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7" name="Content Placeholder 3">
            <a:extLst>
              <a:ext uri="{FF2B5EF4-FFF2-40B4-BE49-F238E27FC236}">
                <a16:creationId xmlns:a16="http://schemas.microsoft.com/office/drawing/2014/main" id="{6387F4EA-6F24-524C-A572-5AD8E412FDA8}"/>
              </a:ext>
            </a:extLst>
          </p:cNvPr>
          <p:cNvSpPr>
            <a:spLocks noGrp="1"/>
          </p:cNvSpPr>
          <p:nvPr>
            <p:ph sz="half" idx="11"/>
          </p:nvPr>
        </p:nvSpPr>
        <p:spPr>
          <a:xfrm>
            <a:off x="6220427" y="2612573"/>
            <a:ext cx="5484685" cy="3505840"/>
          </a:xfr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Tree>
    <p:extLst>
      <p:ext uri="{BB962C8B-B14F-4D97-AF65-F5344CB8AC3E}">
        <p14:creationId xmlns:p14="http://schemas.microsoft.com/office/powerpoint/2010/main" val="223300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F4CC-C7FA-0F42-8D18-D2463E941CAB}"/>
              </a:ext>
            </a:extLst>
          </p:cNvPr>
          <p:cNvSpPr>
            <a:spLocks noGrp="1"/>
          </p:cNvSpPr>
          <p:nvPr>
            <p:ph type="title"/>
          </p:nvPr>
        </p:nvSpPr>
        <p:spPr>
          <a:xfrm>
            <a:off x="486888" y="365125"/>
            <a:ext cx="11218224" cy="1325563"/>
          </a:xfrm>
        </p:spPr>
        <p:txBody>
          <a:bodyPr/>
          <a:lstStyle/>
          <a:p>
            <a:r>
              <a:rPr lang="en-US"/>
              <a:t>Click to edit Master title style</a:t>
            </a:r>
          </a:p>
        </p:txBody>
      </p:sp>
      <p:sp>
        <p:nvSpPr>
          <p:cNvPr id="18" name="TextBox 17">
            <a:extLst>
              <a:ext uri="{FF2B5EF4-FFF2-40B4-BE49-F238E27FC236}">
                <a16:creationId xmlns:a16="http://schemas.microsoft.com/office/drawing/2014/main" id="{1351C491-1F21-4749-9EE6-48622DD135F2}"/>
              </a:ext>
            </a:extLst>
          </p:cNvPr>
          <p:cNvSpPr txBox="1"/>
          <p:nvPr userDrawn="1"/>
        </p:nvSpPr>
        <p:spPr>
          <a:xfrm>
            <a:off x="461272" y="6307588"/>
            <a:ext cx="48588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UCSF Malaria Elimination Initiative (MEI)</a:t>
            </a:r>
          </a:p>
        </p:txBody>
      </p:sp>
      <p:sp>
        <p:nvSpPr>
          <p:cNvPr id="19" name="Text Placeholder 2">
            <a:extLst>
              <a:ext uri="{FF2B5EF4-FFF2-40B4-BE49-F238E27FC236}">
                <a16:creationId xmlns:a16="http://schemas.microsoft.com/office/drawing/2014/main" id="{A9D9A34E-B74F-404F-9A92-84158A67080A}"/>
              </a:ext>
            </a:extLst>
          </p:cNvPr>
          <p:cNvSpPr>
            <a:spLocks noGrp="1"/>
          </p:cNvSpPr>
          <p:nvPr>
            <p:ph type="body" idx="13"/>
          </p:nvPr>
        </p:nvSpPr>
        <p:spPr>
          <a:xfrm>
            <a:off x="8983422" y="1586163"/>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Picture Placeholder 5">
            <a:extLst>
              <a:ext uri="{FF2B5EF4-FFF2-40B4-BE49-F238E27FC236}">
                <a16:creationId xmlns:a16="http://schemas.microsoft.com/office/drawing/2014/main" id="{67AFCB7A-9A83-BF4D-8285-7AE8F86BB9D2}"/>
              </a:ext>
            </a:extLst>
          </p:cNvPr>
          <p:cNvSpPr>
            <a:spLocks noGrp="1"/>
          </p:cNvSpPr>
          <p:nvPr>
            <p:ph type="pic" sz="quarter" idx="16"/>
          </p:nvPr>
        </p:nvSpPr>
        <p:spPr>
          <a:xfrm>
            <a:off x="9077474" y="2540811"/>
            <a:ext cx="2493962" cy="2493962"/>
          </a:xfrm>
          <a:prstGeom prst="ellipse">
            <a:avLst/>
          </a:prstGeom>
        </p:spPr>
        <p:txBody>
          <a:bodyPr/>
          <a:lstStyle/>
          <a:p>
            <a:endParaRPr lang="en-US"/>
          </a:p>
        </p:txBody>
      </p:sp>
      <p:sp>
        <p:nvSpPr>
          <p:cNvPr id="22" name="Content Placeholder 3">
            <a:extLst>
              <a:ext uri="{FF2B5EF4-FFF2-40B4-BE49-F238E27FC236}">
                <a16:creationId xmlns:a16="http://schemas.microsoft.com/office/drawing/2014/main" id="{D1044C71-B8F0-4845-AB7A-225F598006B0}"/>
              </a:ext>
            </a:extLst>
          </p:cNvPr>
          <p:cNvSpPr>
            <a:spLocks noGrp="1"/>
          </p:cNvSpPr>
          <p:nvPr>
            <p:ph sz="half" idx="17"/>
          </p:nvPr>
        </p:nvSpPr>
        <p:spPr>
          <a:xfrm>
            <a:off x="8975485"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4" name="Text Placeholder 2">
            <a:extLst>
              <a:ext uri="{FF2B5EF4-FFF2-40B4-BE49-F238E27FC236}">
                <a16:creationId xmlns:a16="http://schemas.microsoft.com/office/drawing/2014/main" id="{17A43002-3BA5-DD40-927D-D68307FA3031}"/>
              </a:ext>
            </a:extLst>
          </p:cNvPr>
          <p:cNvSpPr>
            <a:spLocks noGrp="1"/>
          </p:cNvSpPr>
          <p:nvPr>
            <p:ph type="body" idx="18"/>
          </p:nvPr>
        </p:nvSpPr>
        <p:spPr>
          <a:xfrm>
            <a:off x="6235316" y="1586163"/>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5" name="Picture Placeholder 5">
            <a:extLst>
              <a:ext uri="{FF2B5EF4-FFF2-40B4-BE49-F238E27FC236}">
                <a16:creationId xmlns:a16="http://schemas.microsoft.com/office/drawing/2014/main" id="{6DD0370F-0E97-3842-9573-2B4D470A08FB}"/>
              </a:ext>
            </a:extLst>
          </p:cNvPr>
          <p:cNvSpPr>
            <a:spLocks noGrp="1"/>
          </p:cNvSpPr>
          <p:nvPr>
            <p:ph type="pic" sz="quarter" idx="19"/>
          </p:nvPr>
        </p:nvSpPr>
        <p:spPr>
          <a:xfrm>
            <a:off x="6235316" y="2540811"/>
            <a:ext cx="2493962" cy="2493962"/>
          </a:xfrm>
          <a:prstGeom prst="ellipse">
            <a:avLst/>
          </a:prstGeom>
        </p:spPr>
        <p:txBody>
          <a:bodyPr/>
          <a:lstStyle/>
          <a:p>
            <a:endParaRPr lang="en-US"/>
          </a:p>
        </p:txBody>
      </p:sp>
      <p:sp>
        <p:nvSpPr>
          <p:cNvPr id="26" name="Content Placeholder 3">
            <a:extLst>
              <a:ext uri="{FF2B5EF4-FFF2-40B4-BE49-F238E27FC236}">
                <a16:creationId xmlns:a16="http://schemas.microsoft.com/office/drawing/2014/main" id="{B37AF51A-33A7-C440-B460-B62161072233}"/>
              </a:ext>
            </a:extLst>
          </p:cNvPr>
          <p:cNvSpPr>
            <a:spLocks noGrp="1"/>
          </p:cNvSpPr>
          <p:nvPr>
            <p:ph sz="half" idx="20"/>
          </p:nvPr>
        </p:nvSpPr>
        <p:spPr>
          <a:xfrm>
            <a:off x="6133327"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27" name="Text Placeholder 2">
            <a:extLst>
              <a:ext uri="{FF2B5EF4-FFF2-40B4-BE49-F238E27FC236}">
                <a16:creationId xmlns:a16="http://schemas.microsoft.com/office/drawing/2014/main" id="{30839321-5009-B549-9D75-21C6FE3B7419}"/>
              </a:ext>
            </a:extLst>
          </p:cNvPr>
          <p:cNvSpPr>
            <a:spLocks noGrp="1"/>
          </p:cNvSpPr>
          <p:nvPr>
            <p:ph type="body" idx="21"/>
          </p:nvPr>
        </p:nvSpPr>
        <p:spPr>
          <a:xfrm>
            <a:off x="3416909" y="1586163"/>
            <a:ext cx="2493962"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Picture Placeholder 5">
            <a:extLst>
              <a:ext uri="{FF2B5EF4-FFF2-40B4-BE49-F238E27FC236}">
                <a16:creationId xmlns:a16="http://schemas.microsoft.com/office/drawing/2014/main" id="{4653815F-0B87-7340-822E-1518456B51A5}"/>
              </a:ext>
            </a:extLst>
          </p:cNvPr>
          <p:cNvSpPr>
            <a:spLocks noGrp="1"/>
          </p:cNvSpPr>
          <p:nvPr>
            <p:ph type="pic" sz="quarter" idx="22"/>
          </p:nvPr>
        </p:nvSpPr>
        <p:spPr>
          <a:xfrm>
            <a:off x="3416909" y="2540811"/>
            <a:ext cx="2493962" cy="2493962"/>
          </a:xfrm>
          <a:prstGeom prst="ellipse">
            <a:avLst/>
          </a:prstGeom>
        </p:spPr>
        <p:txBody>
          <a:bodyPr/>
          <a:lstStyle/>
          <a:p>
            <a:endParaRPr lang="en-US"/>
          </a:p>
        </p:txBody>
      </p:sp>
      <p:sp>
        <p:nvSpPr>
          <p:cNvPr id="29" name="Content Placeholder 3">
            <a:extLst>
              <a:ext uri="{FF2B5EF4-FFF2-40B4-BE49-F238E27FC236}">
                <a16:creationId xmlns:a16="http://schemas.microsoft.com/office/drawing/2014/main" id="{B024D9DA-7C9A-FB46-B30F-7AD948BCD327}"/>
              </a:ext>
            </a:extLst>
          </p:cNvPr>
          <p:cNvSpPr>
            <a:spLocks noGrp="1"/>
          </p:cNvSpPr>
          <p:nvPr>
            <p:ph sz="half" idx="23"/>
          </p:nvPr>
        </p:nvSpPr>
        <p:spPr>
          <a:xfrm>
            <a:off x="3314920" y="5225149"/>
            <a:ext cx="2697940" cy="773687"/>
          </a:xfrm>
          <a:solidFill>
            <a:schemeClr val="bg1"/>
          </a:solidFill>
        </p:spPr>
        <p:txBody>
          <a:bodyPr/>
          <a:lstStyle>
            <a:lvl1pPr algn="ctr">
              <a:buFontTx/>
              <a:buNone/>
              <a:defRPr sz="1600"/>
            </a:lvl1pPr>
          </a:lstStyle>
          <a:p>
            <a:pPr lvl="0"/>
            <a:r>
              <a:rPr lang="en-US" dirty="0"/>
              <a:t>Click to edit Master text styles</a:t>
            </a:r>
          </a:p>
        </p:txBody>
      </p:sp>
      <p:sp>
        <p:nvSpPr>
          <p:cNvPr id="30" name="Text Placeholder 2">
            <a:extLst>
              <a:ext uri="{FF2B5EF4-FFF2-40B4-BE49-F238E27FC236}">
                <a16:creationId xmlns:a16="http://schemas.microsoft.com/office/drawing/2014/main" id="{9A14A966-8D60-BC4D-B2C4-F347081B7207}"/>
              </a:ext>
            </a:extLst>
          </p:cNvPr>
          <p:cNvSpPr>
            <a:spLocks noGrp="1"/>
          </p:cNvSpPr>
          <p:nvPr>
            <p:ph type="body" idx="24"/>
          </p:nvPr>
        </p:nvSpPr>
        <p:spPr>
          <a:xfrm>
            <a:off x="490573" y="1586163"/>
            <a:ext cx="2697940" cy="823912"/>
          </a:xfrm>
        </p:spPr>
        <p:txBody>
          <a:bodyPr anchor="b"/>
          <a:lstStyle>
            <a:lvl1pPr marL="0" indent="0" algn="ctr">
              <a:buNone/>
              <a:defRPr sz="24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5">
            <a:extLst>
              <a:ext uri="{FF2B5EF4-FFF2-40B4-BE49-F238E27FC236}">
                <a16:creationId xmlns:a16="http://schemas.microsoft.com/office/drawing/2014/main" id="{B7205372-CDF1-F24B-94C7-EBFDAA383416}"/>
              </a:ext>
            </a:extLst>
          </p:cNvPr>
          <p:cNvSpPr>
            <a:spLocks noGrp="1"/>
          </p:cNvSpPr>
          <p:nvPr>
            <p:ph type="pic" sz="quarter" idx="25"/>
          </p:nvPr>
        </p:nvSpPr>
        <p:spPr>
          <a:xfrm>
            <a:off x="592562" y="2540811"/>
            <a:ext cx="2493962" cy="2493962"/>
          </a:xfrm>
          <a:prstGeom prst="ellipse">
            <a:avLst/>
          </a:prstGeom>
        </p:spPr>
        <p:txBody>
          <a:bodyPr/>
          <a:lstStyle/>
          <a:p>
            <a:endParaRPr lang="en-US"/>
          </a:p>
        </p:txBody>
      </p:sp>
      <p:sp>
        <p:nvSpPr>
          <p:cNvPr id="32" name="Content Placeholder 3">
            <a:extLst>
              <a:ext uri="{FF2B5EF4-FFF2-40B4-BE49-F238E27FC236}">
                <a16:creationId xmlns:a16="http://schemas.microsoft.com/office/drawing/2014/main" id="{35B411C1-65E1-F346-A3EF-7A98EC489A6F}"/>
              </a:ext>
            </a:extLst>
          </p:cNvPr>
          <p:cNvSpPr>
            <a:spLocks noGrp="1"/>
          </p:cNvSpPr>
          <p:nvPr>
            <p:ph sz="half" idx="26"/>
          </p:nvPr>
        </p:nvSpPr>
        <p:spPr>
          <a:xfrm>
            <a:off x="490573" y="5225149"/>
            <a:ext cx="2697940" cy="773687"/>
          </a:xfrm>
          <a:solidFill>
            <a:schemeClr val="bg1"/>
          </a:solidFill>
        </p:spPr>
        <p:txBody>
          <a:bodyPr/>
          <a:lstStyle>
            <a:lvl1pPr algn="ctr">
              <a:buFontTx/>
              <a:buNone/>
              <a:defRPr sz="1600"/>
            </a:lvl1pPr>
          </a:lstStyle>
          <a:p>
            <a:pPr lvl="0"/>
            <a:r>
              <a:rPr lang="en-US" dirty="0"/>
              <a:t>Click to edit Master text styles</a:t>
            </a:r>
          </a:p>
        </p:txBody>
      </p:sp>
    </p:spTree>
    <p:extLst>
      <p:ext uri="{BB962C8B-B14F-4D97-AF65-F5344CB8AC3E}">
        <p14:creationId xmlns:p14="http://schemas.microsoft.com/office/powerpoint/2010/main" val="4690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5F001-4DBA-1B48-928E-702934A37693}"/>
              </a:ext>
            </a:extLst>
          </p:cNvPr>
          <p:cNvSpPr>
            <a:spLocks noGrp="1"/>
          </p:cNvSpPr>
          <p:nvPr>
            <p:ph type="title"/>
          </p:nvPr>
        </p:nvSpPr>
        <p:spPr>
          <a:xfrm>
            <a:off x="486888" y="365125"/>
            <a:ext cx="108669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5D62B32-C202-7248-821B-35371D1D915D}"/>
              </a:ext>
            </a:extLst>
          </p:cNvPr>
          <p:cNvSpPr>
            <a:spLocks noGrp="1"/>
          </p:cNvSpPr>
          <p:nvPr>
            <p:ph type="body" idx="1"/>
          </p:nvPr>
        </p:nvSpPr>
        <p:spPr>
          <a:xfrm>
            <a:off x="486886" y="1825625"/>
            <a:ext cx="10866913"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8975008"/>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9" r:id="rId4"/>
    <p:sldLayoutId id="2147483661" r:id="rId5"/>
    <p:sldLayoutId id="2147483666" r:id="rId6"/>
    <p:sldLayoutId id="2147483650" r:id="rId7"/>
    <p:sldLayoutId id="2147483653" r:id="rId8"/>
    <p:sldLayoutId id="2147483667" r:id="rId9"/>
    <p:sldLayoutId id="2147483668" r:id="rId10"/>
    <p:sldLayoutId id="2147483663" r:id="rId11"/>
    <p:sldLayoutId id="2147483664" r:id="rId12"/>
    <p:sldLayoutId id="2147483665" r:id="rId13"/>
    <p:sldLayoutId id="2147483655" r:id="rId14"/>
    <p:sldLayoutId id="2147483652" r:id="rId15"/>
    <p:sldLayoutId id="2147483654" r:id="rId16"/>
    <p:sldLayoutId id="2147483656" r:id="rId17"/>
    <p:sldLayoutId id="2147483657" r:id="rId18"/>
    <p:sldLayoutId id="2147483670" r:id="rId19"/>
    <p:sldLayoutId id="2147483671" r:id="rId20"/>
    <p:sldLayoutId id="2147483672" r:id="rId21"/>
    <p:sldLayoutId id="2147483673" r:id="rId2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asq.org/quality-resources/pareto"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asq.org/quality-resources/pareto"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274_155F75BF.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4843272" y="1884363"/>
            <a:ext cx="5886460" cy="2387600"/>
          </a:xfrm>
        </p:spPr>
        <p:txBody>
          <a:bodyPr vert="horz" lIns="0" tIns="0" rIns="0" bIns="0" rtlCol="0" anchor="b">
            <a:noAutofit/>
          </a:bodyPr>
          <a:lstStyle/>
          <a:p>
            <a:pPr algn="l"/>
            <a:r>
              <a:rPr lang="fr-FR" sz="4000" dirty="0"/>
              <a:t>Module 2 : Techniques de hiérarchisation des défis et des opportunités</a:t>
            </a:r>
          </a:p>
        </p:txBody>
      </p:sp>
    </p:spTree>
    <p:extLst>
      <p:ext uri="{BB962C8B-B14F-4D97-AF65-F5344CB8AC3E}">
        <p14:creationId xmlns:p14="http://schemas.microsoft.com/office/powerpoint/2010/main" val="393288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1983-3F4C-F44D-9C6F-4F98F9B382F6}"/>
              </a:ext>
            </a:extLst>
          </p:cNvPr>
          <p:cNvSpPr>
            <a:spLocks noGrp="1"/>
          </p:cNvSpPr>
          <p:nvPr>
            <p:ph type="title"/>
          </p:nvPr>
        </p:nvSpPr>
        <p:spPr/>
        <p:txBody>
          <a:bodyPr/>
          <a:lstStyle/>
          <a:p>
            <a:r>
              <a:rPr lang="fr-FR"/>
              <a:t>Exemple de gestion de cas</a:t>
            </a:r>
          </a:p>
        </p:txBody>
      </p:sp>
      <p:graphicFrame>
        <p:nvGraphicFramePr>
          <p:cNvPr id="5" name="object 3">
            <a:extLst>
              <a:ext uri="{FF2B5EF4-FFF2-40B4-BE49-F238E27FC236}">
                <a16:creationId xmlns:a16="http://schemas.microsoft.com/office/drawing/2014/main" id="{D246D2B2-D1F4-D641-A043-F48EAF5519EE}"/>
              </a:ext>
            </a:extLst>
          </p:cNvPr>
          <p:cNvGraphicFramePr>
            <a:graphicFrameLocks noGrp="1"/>
          </p:cNvGraphicFramePr>
          <p:nvPr>
            <p:extLst>
              <p:ext uri="{D42A27DB-BD31-4B8C-83A1-F6EECF244321}">
                <p14:modId xmlns:p14="http://schemas.microsoft.com/office/powerpoint/2010/main" val="2812110045"/>
              </p:ext>
            </p:extLst>
          </p:nvPr>
        </p:nvGraphicFramePr>
        <p:xfrm>
          <a:off x="1109133" y="1902818"/>
          <a:ext cx="9973734" cy="3821140"/>
        </p:xfrm>
        <a:graphic>
          <a:graphicData uri="http://schemas.openxmlformats.org/drawingml/2006/table">
            <a:tbl>
              <a:tblPr firstRow="1" bandRow="1">
                <a:tableStyleId>{2D5ABB26-0587-4C30-8999-92F81FD0307C}</a:tableStyleId>
              </a:tblPr>
              <a:tblGrid>
                <a:gridCol w="3301552">
                  <a:extLst>
                    <a:ext uri="{9D8B030D-6E8A-4147-A177-3AD203B41FA5}">
                      <a16:colId xmlns:a16="http://schemas.microsoft.com/office/drawing/2014/main" val="20001"/>
                    </a:ext>
                  </a:extLst>
                </a:gridCol>
                <a:gridCol w="1850197">
                  <a:extLst>
                    <a:ext uri="{9D8B030D-6E8A-4147-A177-3AD203B41FA5}">
                      <a16:colId xmlns:a16="http://schemas.microsoft.com/office/drawing/2014/main" val="20002"/>
                    </a:ext>
                  </a:extLst>
                </a:gridCol>
                <a:gridCol w="1438227">
                  <a:extLst>
                    <a:ext uri="{9D8B030D-6E8A-4147-A177-3AD203B41FA5}">
                      <a16:colId xmlns:a16="http://schemas.microsoft.com/office/drawing/2014/main" val="20003"/>
                    </a:ext>
                  </a:extLst>
                </a:gridCol>
                <a:gridCol w="1214874">
                  <a:extLst>
                    <a:ext uri="{9D8B030D-6E8A-4147-A177-3AD203B41FA5}">
                      <a16:colId xmlns:a16="http://schemas.microsoft.com/office/drawing/2014/main" val="20004"/>
                    </a:ext>
                  </a:extLst>
                </a:gridCol>
                <a:gridCol w="1198308">
                  <a:extLst>
                    <a:ext uri="{9D8B030D-6E8A-4147-A177-3AD203B41FA5}">
                      <a16:colId xmlns:a16="http://schemas.microsoft.com/office/drawing/2014/main" val="20005"/>
                    </a:ext>
                  </a:extLst>
                </a:gridCol>
                <a:gridCol w="970576">
                  <a:extLst>
                    <a:ext uri="{9D8B030D-6E8A-4147-A177-3AD203B41FA5}">
                      <a16:colId xmlns:a16="http://schemas.microsoft.com/office/drawing/2014/main" val="20006"/>
                    </a:ext>
                  </a:extLst>
                </a:gridCol>
              </a:tblGrid>
              <a:tr h="678858">
                <a:tc>
                  <a:txBody>
                    <a:bodyPr/>
                    <a:lstStyle/>
                    <a:p>
                      <a:pPr algn="l" rtl="0">
                        <a:lnSpc>
                          <a:spcPct val="1000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tcPr>
                </a:tc>
                <a:tc>
                  <a:txBody>
                    <a:bodyPr/>
                    <a:lstStyle/>
                    <a:p>
                      <a:pPr marL="68580">
                        <a:lnSpc>
                          <a:spcPts val="2335"/>
                        </a:lnSpc>
                      </a:pPr>
                      <a:r>
                        <a:rPr lang="fr-FR" sz="1600" b="1" dirty="0">
                          <a:latin typeface="Arial" panose="020B0604020202020204" pitchFamily="34" charset="0"/>
                          <a:cs typeface="Arial" panose="020B0604020202020204" pitchFamily="34" charset="0"/>
                        </a:rPr>
                        <a:t>Le problème est-il considéré comme important ?</a:t>
                      </a:r>
                    </a:p>
                    <a:p>
                      <a:pPr marL="68580">
                        <a:lnSpc>
                          <a:spcPct val="100000"/>
                        </a:lnSpc>
                      </a:pPr>
                      <a:endParaRPr lang="fr-FR" sz="400" b="1"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lang="fr-FR" sz="1600" b="1" dirty="0">
                          <a:latin typeface="Arial" panose="020B0604020202020204" pitchFamily="34" charset="0"/>
                          <a:cs typeface="Arial" panose="020B0604020202020204" pitchFamily="34" charset="0"/>
                        </a:rPr>
                        <a:t>Portée raisonnable (pratique)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lang="fr-FR" sz="1600" b="1" dirty="0">
                          <a:latin typeface="Arial" panose="020B0604020202020204" pitchFamily="34" charset="0"/>
                          <a:cs typeface="Arial" panose="020B0604020202020204" pitchFamily="34" charset="0"/>
                        </a:rPr>
                        <a:t>Probabilité de réussite</a:t>
                      </a:r>
                    </a:p>
                    <a:p>
                      <a:pPr marL="69215">
                        <a:lnSpc>
                          <a:spcPct val="100000"/>
                        </a:lnSpc>
                        <a:spcBef>
                          <a:spcPts val="165"/>
                        </a:spcBef>
                      </a:pPr>
                      <a:endParaRPr lang="fr-FR" sz="1600" b="1"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lang="fr-FR" sz="1600" b="1" dirty="0">
                          <a:latin typeface="Arial" panose="020B0604020202020204" pitchFamily="34" charset="0"/>
                          <a:cs typeface="Arial" panose="020B0604020202020204" pitchFamily="34" charset="0"/>
                        </a:rPr>
                        <a:t>Impact potentiel</a:t>
                      </a:r>
                    </a:p>
                    <a:p>
                      <a:pPr marL="69215">
                        <a:lnSpc>
                          <a:spcPct val="100000"/>
                        </a:lnSpc>
                        <a:spcBef>
                          <a:spcPts val="165"/>
                        </a:spcBef>
                      </a:pPr>
                      <a:endParaRPr lang="fr-FR" sz="1600" b="1"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lang="fr-FR" sz="1600" b="1">
                          <a:latin typeface="Arial" panose="020B0604020202020204" pitchFamily="34" charset="0"/>
                          <a:cs typeface="Arial" panose="020B0604020202020204" pitchFamily="34" charset="0"/>
                        </a:rPr>
                        <a:t>Total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546474">
                <a:tc>
                  <a:txBody>
                    <a:bodyPr/>
                    <a:lstStyle/>
                    <a:p>
                      <a:pPr marL="68580">
                        <a:lnSpc>
                          <a:spcPct val="100000"/>
                        </a:lnSpc>
                      </a:pPr>
                      <a:r>
                        <a:rPr lang="fr-FR" sz="1600" dirty="0">
                          <a:latin typeface="Arial" panose="020B0604020202020204" pitchFamily="34" charset="0"/>
                          <a:cs typeface="Arial" panose="020B0604020202020204" pitchFamily="34" charset="0"/>
                        </a:rPr>
                        <a:t>Indisponibilité des matières premières</a:t>
                      </a:r>
                    </a:p>
                  </a:txBody>
                  <a:tcPr marL="0" marR="0" marT="0" marB="0" anchor="ctr">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l" rtl="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lang="fr-FR" sz="16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3</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15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861629">
                <a:tc>
                  <a:txBody>
                    <a:bodyPr/>
                    <a:lstStyle/>
                    <a:p>
                      <a:pPr marL="68580">
                        <a:lnSpc>
                          <a:spcPct val="100000"/>
                        </a:lnSpc>
                      </a:pPr>
                      <a:r>
                        <a:rPr lang="fr-FR" sz="1600" dirty="0">
                          <a:latin typeface="Arial" panose="020B0604020202020204" pitchFamily="34" charset="0"/>
                          <a:cs typeface="Arial" panose="020B0604020202020204" pitchFamily="34" charset="0"/>
                        </a:rPr>
                        <a:t>Insuffisance quant au respect des directives en matière de gestion des cas</a:t>
                      </a:r>
                    </a:p>
                  </a:txBody>
                  <a:tcPr marL="0" marR="0" marT="0" marB="0" anchor="ctr">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l" rtl="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lang="fr-FR" sz="16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5</a:t>
                      </a:r>
                    </a:p>
                    <a:p>
                      <a:pPr marL="69215" algn="l" rtl="0">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20</a:t>
                      </a:r>
                    </a:p>
                    <a:p>
                      <a:pPr marL="69215" algn="l" rtl="0">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879752">
                <a:tc>
                  <a:txBody>
                    <a:bodyPr/>
                    <a:lstStyle/>
                    <a:p>
                      <a:pPr marL="68580">
                        <a:lnSpc>
                          <a:spcPct val="100000"/>
                        </a:lnSpc>
                      </a:pPr>
                      <a:r>
                        <a:rPr lang="fr-FR" sz="1600" dirty="0">
                          <a:latin typeface="Arial" panose="020B0604020202020204" pitchFamily="34" charset="0"/>
                          <a:cs typeface="Arial" panose="020B0604020202020204" pitchFamily="34" charset="0"/>
                        </a:rPr>
                        <a:t>Le partage des médicaments par les patients entraîne une résistance aux médicaments</a:t>
                      </a:r>
                    </a:p>
                  </a:txBody>
                  <a:tcPr marL="0" marR="0" marT="0" marB="0" anchor="ctr">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8580" algn="l" rtl="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lang="fr-FR" sz="16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5</a:t>
                      </a:r>
                    </a:p>
                    <a:p>
                      <a:pPr marL="69215" algn="l" rtl="0">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14</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96025">
                <a:tc>
                  <a:txBody>
                    <a:bodyPr/>
                    <a:lstStyle/>
                    <a:p>
                      <a:pPr marL="68580">
                        <a:lnSpc>
                          <a:spcPct val="100000"/>
                        </a:lnSpc>
                      </a:pPr>
                      <a:r>
                        <a:rPr lang="fr-FR" sz="1600" dirty="0">
                          <a:latin typeface="Arial" panose="020B0604020202020204" pitchFamily="34" charset="0"/>
                          <a:cs typeface="Arial" panose="020B0604020202020204" pitchFamily="34" charset="0"/>
                        </a:rPr>
                        <a:t>Dépistage inadéquat des patients dans les centres de santé</a:t>
                      </a:r>
                    </a:p>
                  </a:txBody>
                  <a:tcPr marL="0" marR="0" marT="0" marB="0" anchor="ctr">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68580" algn="l" rtl="0">
                        <a:lnSpc>
                          <a:spcPts val="1400"/>
                        </a:lnSpc>
                      </a:pPr>
                      <a:endParaRPr lang="en-US" sz="1600" dirty="0">
                        <a:latin typeface="Arial" panose="020B0604020202020204" pitchFamily="34" charset="0"/>
                        <a:cs typeface="Arial" panose="020B0604020202020204" pitchFamily="34" charset="0"/>
                      </a:endParaRPr>
                    </a:p>
                    <a:p>
                      <a:pPr marL="68580">
                        <a:lnSpc>
                          <a:spcPts val="1400"/>
                        </a:lnSpc>
                      </a:pPr>
                      <a:r>
                        <a:rPr lang="fr-FR" sz="16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5</a:t>
                      </a:r>
                    </a:p>
                    <a:p>
                      <a:pPr marL="69215" algn="l" rtl="0">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a:latin typeface="Arial" panose="020B0604020202020204" pitchFamily="34" charset="0"/>
                          <a:cs typeface="Arial" panose="020B0604020202020204" pitchFamily="34" charset="0"/>
                        </a:rPr>
                        <a:t>5</a:t>
                      </a:r>
                    </a:p>
                    <a:p>
                      <a:pPr marL="69215" algn="l" rtl="0">
                        <a:lnSpc>
                          <a:spcPts val="1400"/>
                        </a:lnSpc>
                      </a:pPr>
                      <a:endParaRPr sz="16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gn="l" rtl="0">
                        <a:lnSpc>
                          <a:spcPts val="1400"/>
                        </a:lnSpc>
                      </a:pPr>
                      <a:endParaRPr lang="en-US" sz="1600" dirty="0">
                        <a:latin typeface="Arial" panose="020B0604020202020204" pitchFamily="34" charset="0"/>
                        <a:cs typeface="Arial" panose="020B0604020202020204" pitchFamily="34" charset="0"/>
                      </a:endParaRPr>
                    </a:p>
                    <a:p>
                      <a:pPr marL="69215">
                        <a:lnSpc>
                          <a:spcPts val="1400"/>
                        </a:lnSpc>
                      </a:pPr>
                      <a:r>
                        <a:rPr lang="fr-FR" sz="1600" dirty="0">
                          <a:latin typeface="Arial" panose="020B0604020202020204" pitchFamily="34" charset="0"/>
                          <a:cs typeface="Arial" panose="020B0604020202020204" pitchFamily="34" charset="0"/>
                        </a:rPr>
                        <a:t>20</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32578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29A54-DC0F-9B4D-BA98-9DC3CC878ECE}"/>
              </a:ext>
            </a:extLst>
          </p:cNvPr>
          <p:cNvSpPr>
            <a:spLocks noGrp="1"/>
          </p:cNvSpPr>
          <p:nvPr>
            <p:ph type="title"/>
          </p:nvPr>
        </p:nvSpPr>
        <p:spPr/>
        <p:txBody>
          <a:bodyPr>
            <a:normAutofit/>
          </a:bodyPr>
          <a:lstStyle/>
          <a:p>
            <a:pPr>
              <a:lnSpc>
                <a:spcPts val="3700"/>
              </a:lnSpc>
            </a:pPr>
            <a:r>
              <a:rPr lang="fr-FR" sz="3600" dirty="0">
                <a:latin typeface="Garamond (Headings)"/>
              </a:rPr>
              <a:t>La hiérarchisation est essentielle : Commencez par les fruits les plus faciles à cueillir</a:t>
            </a:r>
          </a:p>
        </p:txBody>
      </p:sp>
      <p:graphicFrame>
        <p:nvGraphicFramePr>
          <p:cNvPr id="5" name="Table 6">
            <a:extLst>
              <a:ext uri="{FF2B5EF4-FFF2-40B4-BE49-F238E27FC236}">
                <a16:creationId xmlns:a16="http://schemas.microsoft.com/office/drawing/2014/main" id="{42D1E175-A32C-D748-AA50-CB8911A6E2F8}"/>
              </a:ext>
            </a:extLst>
          </p:cNvPr>
          <p:cNvGraphicFramePr>
            <a:graphicFrameLocks noGrp="1"/>
          </p:cNvGraphicFramePr>
          <p:nvPr>
            <p:extLst>
              <p:ext uri="{D42A27DB-BD31-4B8C-83A1-F6EECF244321}">
                <p14:modId xmlns:p14="http://schemas.microsoft.com/office/powerpoint/2010/main" val="2134969443"/>
              </p:ext>
            </p:extLst>
          </p:nvPr>
        </p:nvGraphicFramePr>
        <p:xfrm>
          <a:off x="1989586" y="1991517"/>
          <a:ext cx="9004832" cy="4249816"/>
        </p:xfrm>
        <a:graphic>
          <a:graphicData uri="http://schemas.openxmlformats.org/drawingml/2006/table">
            <a:tbl>
              <a:tblPr firstRow="1" bandRow="1">
                <a:tableStyleId>{5C22544A-7EE6-4342-B048-85BDC9FD1C3A}</a:tableStyleId>
              </a:tblPr>
              <a:tblGrid>
                <a:gridCol w="4502416">
                  <a:extLst>
                    <a:ext uri="{9D8B030D-6E8A-4147-A177-3AD203B41FA5}">
                      <a16:colId xmlns:a16="http://schemas.microsoft.com/office/drawing/2014/main" val="989420502"/>
                    </a:ext>
                  </a:extLst>
                </a:gridCol>
                <a:gridCol w="4502416">
                  <a:extLst>
                    <a:ext uri="{9D8B030D-6E8A-4147-A177-3AD203B41FA5}">
                      <a16:colId xmlns:a16="http://schemas.microsoft.com/office/drawing/2014/main" val="3688993712"/>
                    </a:ext>
                  </a:extLst>
                </a:gridCol>
              </a:tblGrid>
              <a:tr h="2124908">
                <a:tc>
                  <a:txBody>
                    <a:bodyPr/>
                    <a:lstStyle/>
                    <a:p>
                      <a:endParaRPr lang="en-US" dirty="0"/>
                    </a:p>
                  </a:txBody>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703817057"/>
                  </a:ext>
                </a:extLst>
              </a:tr>
              <a:tr h="2124908">
                <a:tc>
                  <a:txBody>
                    <a:bodyPr/>
                    <a:lstStyle/>
                    <a:p>
                      <a:endParaRPr lang="en-US" dirty="0"/>
                    </a:p>
                  </a:txBody>
                  <a:tcPr>
                    <a:solidFill>
                      <a:schemeClr val="accent1">
                        <a:lumMod val="20000"/>
                        <a:lumOff val="80000"/>
                      </a:schemeClr>
                    </a:solidFill>
                  </a:tcPr>
                </a:tc>
                <a:tc>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4089695201"/>
                  </a:ext>
                </a:extLst>
              </a:tr>
            </a:tbl>
          </a:graphicData>
        </a:graphic>
      </p:graphicFrame>
      <p:sp>
        <p:nvSpPr>
          <p:cNvPr id="6" name="TextBox 5">
            <a:extLst>
              <a:ext uri="{FF2B5EF4-FFF2-40B4-BE49-F238E27FC236}">
                <a16:creationId xmlns:a16="http://schemas.microsoft.com/office/drawing/2014/main" id="{03340AEF-29CD-A548-ADB8-B12135C74556}"/>
              </a:ext>
            </a:extLst>
          </p:cNvPr>
          <p:cNvSpPr txBox="1"/>
          <p:nvPr/>
        </p:nvSpPr>
        <p:spPr>
          <a:xfrm>
            <a:off x="3147124" y="1510334"/>
            <a:ext cx="2948876" cy="369332"/>
          </a:xfrm>
          <a:prstGeom prst="rect">
            <a:avLst/>
          </a:prstGeom>
          <a:noFill/>
        </p:spPr>
        <p:txBody>
          <a:bodyPr wrap="square" rtlCol="0">
            <a:spAutoFit/>
          </a:bodyPr>
          <a:lstStyle/>
          <a:p>
            <a:r>
              <a:rPr lang="fr-FR">
                <a:solidFill>
                  <a:schemeClr val="tx1">
                    <a:lumMod val="75000"/>
                    <a:lumOff val="25000"/>
                  </a:schemeClr>
                </a:solidFill>
                <a:latin typeface="Arial" panose="020B0604020202020204" pitchFamily="34" charset="0"/>
                <a:cs typeface="Arial" panose="020B0604020202020204" pitchFamily="34" charset="0"/>
              </a:rPr>
              <a:t>  TRÈS EFFICACE</a:t>
            </a:r>
          </a:p>
        </p:txBody>
      </p:sp>
      <p:sp>
        <p:nvSpPr>
          <p:cNvPr id="7" name="TextBox 6">
            <a:extLst>
              <a:ext uri="{FF2B5EF4-FFF2-40B4-BE49-F238E27FC236}">
                <a16:creationId xmlns:a16="http://schemas.microsoft.com/office/drawing/2014/main" id="{940924CE-C070-7142-A2EC-8DA92302CBEB}"/>
              </a:ext>
            </a:extLst>
          </p:cNvPr>
          <p:cNvSpPr txBox="1"/>
          <p:nvPr/>
        </p:nvSpPr>
        <p:spPr>
          <a:xfrm>
            <a:off x="337184" y="2823763"/>
            <a:ext cx="2139795" cy="2585323"/>
          </a:xfrm>
          <a:prstGeom prst="rect">
            <a:avLst/>
          </a:prstGeom>
          <a:noFill/>
        </p:spPr>
        <p:txBody>
          <a:bodyPr wrap="square" rtlCol="0">
            <a:spAutoFit/>
          </a:bodyPr>
          <a:lstStyle/>
          <a:p>
            <a:r>
              <a:rPr lang="fr-FR" dirty="0">
                <a:solidFill>
                  <a:schemeClr val="tx1">
                    <a:lumMod val="75000"/>
                    <a:lumOff val="25000"/>
                  </a:schemeClr>
                </a:solidFill>
                <a:latin typeface="Arial" panose="020B0604020202020204" pitchFamily="34" charset="0"/>
                <a:cs typeface="Arial" panose="020B0604020202020204" pitchFamily="34" charset="0"/>
              </a:rPr>
              <a:t>COÛT FAIBLE</a:t>
            </a: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r>
              <a:rPr lang="fr-FR" dirty="0">
                <a:solidFill>
                  <a:schemeClr val="tx1">
                    <a:lumMod val="75000"/>
                    <a:lumOff val="25000"/>
                  </a:schemeClr>
                </a:solidFill>
                <a:latin typeface="Arial" panose="020B0604020202020204" pitchFamily="34" charset="0"/>
                <a:cs typeface="Arial" panose="020B0604020202020204" pitchFamily="34" charset="0"/>
              </a:rPr>
              <a:t>COÛT ÉLEVÉ</a:t>
            </a:r>
          </a:p>
        </p:txBody>
      </p:sp>
      <p:sp>
        <p:nvSpPr>
          <p:cNvPr id="8" name="TextBox 7">
            <a:extLst>
              <a:ext uri="{FF2B5EF4-FFF2-40B4-BE49-F238E27FC236}">
                <a16:creationId xmlns:a16="http://schemas.microsoft.com/office/drawing/2014/main" id="{1D0ED815-32FB-4BC1-AD5A-54B284EAC295}"/>
              </a:ext>
            </a:extLst>
          </p:cNvPr>
          <p:cNvSpPr txBox="1"/>
          <p:nvPr/>
        </p:nvSpPr>
        <p:spPr>
          <a:xfrm>
            <a:off x="7966552" y="1512422"/>
            <a:ext cx="3261935" cy="369332"/>
          </a:xfrm>
          <a:prstGeom prst="rect">
            <a:avLst/>
          </a:prstGeom>
          <a:noFill/>
        </p:spPr>
        <p:txBody>
          <a:bodyPr wrap="square" rtlCol="0">
            <a:spAutoFit/>
          </a:bodyPr>
          <a:lstStyle/>
          <a:p>
            <a:r>
              <a:rPr lang="fr-FR">
                <a:solidFill>
                  <a:schemeClr val="tx1">
                    <a:lumMod val="75000"/>
                    <a:lumOff val="25000"/>
                  </a:schemeClr>
                </a:solidFill>
                <a:latin typeface="Arial" panose="020B0604020202020204" pitchFamily="34" charset="0"/>
                <a:cs typeface="Arial" panose="020B0604020202020204" pitchFamily="34" charset="0"/>
              </a:rPr>
              <a:t>INEFFICACE</a:t>
            </a:r>
          </a:p>
        </p:txBody>
      </p:sp>
      <p:sp>
        <p:nvSpPr>
          <p:cNvPr id="9" name="TextBox 8">
            <a:extLst>
              <a:ext uri="{FF2B5EF4-FFF2-40B4-BE49-F238E27FC236}">
                <a16:creationId xmlns:a16="http://schemas.microsoft.com/office/drawing/2014/main" id="{80CD294F-4050-4670-A75E-B51F3122FAFF}"/>
              </a:ext>
            </a:extLst>
          </p:cNvPr>
          <p:cNvSpPr txBox="1"/>
          <p:nvPr/>
        </p:nvSpPr>
        <p:spPr>
          <a:xfrm>
            <a:off x="506000" y="4559474"/>
            <a:ext cx="1470954" cy="778394"/>
          </a:xfrm>
          <a:prstGeom prst="rect">
            <a:avLst/>
          </a:prstGeom>
          <a:noFill/>
        </p:spPr>
        <p:txBody>
          <a:bodyPr wrap="square" lIns="0" tIns="0" rIns="0" bIns="0" rtlCol="0" anchor="b" anchorCtr="0">
            <a:noAutofit/>
          </a:bodyPr>
          <a:lstStyle/>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a:p>
            <a:endParaRPr lang="en-US"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829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C984-2EE5-9A4A-BFB4-0B3B9CD2280C}"/>
              </a:ext>
            </a:extLst>
          </p:cNvPr>
          <p:cNvSpPr>
            <a:spLocks noGrp="1"/>
          </p:cNvSpPr>
          <p:nvPr>
            <p:ph type="title"/>
          </p:nvPr>
        </p:nvSpPr>
        <p:spPr/>
        <p:txBody>
          <a:bodyPr>
            <a:normAutofit/>
          </a:bodyPr>
          <a:lstStyle/>
          <a:p>
            <a:r>
              <a:rPr lang="en-US" sz="3900" dirty="0"/>
              <a:t>Très </a:t>
            </a:r>
            <a:r>
              <a:rPr lang="en-US" sz="3900" dirty="0" err="1"/>
              <a:t>efficace</a:t>
            </a:r>
            <a:r>
              <a:rPr lang="en-US" sz="3900" dirty="0"/>
              <a:t>/</a:t>
            </a:r>
            <a:r>
              <a:rPr lang="en-US" sz="3900" dirty="0" err="1"/>
              <a:t>coût</a:t>
            </a:r>
            <a:r>
              <a:rPr lang="en-US" sz="3900" dirty="0"/>
              <a:t> </a:t>
            </a:r>
            <a:r>
              <a:rPr lang="en-US" sz="3900" dirty="0" err="1"/>
              <a:t>faible</a:t>
            </a:r>
            <a:r>
              <a:rPr lang="en-US" sz="3900" dirty="0"/>
              <a:t>	 Très </a:t>
            </a:r>
            <a:r>
              <a:rPr lang="en-US" sz="3900" dirty="0" err="1"/>
              <a:t>efficace</a:t>
            </a:r>
            <a:r>
              <a:rPr lang="en-US" sz="3900" dirty="0"/>
              <a:t>/ </a:t>
            </a:r>
            <a:r>
              <a:rPr lang="en-US" sz="3900" dirty="0" err="1"/>
              <a:t>coût</a:t>
            </a:r>
            <a:r>
              <a:rPr lang="en-US" sz="3900" dirty="0"/>
              <a:t> </a:t>
            </a:r>
            <a:r>
              <a:rPr lang="en-US" sz="3900" dirty="0" err="1"/>
              <a:t>élevé</a:t>
            </a:r>
            <a:endParaRPr lang="en-US" sz="3900" dirty="0"/>
          </a:p>
        </p:txBody>
      </p:sp>
      <p:sp>
        <p:nvSpPr>
          <p:cNvPr id="3" name="Content Placeholder 2">
            <a:extLst>
              <a:ext uri="{FF2B5EF4-FFF2-40B4-BE49-F238E27FC236}">
                <a16:creationId xmlns:a16="http://schemas.microsoft.com/office/drawing/2014/main" id="{4CC86B9F-D88D-434D-BA23-BE88A77AC9BC}"/>
              </a:ext>
            </a:extLst>
          </p:cNvPr>
          <p:cNvSpPr>
            <a:spLocks noGrp="1"/>
          </p:cNvSpPr>
          <p:nvPr>
            <p:ph idx="1"/>
          </p:nvPr>
        </p:nvSpPr>
        <p:spPr>
          <a:xfrm>
            <a:off x="486888" y="1825625"/>
            <a:ext cx="5609112" cy="4351338"/>
          </a:xfrm>
        </p:spPr>
        <p:txBody>
          <a:bodyPr>
            <a:normAutofit lnSpcReduction="10000"/>
          </a:bodyPr>
          <a:lstStyle/>
          <a:p>
            <a:r>
              <a:rPr lang="fr-FR" dirty="0"/>
              <a:t>Lors de l'analyse des données sur </a:t>
            </a:r>
            <a:br>
              <a:rPr lang="fr-FR" dirty="0"/>
            </a:br>
            <a:r>
              <a:rPr lang="fr-FR" dirty="0"/>
              <a:t>la fréquence des problèmes ou </a:t>
            </a:r>
            <a:br>
              <a:rPr lang="fr-FR" dirty="0"/>
            </a:br>
            <a:r>
              <a:rPr lang="fr-FR" dirty="0"/>
              <a:t>des causes dans un processus</a:t>
            </a:r>
            <a:endParaRPr lang="en-US" dirty="0"/>
          </a:p>
          <a:p>
            <a:r>
              <a:rPr lang="fr-FR" dirty="0"/>
              <a:t>Lorsqu'il y a de nombreux problèmes ou causes, pour aider à se focaliser sur les plus importants</a:t>
            </a:r>
            <a:endParaRPr lang="en-US" dirty="0"/>
          </a:p>
          <a:p>
            <a:r>
              <a:rPr lang="fr-FR" dirty="0"/>
              <a:t>Lorsque l'on analyse des causes générales en examinant leurs composants spécifiques</a:t>
            </a:r>
            <a:endParaRPr lang="en-US" dirty="0"/>
          </a:p>
          <a:p>
            <a:r>
              <a:rPr lang="fr-FR" dirty="0"/>
              <a:t>Lors de la communication avec d'autres personnes au sujet de </a:t>
            </a:r>
            <a:br>
              <a:rPr lang="fr-FR" dirty="0"/>
            </a:br>
            <a:r>
              <a:rPr lang="fr-FR" dirty="0"/>
              <a:t>vos données</a:t>
            </a:r>
            <a:endParaRPr lang="en-US" dirty="0"/>
          </a:p>
        </p:txBody>
      </p:sp>
      <p:sp>
        <p:nvSpPr>
          <p:cNvPr id="4" name="TextBox 3">
            <a:extLst>
              <a:ext uri="{FF2B5EF4-FFF2-40B4-BE49-F238E27FC236}">
                <a16:creationId xmlns:a16="http://schemas.microsoft.com/office/drawing/2014/main" id="{B5AE5209-8105-854F-A575-3794CB0CA36A}"/>
              </a:ext>
            </a:extLst>
          </p:cNvPr>
          <p:cNvSpPr txBox="1"/>
          <p:nvPr/>
        </p:nvSpPr>
        <p:spPr>
          <a:xfrm>
            <a:off x="486888" y="6496460"/>
            <a:ext cx="4051109" cy="584775"/>
          </a:xfrm>
          <a:prstGeom prst="rect">
            <a:avLst/>
          </a:prstGeom>
          <a:noFill/>
        </p:spPr>
        <p:txBody>
          <a:bodyPr wrap="none" rtlCol="0">
            <a:spAutoFit/>
          </a:bodyPr>
          <a:lstStyle/>
          <a:p>
            <a:r>
              <a:rPr lang="en-US" sz="1400" dirty="0">
                <a:solidFill>
                  <a:schemeClr val="tx1">
                    <a:lumMod val="75000"/>
                    <a:lumOff val="25000"/>
                  </a:schemeClr>
                </a:solidFill>
              </a:rPr>
              <a:t>Source:  ASQ </a:t>
            </a:r>
            <a:r>
              <a:rPr lang="en-US" sz="1400"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https://asq.org/quality-resources/pareto</a:t>
            </a:r>
            <a:endParaRPr lang="en-US" sz="1400" dirty="0">
              <a:solidFill>
                <a:schemeClr val="tx1">
                  <a:lumMod val="75000"/>
                  <a:lumOff val="25000"/>
                </a:schemeClr>
              </a:solidFill>
            </a:endParaRPr>
          </a:p>
          <a:p>
            <a:endParaRPr lang="en-US" dirty="0"/>
          </a:p>
        </p:txBody>
      </p:sp>
      <p:sp>
        <p:nvSpPr>
          <p:cNvPr id="5" name="Content Placeholder 2">
            <a:extLst>
              <a:ext uri="{FF2B5EF4-FFF2-40B4-BE49-F238E27FC236}">
                <a16:creationId xmlns:a16="http://schemas.microsoft.com/office/drawing/2014/main" id="{85DA338B-0404-F64A-A67A-DEB55A1634FC}"/>
              </a:ext>
            </a:extLst>
          </p:cNvPr>
          <p:cNvSpPr txBox="1">
            <a:spLocks/>
          </p:cNvSpPr>
          <p:nvPr/>
        </p:nvSpPr>
        <p:spPr>
          <a:xfrm>
            <a:off x="6096000" y="1695000"/>
            <a:ext cx="5609112"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t>Lors de l'analyse des données sur </a:t>
            </a:r>
            <a:br>
              <a:rPr lang="fr-FR" dirty="0"/>
            </a:br>
            <a:r>
              <a:rPr lang="fr-FR" dirty="0"/>
              <a:t>la fréquence des problèmes ou des causes dans un processus</a:t>
            </a:r>
            <a:endParaRPr lang="en-US" dirty="0"/>
          </a:p>
          <a:p>
            <a:r>
              <a:rPr lang="fr-FR" dirty="0"/>
              <a:t>Lorsqu'il y a de nombreux problèmes ou causes, pour aider à se focaliser sur les plus importants</a:t>
            </a:r>
            <a:endParaRPr lang="en-US" dirty="0"/>
          </a:p>
          <a:p>
            <a:r>
              <a:rPr lang="fr-FR" dirty="0"/>
              <a:t>Lorsque l'on analyse des causes générales en examinant leurs composants spécifiques</a:t>
            </a:r>
            <a:endParaRPr lang="en-US" dirty="0"/>
          </a:p>
          <a:p>
            <a:r>
              <a:rPr lang="fr-FR" dirty="0"/>
              <a:t>Lors de la communication avec d'autres personnes au sujet de </a:t>
            </a:r>
            <a:br>
              <a:rPr lang="fr-FR" dirty="0"/>
            </a:br>
            <a:r>
              <a:rPr lang="fr-FR" dirty="0"/>
              <a:t>vos données</a:t>
            </a:r>
            <a:endParaRPr lang="en-US" dirty="0"/>
          </a:p>
        </p:txBody>
      </p:sp>
    </p:spTree>
    <p:extLst>
      <p:ext uri="{BB962C8B-B14F-4D97-AF65-F5344CB8AC3E}">
        <p14:creationId xmlns:p14="http://schemas.microsoft.com/office/powerpoint/2010/main" val="100045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817-ACCA-CB41-A512-869CC5C81B4C}"/>
              </a:ext>
            </a:extLst>
          </p:cNvPr>
          <p:cNvSpPr>
            <a:spLocks noGrp="1"/>
          </p:cNvSpPr>
          <p:nvPr>
            <p:ph type="title"/>
          </p:nvPr>
        </p:nvSpPr>
        <p:spPr/>
        <p:txBody>
          <a:bodyPr>
            <a:normAutofit/>
          </a:bodyPr>
          <a:lstStyle/>
          <a:p>
            <a:r>
              <a:rPr lang="fr-FR" sz="4000" dirty="0">
                <a:latin typeface="Garamond (Headings)"/>
              </a:rPr>
              <a:t>Récapitulatif des techniques d'amélioration de la qualité</a:t>
            </a:r>
          </a:p>
        </p:txBody>
      </p:sp>
      <p:sp>
        <p:nvSpPr>
          <p:cNvPr id="3" name="Content Placeholder 2">
            <a:extLst>
              <a:ext uri="{FF2B5EF4-FFF2-40B4-BE49-F238E27FC236}">
                <a16:creationId xmlns:a16="http://schemas.microsoft.com/office/drawing/2014/main" id="{8C3A9EBF-6BF1-0D4A-B2F1-A35D85CD29E1}"/>
              </a:ext>
            </a:extLst>
          </p:cNvPr>
          <p:cNvSpPr>
            <a:spLocks noGrp="1"/>
          </p:cNvSpPr>
          <p:nvPr>
            <p:ph idx="1"/>
          </p:nvPr>
        </p:nvSpPr>
        <p:spPr>
          <a:xfrm>
            <a:off x="486888" y="1695000"/>
            <a:ext cx="11388436" cy="4481963"/>
          </a:xfrm>
        </p:spPr>
        <p:txBody>
          <a:bodyPr>
            <a:normAutofit fontScale="55000" lnSpcReduction="20000"/>
          </a:bodyPr>
          <a:lstStyle/>
          <a:p>
            <a:pPr marL="0" indent="0">
              <a:lnSpc>
                <a:spcPct val="120000"/>
              </a:lnSpc>
              <a:buNone/>
            </a:pPr>
            <a:r>
              <a:rPr lang="fr-FR" sz="3300" dirty="0"/>
              <a:t>Analyse des causes profondes</a:t>
            </a:r>
          </a:p>
          <a:p>
            <a:pPr>
              <a:lnSpc>
                <a:spcPct val="120000"/>
              </a:lnSpc>
            </a:pPr>
            <a:r>
              <a:rPr lang="fr-FR" sz="3300" dirty="0"/>
              <a:t>Brainstorming : Permet aux équipes de générer un grand nombre d'idées, d'étudier un processus et d'identifier les causes potentielles. </a:t>
            </a:r>
          </a:p>
          <a:p>
            <a:pPr lvl="1">
              <a:lnSpc>
                <a:spcPct val="120000"/>
              </a:lnSpc>
            </a:pPr>
            <a:r>
              <a:rPr lang="fr-FR" sz="2600" dirty="0"/>
              <a:t>Le brainstorming inversé est une bonne technique à adopter lorsqu'il est difficile d'identifier directement les solutions au problème. </a:t>
            </a:r>
          </a:p>
          <a:p>
            <a:pPr>
              <a:lnSpc>
                <a:spcPct val="120000"/>
              </a:lnSpc>
            </a:pPr>
            <a:r>
              <a:rPr lang="fr-FR" sz="3200" dirty="0"/>
              <a:t>Les diagrammes de cause et d'effet peuvent être utilisés avec les « 5 pourquoi »</a:t>
            </a:r>
          </a:p>
          <a:p>
            <a:pPr>
              <a:lnSpc>
                <a:spcPct val="120000"/>
              </a:lnSpc>
            </a:pPr>
            <a:r>
              <a:rPr lang="fr-FR" sz="3200" dirty="0"/>
              <a:t>L'organigramme ou la cartographie des processus permet de disséquer un processus que vous souhaitez mieux comprendre.</a:t>
            </a:r>
          </a:p>
          <a:p>
            <a:pPr marL="0" indent="0">
              <a:lnSpc>
                <a:spcPct val="120000"/>
              </a:lnSpc>
              <a:buNone/>
            </a:pPr>
            <a:endParaRPr lang="en-US" sz="200" dirty="0"/>
          </a:p>
          <a:p>
            <a:pPr marL="0" indent="0">
              <a:lnSpc>
                <a:spcPct val="120000"/>
              </a:lnSpc>
              <a:buNone/>
            </a:pPr>
            <a:r>
              <a:rPr lang="fr-FR" sz="3200" dirty="0"/>
              <a:t>Hiérarchisation</a:t>
            </a:r>
          </a:p>
          <a:p>
            <a:pPr>
              <a:lnSpc>
                <a:spcPct val="120000"/>
              </a:lnSpc>
            </a:pPr>
            <a:r>
              <a:rPr lang="fr-FR" sz="3200" dirty="0"/>
              <a:t>Les diagrammes de Pareto sont utiles lorsqu'il y a de nombreux problèmes ou causes pour vous aider à vous focaliser sur les plus importants. </a:t>
            </a:r>
          </a:p>
          <a:p>
            <a:pPr>
              <a:lnSpc>
                <a:spcPct val="120000"/>
              </a:lnSpc>
            </a:pPr>
            <a:r>
              <a:rPr lang="fr-FR" sz="3200" dirty="0"/>
              <a:t>Les matrices de décision sont utiles pour s'attaquer aux gains rapides qui auront le plus d'impact avec le moins d'effort et pour éviter les difficultés qui auront le moins d'impact avec le plus d'effort. </a:t>
            </a:r>
          </a:p>
          <a:p>
            <a:endParaRPr lang="en-US" dirty="0"/>
          </a:p>
        </p:txBody>
      </p:sp>
    </p:spTree>
    <p:extLst>
      <p:ext uri="{BB962C8B-B14F-4D97-AF65-F5344CB8AC3E}">
        <p14:creationId xmlns:p14="http://schemas.microsoft.com/office/powerpoint/2010/main" val="374821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p:txBody>
          <a:bodyPr vert="horz" lIns="0" tIns="0" rIns="0" bIns="0" rtlCol="0" anchor="b">
            <a:noAutofit/>
          </a:bodyPr>
          <a:lstStyle/>
          <a:p>
            <a:r>
              <a:rPr lang="fr-FR" sz="4000" dirty="0">
                <a:latin typeface="Garamond (Headings)"/>
              </a:rPr>
              <a:t>Séance de travail en groupe pour hiérarchiser les défis </a:t>
            </a:r>
          </a:p>
        </p:txBody>
      </p:sp>
    </p:spTree>
    <p:extLst>
      <p:ext uri="{BB962C8B-B14F-4D97-AF65-F5344CB8AC3E}">
        <p14:creationId xmlns:p14="http://schemas.microsoft.com/office/powerpoint/2010/main" val="175349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817-ACCA-CB41-A512-869CC5C81B4C}"/>
              </a:ext>
            </a:extLst>
          </p:cNvPr>
          <p:cNvSpPr>
            <a:spLocks noGrp="1"/>
          </p:cNvSpPr>
          <p:nvPr>
            <p:ph type="title"/>
          </p:nvPr>
        </p:nvSpPr>
        <p:spPr/>
        <p:txBody>
          <a:bodyPr>
            <a:normAutofit/>
          </a:bodyPr>
          <a:lstStyle/>
          <a:p>
            <a:r>
              <a:rPr lang="fr-FR" dirty="0">
                <a:latin typeface="Garamond (Headings)"/>
              </a:rPr>
              <a:t>Tâche individuelle</a:t>
            </a:r>
          </a:p>
        </p:txBody>
      </p:sp>
      <p:sp>
        <p:nvSpPr>
          <p:cNvPr id="3" name="Content Placeholder 2">
            <a:extLst>
              <a:ext uri="{FF2B5EF4-FFF2-40B4-BE49-F238E27FC236}">
                <a16:creationId xmlns:a16="http://schemas.microsoft.com/office/drawing/2014/main" id="{8C3A9EBF-6BF1-0D4A-B2F1-A35D85CD29E1}"/>
              </a:ext>
            </a:extLst>
          </p:cNvPr>
          <p:cNvSpPr>
            <a:spLocks noGrp="1"/>
          </p:cNvSpPr>
          <p:nvPr>
            <p:ph idx="1"/>
          </p:nvPr>
        </p:nvSpPr>
        <p:spPr>
          <a:xfrm>
            <a:off x="486888" y="1695000"/>
            <a:ext cx="11388436" cy="4481963"/>
          </a:xfrm>
        </p:spPr>
        <p:txBody>
          <a:bodyPr>
            <a:normAutofit/>
          </a:bodyPr>
          <a:lstStyle/>
          <a:p>
            <a:r>
              <a:rPr lang="fr-FR" dirty="0"/>
              <a:t>Réfléchissez à tout ce que vous avez appris et réalisé jusqu'à présent</a:t>
            </a:r>
          </a:p>
          <a:p>
            <a:r>
              <a:rPr lang="fr-FR" dirty="0"/>
              <a:t>Redéfinissez votre défi, en ajoutant toutes les données et tous les détails nécessaires pour qu'il soit spécifique et clair </a:t>
            </a:r>
          </a:p>
          <a:p>
            <a:r>
              <a:rPr lang="fr-FR" dirty="0"/>
              <a:t>Réfléchissez à des moyens/solutions qui vous permettront d'atteindre </a:t>
            </a:r>
            <a:br>
              <a:rPr lang="fr-FR" dirty="0"/>
            </a:br>
            <a:r>
              <a:rPr lang="fr-FR" dirty="0"/>
              <a:t>l'objectif d'élimination du paludisme</a:t>
            </a:r>
          </a:p>
          <a:p>
            <a:r>
              <a:rPr lang="fr-FR" dirty="0"/>
              <a:t>Rédigez un paragraphe ou une liste de points (à terminer aujourd'hui)</a:t>
            </a:r>
          </a:p>
          <a:p>
            <a:r>
              <a:rPr lang="fr-FR" dirty="0"/>
              <a:t>Réfléchissez à la manière dont vous pouvez raconter cette histoire à l'aide d'images et d'un diagramme montrant le flux entre les parties de l'image/de l'histoire (vous ferez cela demain matin)</a:t>
            </a:r>
          </a:p>
          <a:p>
            <a:r>
              <a:rPr lang="fr-FR" dirty="0"/>
              <a:t>Apportez votre description avec vous demain</a:t>
            </a:r>
          </a:p>
          <a:p>
            <a:endParaRPr lang="en-US" dirty="0"/>
          </a:p>
        </p:txBody>
      </p:sp>
    </p:spTree>
    <p:extLst>
      <p:ext uri="{BB962C8B-B14F-4D97-AF65-F5344CB8AC3E}">
        <p14:creationId xmlns:p14="http://schemas.microsoft.com/office/powerpoint/2010/main" val="56872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E494-F8D0-2A4C-AFE1-018FD3B0DA82}"/>
              </a:ext>
            </a:extLst>
          </p:cNvPr>
          <p:cNvSpPr>
            <a:spLocks noGrp="1"/>
          </p:cNvSpPr>
          <p:nvPr>
            <p:ph type="title"/>
          </p:nvPr>
        </p:nvSpPr>
        <p:spPr/>
        <p:txBody>
          <a:bodyPr/>
          <a:lstStyle/>
          <a:p>
            <a:r>
              <a:rPr lang="fr-FR"/>
              <a:t>Objectif de la consultation amicale</a:t>
            </a:r>
          </a:p>
        </p:txBody>
      </p:sp>
      <p:sp>
        <p:nvSpPr>
          <p:cNvPr id="3" name="Content Placeholder 2">
            <a:extLst>
              <a:ext uri="{FF2B5EF4-FFF2-40B4-BE49-F238E27FC236}">
                <a16:creationId xmlns:a16="http://schemas.microsoft.com/office/drawing/2014/main" id="{FFB4E3B4-9971-C941-B34C-5E9041EC55C3}"/>
              </a:ext>
            </a:extLst>
          </p:cNvPr>
          <p:cNvSpPr>
            <a:spLocks noGrp="1"/>
          </p:cNvSpPr>
          <p:nvPr>
            <p:ph idx="1"/>
          </p:nvPr>
        </p:nvSpPr>
        <p:spPr/>
        <p:txBody>
          <a:bodyPr/>
          <a:lstStyle/>
          <a:p>
            <a:r>
              <a:rPr lang="fr-FR" dirty="0"/>
              <a:t>L'objectif de cette activité est de donner à chaque participant à l'atelier </a:t>
            </a:r>
            <a:br>
              <a:rPr lang="fr-FR" dirty="0"/>
            </a:br>
            <a:r>
              <a:rPr lang="fr-FR" dirty="0"/>
              <a:t>l'occasion de présenter un défi managérial qu'il s'efforce de résoudre </a:t>
            </a:r>
          </a:p>
          <a:p>
            <a:r>
              <a:rPr lang="fr-FR" dirty="0"/>
              <a:t>La consultation amicale offre un environnement structuré, réactif et favorable pour obtenir des commentaires, des idées et des conseils de la part de </a:t>
            </a:r>
            <a:br>
              <a:rPr lang="fr-FR" dirty="0"/>
            </a:br>
            <a:r>
              <a:rPr lang="fr-FR" dirty="0"/>
              <a:t>collègues et de pairs </a:t>
            </a:r>
          </a:p>
          <a:p>
            <a:r>
              <a:rPr lang="fr-FR" dirty="0"/>
              <a:t>Ce processus a été utilisé par les programmes de MBA et dans d'autres contextes de développement des cadres et d'organisation où la résolution </a:t>
            </a:r>
            <a:br>
              <a:rPr lang="fr-FR" dirty="0"/>
            </a:br>
            <a:r>
              <a:rPr lang="fr-FR" dirty="0"/>
              <a:t>de problèmes est essentielle pour progresser</a:t>
            </a:r>
          </a:p>
        </p:txBody>
      </p:sp>
    </p:spTree>
    <p:extLst>
      <p:ext uri="{BB962C8B-B14F-4D97-AF65-F5344CB8AC3E}">
        <p14:creationId xmlns:p14="http://schemas.microsoft.com/office/powerpoint/2010/main" val="209467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28247-C3D4-4349-9708-3A72D4E13A87}"/>
              </a:ext>
            </a:extLst>
          </p:cNvPr>
          <p:cNvSpPr>
            <a:spLocks noGrp="1"/>
          </p:cNvSpPr>
          <p:nvPr>
            <p:ph type="title"/>
          </p:nvPr>
        </p:nvSpPr>
        <p:spPr/>
        <p:txBody>
          <a:bodyPr/>
          <a:lstStyle/>
          <a:p>
            <a:r>
              <a:rPr lang="fr-FR" dirty="0">
                <a:latin typeface="Garamond (Headings)"/>
              </a:rPr>
              <a:t>Objectifs de la consultation amicale</a:t>
            </a:r>
          </a:p>
        </p:txBody>
      </p:sp>
      <p:sp>
        <p:nvSpPr>
          <p:cNvPr id="3" name="Content Placeholder 2">
            <a:extLst>
              <a:ext uri="{FF2B5EF4-FFF2-40B4-BE49-F238E27FC236}">
                <a16:creationId xmlns:a16="http://schemas.microsoft.com/office/drawing/2014/main" id="{7E0E1D9F-0D1E-1546-8ED8-B4428BEBAE2D}"/>
              </a:ext>
            </a:extLst>
          </p:cNvPr>
          <p:cNvSpPr>
            <a:spLocks noGrp="1"/>
          </p:cNvSpPr>
          <p:nvPr>
            <p:ph idx="1"/>
          </p:nvPr>
        </p:nvSpPr>
        <p:spPr/>
        <p:txBody>
          <a:bodyPr/>
          <a:lstStyle/>
          <a:p>
            <a:pPr lvl="0"/>
            <a:r>
              <a:rPr lang="fr-FR" dirty="0"/>
              <a:t>S'appuyer sur les expériences personnelles des participants en matière </a:t>
            </a:r>
            <a:br>
              <a:rPr lang="fr-FR" dirty="0"/>
            </a:br>
            <a:r>
              <a:rPr lang="fr-FR" dirty="0"/>
              <a:t>de gestion pour apporter un éclairage et des solutions possibles </a:t>
            </a:r>
          </a:p>
          <a:p>
            <a:pPr lvl="0"/>
            <a:r>
              <a:rPr lang="fr-FR" dirty="0"/>
              <a:t>Permettre aux participants de mieux comprendre certains de leurs </a:t>
            </a:r>
            <a:br>
              <a:rPr lang="fr-FR" dirty="0"/>
            </a:br>
            <a:r>
              <a:rPr lang="fr-FR" dirty="0"/>
              <a:t>problèmes managériaux actuels en aidant les autres à résoudre les leurs </a:t>
            </a:r>
          </a:p>
          <a:p>
            <a:pPr lvl="0"/>
            <a:r>
              <a:rPr lang="fr-FR" dirty="0"/>
              <a:t>Bénéficier du soutien de ses pairs</a:t>
            </a:r>
          </a:p>
          <a:p>
            <a:endParaRPr lang="en-US" dirty="0"/>
          </a:p>
        </p:txBody>
      </p:sp>
    </p:spTree>
    <p:extLst>
      <p:ext uri="{BB962C8B-B14F-4D97-AF65-F5344CB8AC3E}">
        <p14:creationId xmlns:p14="http://schemas.microsoft.com/office/powerpoint/2010/main" val="2634527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DE544-C825-BC41-9559-6546CF033D67}"/>
              </a:ext>
            </a:extLst>
          </p:cNvPr>
          <p:cNvSpPr>
            <a:spLocks noGrp="1"/>
          </p:cNvSpPr>
          <p:nvPr>
            <p:ph type="title"/>
          </p:nvPr>
        </p:nvSpPr>
        <p:spPr/>
        <p:txBody>
          <a:bodyPr>
            <a:normAutofit fontScale="90000"/>
          </a:bodyPr>
          <a:lstStyle/>
          <a:p>
            <a:r>
              <a:rPr lang="fr-FR" dirty="0">
                <a:latin typeface="Garamond (Headings)"/>
              </a:rPr>
              <a:t>Hiérarchisation : Sur quelles causes sous-jacentes du problème devons-nous nous focaliser en premier ?</a:t>
            </a:r>
          </a:p>
        </p:txBody>
      </p:sp>
      <p:sp>
        <p:nvSpPr>
          <p:cNvPr id="3" name="Content Placeholder 2">
            <a:extLst>
              <a:ext uri="{FF2B5EF4-FFF2-40B4-BE49-F238E27FC236}">
                <a16:creationId xmlns:a16="http://schemas.microsoft.com/office/drawing/2014/main" id="{DC202B74-EB60-3347-BB4A-BAAC85147FDE}"/>
              </a:ext>
            </a:extLst>
          </p:cNvPr>
          <p:cNvSpPr>
            <a:spLocks noGrp="1"/>
          </p:cNvSpPr>
          <p:nvPr>
            <p:ph idx="1"/>
          </p:nvPr>
        </p:nvSpPr>
        <p:spPr/>
        <p:txBody>
          <a:bodyPr/>
          <a:lstStyle/>
          <a:p>
            <a:r>
              <a:rPr lang="fr-FR" dirty="0"/>
              <a:t>Des problèmes différents exigent des solutions/stratégies différentes (parfois multiples)</a:t>
            </a:r>
          </a:p>
          <a:p>
            <a:r>
              <a:rPr lang="fr-FR" dirty="0"/>
              <a:t>La hiérarchisation permet à la structure de diriger les ressources vers les problèmes qui en ont le plus besoin. </a:t>
            </a:r>
          </a:p>
          <a:p>
            <a:pPr lvl="1"/>
            <a:r>
              <a:rPr lang="fr-FR" dirty="0"/>
              <a:t>Fréquence : Combien de patients ont reçu et combien n'ont pas reçu la norme de soins ?</a:t>
            </a:r>
          </a:p>
          <a:p>
            <a:pPr lvl="1"/>
            <a:r>
              <a:rPr lang="fr-FR" dirty="0"/>
              <a:t>Impact : Quel est l'effet sur la santé des patients s'ils ne reçoivent pas ces soins ?</a:t>
            </a:r>
          </a:p>
          <a:p>
            <a:pPr lvl="1"/>
            <a:r>
              <a:rPr lang="fr-FR" dirty="0"/>
              <a:t>Faisabilité : Peut-on faire quelque chose à ce sujet ?</a:t>
            </a:r>
          </a:p>
          <a:p>
            <a:r>
              <a:rPr lang="fr-FR" dirty="0"/>
              <a:t>La hiérarchisation des causes sous-jacentes est une décision prise par consensus au sein de l'équipe</a:t>
            </a:r>
          </a:p>
          <a:p>
            <a:pPr marL="0" indent="0">
              <a:buNone/>
            </a:pPr>
            <a:endParaRPr lang="en-US" dirty="0"/>
          </a:p>
        </p:txBody>
      </p:sp>
    </p:spTree>
    <p:extLst>
      <p:ext uri="{BB962C8B-B14F-4D97-AF65-F5344CB8AC3E}">
        <p14:creationId xmlns:p14="http://schemas.microsoft.com/office/powerpoint/2010/main" val="328769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C1EE1-715F-D74B-9952-39084D14DDA0}"/>
              </a:ext>
            </a:extLst>
          </p:cNvPr>
          <p:cNvSpPr>
            <a:spLocks noGrp="1"/>
          </p:cNvSpPr>
          <p:nvPr>
            <p:ph type="title"/>
          </p:nvPr>
        </p:nvSpPr>
        <p:spPr/>
        <p:txBody>
          <a:bodyPr/>
          <a:lstStyle/>
          <a:p>
            <a:r>
              <a:rPr lang="fr-FR"/>
              <a:t>Critères possibles pour la hiérarchisation</a:t>
            </a:r>
          </a:p>
        </p:txBody>
      </p:sp>
      <p:sp>
        <p:nvSpPr>
          <p:cNvPr id="3" name="Content Placeholder 2">
            <a:extLst>
              <a:ext uri="{FF2B5EF4-FFF2-40B4-BE49-F238E27FC236}">
                <a16:creationId xmlns:a16="http://schemas.microsoft.com/office/drawing/2014/main" id="{648447D5-CD1F-7943-AB15-CC1473608C84}"/>
              </a:ext>
            </a:extLst>
          </p:cNvPr>
          <p:cNvSpPr>
            <a:spLocks noGrp="1"/>
          </p:cNvSpPr>
          <p:nvPr>
            <p:ph idx="1"/>
          </p:nvPr>
        </p:nvSpPr>
        <p:spPr/>
        <p:txBody>
          <a:bodyPr/>
          <a:lstStyle/>
          <a:p>
            <a:pPr marL="380990" indent="-380990"/>
            <a:r>
              <a:rPr lang="fr-FR"/>
              <a:t>Cause sous-jacente sous le contrôle de l'équipe</a:t>
            </a:r>
          </a:p>
          <a:p>
            <a:pPr marL="380990" indent="-380990"/>
            <a:r>
              <a:rPr lang="fr-FR"/>
              <a:t>Difficulté à résoudre la cause sous-jacente</a:t>
            </a:r>
          </a:p>
          <a:p>
            <a:pPr marL="380990" indent="-380990"/>
            <a:r>
              <a:rPr lang="fr-FR"/>
              <a:t>Quantité et impact sur les consommateurs (inconvénient pour le client par rapport à la « douleur » causée par le problème)</a:t>
            </a:r>
          </a:p>
          <a:p>
            <a:pPr marL="380990" indent="-380990"/>
            <a:r>
              <a:rPr lang="fr-FR"/>
              <a:t>Impact sur le système de prestation (cibler les causes qui se produisent le plus fréquemment)</a:t>
            </a:r>
          </a:p>
          <a:p>
            <a:pPr marL="380990" indent="-380990"/>
            <a:r>
              <a:rPr lang="fr-FR"/>
              <a:t>Ressources nécessaires pour traiter la cause sous-jacente (par exemple, temps du personnel, argent ou espace)</a:t>
            </a:r>
          </a:p>
        </p:txBody>
      </p:sp>
    </p:spTree>
    <p:extLst>
      <p:ext uri="{BB962C8B-B14F-4D97-AF65-F5344CB8AC3E}">
        <p14:creationId xmlns:p14="http://schemas.microsoft.com/office/powerpoint/2010/main" val="32330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49C75-87A0-1B42-A636-93B3BD46C9D5}"/>
              </a:ext>
            </a:extLst>
          </p:cNvPr>
          <p:cNvSpPr>
            <a:spLocks noGrp="1"/>
          </p:cNvSpPr>
          <p:nvPr>
            <p:ph type="title"/>
          </p:nvPr>
        </p:nvSpPr>
        <p:spPr/>
        <p:txBody>
          <a:bodyPr/>
          <a:lstStyle/>
          <a:p>
            <a:r>
              <a:rPr lang="fr-FR" dirty="0">
                <a:latin typeface="Garamond (Headings)"/>
              </a:rPr>
              <a:t>Autres aspects clés</a:t>
            </a:r>
          </a:p>
        </p:txBody>
      </p:sp>
      <p:sp>
        <p:nvSpPr>
          <p:cNvPr id="3" name="Content Placeholder 2">
            <a:extLst>
              <a:ext uri="{FF2B5EF4-FFF2-40B4-BE49-F238E27FC236}">
                <a16:creationId xmlns:a16="http://schemas.microsoft.com/office/drawing/2014/main" id="{EA46161E-1327-8844-AD1F-2B20C7FAE489}"/>
              </a:ext>
            </a:extLst>
          </p:cNvPr>
          <p:cNvSpPr>
            <a:spLocks noGrp="1"/>
          </p:cNvSpPr>
          <p:nvPr>
            <p:ph idx="1"/>
          </p:nvPr>
        </p:nvSpPr>
        <p:spPr/>
        <p:txBody>
          <a:bodyPr/>
          <a:lstStyle/>
          <a:p>
            <a:r>
              <a:rPr lang="fr-FR" dirty="0"/>
              <a:t>Identifier les indicateurs possibles en gardant à l'esprit quatre critères principaux :</a:t>
            </a:r>
          </a:p>
          <a:p>
            <a:pPr lvl="1"/>
            <a:r>
              <a:rPr lang="fr-FR" i="1" dirty="0"/>
              <a:t>Pertinence :</a:t>
            </a:r>
            <a:r>
              <a:rPr lang="fr-FR" dirty="0"/>
              <a:t> se rapporte-t-il à une affection fréquente ou ayant un impact important sur les patients de votre centre de santé ?</a:t>
            </a:r>
          </a:p>
          <a:p>
            <a:pPr lvl="1"/>
            <a:r>
              <a:rPr lang="fr-FR" i="1" dirty="0"/>
              <a:t>Mesurabilité :</a:t>
            </a:r>
            <a:r>
              <a:rPr lang="fr-FR" dirty="0"/>
              <a:t> peut-on le mesurer de manière réaliste et efficace compte tenu des ressources limitées du centre de santé ? </a:t>
            </a:r>
          </a:p>
          <a:p>
            <a:pPr lvl="1">
              <a:lnSpc>
                <a:spcPct val="110000"/>
              </a:lnSpc>
            </a:pPr>
            <a:r>
              <a:rPr lang="fr-FR" i="1" dirty="0"/>
              <a:t>Précision : </a:t>
            </a:r>
            <a:r>
              <a:rPr lang="fr-FR" dirty="0"/>
              <a:t>est-il basé sur des directives acceptées ou développé par des méthodes formelles de prise de décision en groupe ?</a:t>
            </a:r>
          </a:p>
          <a:p>
            <a:pPr lvl="1"/>
            <a:r>
              <a:rPr lang="fr-FR" i="1" dirty="0" err="1">
                <a:effectLst/>
              </a:rPr>
              <a:t>Améliorabilité</a:t>
            </a:r>
            <a:r>
              <a:rPr lang="fr-FR" i="1" dirty="0"/>
              <a:t> :</a:t>
            </a:r>
            <a:r>
              <a:rPr lang="fr-FR" dirty="0"/>
              <a:t> la performance peut-elle être améliorée de façon réaliste compte tenu des limites de vos services et de votre population de patients ?</a:t>
            </a:r>
          </a:p>
          <a:p>
            <a:endParaRPr lang="en-US" dirty="0"/>
          </a:p>
        </p:txBody>
      </p:sp>
    </p:spTree>
    <p:extLst>
      <p:ext uri="{BB962C8B-B14F-4D97-AF65-F5344CB8AC3E}">
        <p14:creationId xmlns:p14="http://schemas.microsoft.com/office/powerpoint/2010/main" val="4008654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56EF-4ED0-8448-8D8A-F9221A9D6753}"/>
              </a:ext>
            </a:extLst>
          </p:cNvPr>
          <p:cNvSpPr>
            <a:spLocks noGrp="1"/>
          </p:cNvSpPr>
          <p:nvPr>
            <p:ph type="title"/>
          </p:nvPr>
        </p:nvSpPr>
        <p:spPr/>
        <p:txBody>
          <a:bodyPr/>
          <a:lstStyle/>
          <a:p>
            <a:r>
              <a:rPr lang="fr-FR" dirty="0">
                <a:latin typeface="Garamond (Headings)"/>
              </a:rPr>
              <a:t>Le principe de Pareto : La règle des 80/20</a:t>
            </a:r>
          </a:p>
        </p:txBody>
      </p:sp>
      <p:sp>
        <p:nvSpPr>
          <p:cNvPr id="3" name="Content Placeholder 2">
            <a:extLst>
              <a:ext uri="{FF2B5EF4-FFF2-40B4-BE49-F238E27FC236}">
                <a16:creationId xmlns:a16="http://schemas.microsoft.com/office/drawing/2014/main" id="{E5C8A536-59A2-5648-81CA-E477519C5630}"/>
              </a:ext>
            </a:extLst>
          </p:cNvPr>
          <p:cNvSpPr>
            <a:spLocks noGrp="1"/>
          </p:cNvSpPr>
          <p:nvPr>
            <p:ph idx="1"/>
          </p:nvPr>
        </p:nvSpPr>
        <p:spPr/>
        <p:txBody>
          <a:bodyPr/>
          <a:lstStyle/>
          <a:p>
            <a:r>
              <a:rPr lang="fr-FR" dirty="0"/>
              <a:t>Le principe de Pareto suggère qu'environ 80 % des effets proviennent de </a:t>
            </a:r>
            <a:br>
              <a:rPr lang="fr-FR" dirty="0"/>
            </a:br>
            <a:r>
              <a:rPr lang="fr-FR" dirty="0"/>
              <a:t>20 % des causes</a:t>
            </a:r>
          </a:p>
          <a:p>
            <a:r>
              <a:rPr lang="fr-FR" dirty="0"/>
              <a:t>Selon l'économiste italien Vilfredo Pareto, qui a noté la relation 80/20</a:t>
            </a:r>
          </a:p>
          <a:p>
            <a:pPr marL="0" indent="0">
              <a:buNone/>
            </a:pPr>
            <a:r>
              <a:rPr lang="fr-FR" dirty="0"/>
              <a:t>	- par exemple, 80 % des terres appartenaient à 20 % de la population</a:t>
            </a:r>
          </a:p>
          <a:p>
            <a:r>
              <a:rPr lang="fr-FR" dirty="0"/>
              <a:t>Exemple AQ : Environ 80 % d'un problème de performance est dû à 20 % </a:t>
            </a:r>
            <a:br>
              <a:rPr lang="fr-FR" dirty="0"/>
            </a:br>
            <a:r>
              <a:rPr lang="fr-FR" dirty="0"/>
              <a:t>des causes (les quelques causes principales) </a:t>
            </a:r>
          </a:p>
          <a:p>
            <a:endParaRPr lang="en-US" dirty="0"/>
          </a:p>
        </p:txBody>
      </p:sp>
    </p:spTree>
    <p:extLst>
      <p:ext uri="{BB962C8B-B14F-4D97-AF65-F5344CB8AC3E}">
        <p14:creationId xmlns:p14="http://schemas.microsoft.com/office/powerpoint/2010/main" val="234018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CC984-2EE5-9A4A-BFB4-0B3B9CD2280C}"/>
              </a:ext>
            </a:extLst>
          </p:cNvPr>
          <p:cNvSpPr>
            <a:spLocks noGrp="1"/>
          </p:cNvSpPr>
          <p:nvPr>
            <p:ph type="title"/>
          </p:nvPr>
        </p:nvSpPr>
        <p:spPr/>
        <p:txBody>
          <a:bodyPr>
            <a:normAutofit/>
          </a:bodyPr>
          <a:lstStyle/>
          <a:p>
            <a:r>
              <a:rPr lang="fr-FR" dirty="0"/>
              <a:t>Quand utiliser le principe de Pareto</a:t>
            </a:r>
            <a:endParaRPr lang="en-US" dirty="0"/>
          </a:p>
        </p:txBody>
      </p:sp>
      <p:sp>
        <p:nvSpPr>
          <p:cNvPr id="3" name="Content Placeholder 2">
            <a:extLst>
              <a:ext uri="{FF2B5EF4-FFF2-40B4-BE49-F238E27FC236}">
                <a16:creationId xmlns:a16="http://schemas.microsoft.com/office/drawing/2014/main" id="{4CC86B9F-D88D-434D-BA23-BE88A77AC9BC}"/>
              </a:ext>
            </a:extLst>
          </p:cNvPr>
          <p:cNvSpPr>
            <a:spLocks noGrp="1"/>
          </p:cNvSpPr>
          <p:nvPr>
            <p:ph idx="1"/>
          </p:nvPr>
        </p:nvSpPr>
        <p:spPr/>
        <p:txBody>
          <a:bodyPr/>
          <a:lstStyle/>
          <a:p>
            <a:r>
              <a:rPr lang="fr-FR" dirty="0"/>
              <a:t>Lors de l'analyse des données sur la fréquence des problèmes ou des causes dans un processus</a:t>
            </a:r>
            <a:endParaRPr lang="en-US" dirty="0"/>
          </a:p>
          <a:p>
            <a:r>
              <a:rPr lang="fr-FR" dirty="0"/>
              <a:t>Lorsqu'il y a de nombreux problèmes ou causes, pour aider à se focaliser sur </a:t>
            </a:r>
            <a:br>
              <a:rPr lang="fr-FR" dirty="0"/>
            </a:br>
            <a:r>
              <a:rPr lang="fr-FR" dirty="0"/>
              <a:t>les plus importants</a:t>
            </a:r>
            <a:endParaRPr lang="en-US" dirty="0"/>
          </a:p>
          <a:p>
            <a:r>
              <a:rPr lang="fr-FR" dirty="0"/>
              <a:t>Lorsque l'on analyse des causes générales en examinant leurs composants spécifique</a:t>
            </a:r>
            <a:r>
              <a:rPr lang="en-US" dirty="0"/>
              <a:t>s</a:t>
            </a:r>
          </a:p>
          <a:p>
            <a:r>
              <a:rPr lang="fr-FR" dirty="0"/>
              <a:t>Lors de la communication avec d'autres personnes au sujet de vos données</a:t>
            </a:r>
            <a:endParaRPr lang="en-US" dirty="0"/>
          </a:p>
        </p:txBody>
      </p:sp>
      <p:sp>
        <p:nvSpPr>
          <p:cNvPr id="4" name="TextBox 3">
            <a:extLst>
              <a:ext uri="{FF2B5EF4-FFF2-40B4-BE49-F238E27FC236}">
                <a16:creationId xmlns:a16="http://schemas.microsoft.com/office/drawing/2014/main" id="{B5AE5209-8105-854F-A575-3794CB0CA36A}"/>
              </a:ext>
            </a:extLst>
          </p:cNvPr>
          <p:cNvSpPr txBox="1"/>
          <p:nvPr/>
        </p:nvSpPr>
        <p:spPr>
          <a:xfrm>
            <a:off x="486888" y="6496460"/>
            <a:ext cx="4095993" cy="584775"/>
          </a:xfrm>
          <a:prstGeom prst="rect">
            <a:avLst/>
          </a:prstGeom>
          <a:noFill/>
        </p:spPr>
        <p:txBody>
          <a:bodyPr wrap="none" rtlCol="0">
            <a:spAutoFit/>
          </a:bodyPr>
          <a:lstStyle/>
          <a:p>
            <a:r>
              <a:rPr lang="en-US" sz="1400" dirty="0">
                <a:solidFill>
                  <a:schemeClr val="tx1">
                    <a:lumMod val="75000"/>
                    <a:lumOff val="25000"/>
                  </a:schemeClr>
                </a:solidFill>
              </a:rPr>
              <a:t>Source :  ASQ </a:t>
            </a:r>
            <a:r>
              <a:rPr lang="en-US" sz="1400" dirty="0">
                <a:solidFill>
                  <a:schemeClr val="tx1">
                    <a:lumMod val="75000"/>
                    <a:lumOff val="25000"/>
                  </a:schemeClr>
                </a:solidFill>
                <a:hlinkClick r:id="rId2">
                  <a:extLst>
                    <a:ext uri="{A12FA001-AC4F-418D-AE19-62706E023703}">
                      <ahyp:hlinkClr xmlns:ahyp="http://schemas.microsoft.com/office/drawing/2018/hyperlinkcolor" val="tx"/>
                    </a:ext>
                  </a:extLst>
                </a:hlinkClick>
              </a:rPr>
              <a:t>https://asq.org/quality-resources/pareto</a:t>
            </a:r>
            <a:endParaRPr lang="en-US" sz="14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4210316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C2FDA-58AD-A648-BA26-3B4AEB5A0670}"/>
              </a:ext>
            </a:extLst>
          </p:cNvPr>
          <p:cNvSpPr>
            <a:spLocks noGrp="1"/>
          </p:cNvSpPr>
          <p:nvPr>
            <p:ph type="title"/>
          </p:nvPr>
        </p:nvSpPr>
        <p:spPr>
          <a:xfrm>
            <a:off x="486888" y="365125"/>
            <a:ext cx="11705112" cy="1329875"/>
          </a:xfrm>
        </p:spPr>
        <p:txBody>
          <a:bodyPr>
            <a:noAutofit/>
          </a:bodyPr>
          <a:lstStyle/>
          <a:p>
            <a:r>
              <a:rPr lang="fr-FR" sz="3500" dirty="0"/>
              <a:t>Exemple de diagramme de Pareto relatif au VIH : Les clients ont manqué leur test de charge virale à 6 mois</a:t>
            </a:r>
          </a:p>
        </p:txBody>
      </p:sp>
      <p:sp>
        <p:nvSpPr>
          <p:cNvPr id="4" name="TextBox 3">
            <a:extLst>
              <a:ext uri="{FF2B5EF4-FFF2-40B4-BE49-F238E27FC236}">
                <a16:creationId xmlns:a16="http://schemas.microsoft.com/office/drawing/2014/main" id="{9D0F40CE-19C0-474D-8884-3A34B98B0506}"/>
              </a:ext>
            </a:extLst>
          </p:cNvPr>
          <p:cNvSpPr txBox="1"/>
          <p:nvPr/>
        </p:nvSpPr>
        <p:spPr>
          <a:xfrm>
            <a:off x="486888" y="6496460"/>
            <a:ext cx="3219792" cy="584775"/>
          </a:xfrm>
          <a:prstGeom prst="rect">
            <a:avLst/>
          </a:prstGeom>
          <a:noFill/>
        </p:spPr>
        <p:txBody>
          <a:bodyPr wrap="none" rtlCol="0">
            <a:spAutoFit/>
          </a:bodyPr>
          <a:lstStyle/>
          <a:p>
            <a:r>
              <a:rPr lang="fr-FR" sz="1400">
                <a:solidFill>
                  <a:schemeClr val="tx1">
                    <a:lumMod val="75000"/>
                    <a:lumOff val="25000"/>
                  </a:schemeClr>
                </a:solidFill>
              </a:rPr>
              <a:t>Source : ASQ ; Utilisation des données pour l'amélioration</a:t>
            </a:r>
          </a:p>
          <a:p>
            <a:endParaRPr lang="en-US" dirty="0"/>
          </a:p>
        </p:txBody>
      </p:sp>
      <p:graphicFrame>
        <p:nvGraphicFramePr>
          <p:cNvPr id="5" name="Content Placeholder 3">
            <a:extLst>
              <a:ext uri="{FF2B5EF4-FFF2-40B4-BE49-F238E27FC236}">
                <a16:creationId xmlns:a16="http://schemas.microsoft.com/office/drawing/2014/main" id="{5A7EE363-25BF-164E-84C3-A18E2DE26E0F}"/>
              </a:ext>
            </a:extLst>
          </p:cNvPr>
          <p:cNvGraphicFramePr>
            <a:graphicFrameLocks/>
          </p:cNvGraphicFramePr>
          <p:nvPr>
            <p:extLst>
              <p:ext uri="{D42A27DB-BD31-4B8C-83A1-F6EECF244321}">
                <p14:modId xmlns:p14="http://schemas.microsoft.com/office/powerpoint/2010/main" val="2134414079"/>
              </p:ext>
            </p:extLst>
          </p:nvPr>
        </p:nvGraphicFramePr>
        <p:xfrm>
          <a:off x="1184031" y="1695000"/>
          <a:ext cx="9823937" cy="43430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577599"/>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FE20A-33BA-E443-952F-821160109D4B}"/>
              </a:ext>
            </a:extLst>
          </p:cNvPr>
          <p:cNvSpPr>
            <a:spLocks noGrp="1"/>
          </p:cNvSpPr>
          <p:nvPr>
            <p:ph type="title"/>
          </p:nvPr>
        </p:nvSpPr>
        <p:spPr/>
        <p:txBody>
          <a:bodyPr>
            <a:normAutofit fontScale="90000"/>
          </a:bodyPr>
          <a:lstStyle/>
          <a:p>
            <a:r>
              <a:rPr lang="fr-FR"/>
              <a:t>Définir les priorités à l'aide d'une matrice de décision</a:t>
            </a:r>
          </a:p>
        </p:txBody>
      </p:sp>
      <p:graphicFrame>
        <p:nvGraphicFramePr>
          <p:cNvPr id="4" name="object 3">
            <a:extLst>
              <a:ext uri="{FF2B5EF4-FFF2-40B4-BE49-F238E27FC236}">
                <a16:creationId xmlns:a16="http://schemas.microsoft.com/office/drawing/2014/main" id="{FCE286DC-B41C-914C-9F7B-8A9F0D5F6A70}"/>
              </a:ext>
            </a:extLst>
          </p:cNvPr>
          <p:cNvGraphicFramePr>
            <a:graphicFrameLocks noGrp="1"/>
          </p:cNvGraphicFramePr>
          <p:nvPr>
            <p:extLst>
              <p:ext uri="{D42A27DB-BD31-4B8C-83A1-F6EECF244321}">
                <p14:modId xmlns:p14="http://schemas.microsoft.com/office/powerpoint/2010/main" val="1600197796"/>
              </p:ext>
            </p:extLst>
          </p:nvPr>
        </p:nvGraphicFramePr>
        <p:xfrm>
          <a:off x="2117406" y="2048002"/>
          <a:ext cx="8947991" cy="3445889"/>
        </p:xfrm>
        <a:graphic>
          <a:graphicData uri="http://schemas.openxmlformats.org/drawingml/2006/table">
            <a:tbl>
              <a:tblPr firstRow="1" bandRow="1">
                <a:tableStyleId>{2D5ABB26-0587-4C30-8999-92F81FD0307C}</a:tableStyleId>
              </a:tblPr>
              <a:tblGrid>
                <a:gridCol w="2231499">
                  <a:extLst>
                    <a:ext uri="{9D8B030D-6E8A-4147-A177-3AD203B41FA5}">
                      <a16:colId xmlns:a16="http://schemas.microsoft.com/office/drawing/2014/main" val="20000"/>
                    </a:ext>
                  </a:extLst>
                </a:gridCol>
                <a:gridCol w="2283389">
                  <a:extLst>
                    <a:ext uri="{9D8B030D-6E8A-4147-A177-3AD203B41FA5}">
                      <a16:colId xmlns:a16="http://schemas.microsoft.com/office/drawing/2014/main" val="20001"/>
                    </a:ext>
                  </a:extLst>
                </a:gridCol>
                <a:gridCol w="1331088">
                  <a:extLst>
                    <a:ext uri="{9D8B030D-6E8A-4147-A177-3AD203B41FA5}">
                      <a16:colId xmlns:a16="http://schemas.microsoft.com/office/drawing/2014/main" val="20002"/>
                    </a:ext>
                  </a:extLst>
                </a:gridCol>
                <a:gridCol w="1307940">
                  <a:extLst>
                    <a:ext uri="{9D8B030D-6E8A-4147-A177-3AD203B41FA5}">
                      <a16:colId xmlns:a16="http://schemas.microsoft.com/office/drawing/2014/main" val="20003"/>
                    </a:ext>
                  </a:extLst>
                </a:gridCol>
                <a:gridCol w="960698">
                  <a:extLst>
                    <a:ext uri="{9D8B030D-6E8A-4147-A177-3AD203B41FA5}">
                      <a16:colId xmlns:a16="http://schemas.microsoft.com/office/drawing/2014/main" val="20004"/>
                    </a:ext>
                  </a:extLst>
                </a:gridCol>
                <a:gridCol w="833377">
                  <a:extLst>
                    <a:ext uri="{9D8B030D-6E8A-4147-A177-3AD203B41FA5}">
                      <a16:colId xmlns:a16="http://schemas.microsoft.com/office/drawing/2014/main" val="20005"/>
                    </a:ext>
                  </a:extLst>
                </a:gridCol>
              </a:tblGrid>
              <a:tr h="427989">
                <a:tc rowSpan="2">
                  <a:txBody>
                    <a:bodyPr/>
                    <a:lstStyle/>
                    <a:p>
                      <a:pPr algn="l" rtl="0">
                        <a:lnSpc>
                          <a:spcPct val="100000"/>
                        </a:lnSpc>
                      </a:pPr>
                      <a:endParaRPr sz="1800" dirty="0">
                        <a:latin typeface="Arial" panose="020B0604020202020204" pitchFamily="34" charset="0"/>
                        <a:cs typeface="Arial" panose="020B0604020202020204" pitchFamily="34" charset="0"/>
                      </a:endParaRPr>
                    </a:p>
                    <a:p>
                      <a:pPr algn="l" rtl="0">
                        <a:lnSpc>
                          <a:spcPct val="100000"/>
                        </a:lnSpc>
                      </a:pPr>
                      <a:endParaRPr sz="1900" dirty="0">
                        <a:latin typeface="Arial" panose="020B0604020202020204" pitchFamily="34" charset="0"/>
                        <a:cs typeface="Arial" panose="020B0604020202020204" pitchFamily="34" charset="0"/>
                      </a:endParaRPr>
                    </a:p>
                    <a:p>
                      <a:pPr marL="68580">
                        <a:lnSpc>
                          <a:spcPct val="100000"/>
                        </a:lnSpc>
                      </a:pPr>
                      <a:r>
                        <a:rPr lang="fr-FR" sz="1600" dirty="0">
                          <a:latin typeface="Arial" panose="020B0604020202020204" pitchFamily="34" charset="0"/>
                          <a:cs typeface="Arial" panose="020B0604020202020204" pitchFamily="34" charset="0"/>
                        </a:rPr>
                        <a:t>Projets potentiels d'AQ</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5">
                  <a:txBody>
                    <a:bodyPr/>
                    <a:lstStyle/>
                    <a:p>
                      <a:pPr algn="ctr">
                        <a:lnSpc>
                          <a:spcPct val="100000"/>
                        </a:lnSpc>
                        <a:spcBef>
                          <a:spcPts val="505"/>
                        </a:spcBef>
                      </a:pPr>
                      <a:r>
                        <a:rPr lang="fr-FR" sz="1800" b="1">
                          <a:latin typeface="Arial" panose="020B0604020202020204" pitchFamily="34" charset="0"/>
                          <a:cs typeface="Arial" panose="020B0604020202020204" pitchFamily="34" charset="0"/>
                        </a:rPr>
                        <a:t>Critères</a:t>
                      </a:r>
                    </a:p>
                  </a:txBody>
                  <a:tcPr marL="0" marR="0" marT="641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918972">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91465" marR="283845" algn="ctr">
                        <a:lnSpc>
                          <a:spcPct val="100000"/>
                        </a:lnSpc>
                        <a:spcBef>
                          <a:spcPts val="75"/>
                        </a:spcBef>
                      </a:pPr>
                      <a:r>
                        <a:rPr lang="fr-FR" sz="1600" dirty="0">
                          <a:latin typeface="Arial" panose="020B0604020202020204" pitchFamily="34" charset="0"/>
                          <a:cs typeface="Arial" panose="020B0604020202020204" pitchFamily="34" charset="0"/>
                        </a:rPr>
                        <a:t>Le problème est-il considéré comme important</a:t>
                      </a: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470"/>
                        </a:spcBef>
                      </a:pPr>
                      <a:r>
                        <a:rPr lang="fr-FR" sz="1600" dirty="0">
                          <a:latin typeface="Arial" panose="020B0604020202020204" pitchFamily="34" charset="0"/>
                          <a:cs typeface="Arial" panose="020B0604020202020204" pitchFamily="34" charset="0"/>
                        </a:rPr>
                        <a:t>Portée</a:t>
                      </a:r>
                    </a:p>
                    <a:p>
                      <a:pPr algn="ctr">
                        <a:lnSpc>
                          <a:spcPct val="100000"/>
                        </a:lnSpc>
                        <a:spcBef>
                          <a:spcPts val="285"/>
                        </a:spcBef>
                      </a:pPr>
                      <a:r>
                        <a:rPr lang="fr-FR" sz="1600" dirty="0">
                          <a:latin typeface="Arial" panose="020B0604020202020204" pitchFamily="34" charset="0"/>
                          <a:cs typeface="Arial" panose="020B0604020202020204" pitchFamily="34" charset="0"/>
                        </a:rPr>
                        <a:t>raisonnable</a:t>
                      </a:r>
                    </a:p>
                  </a:txBody>
                  <a:tcPr marL="0" marR="0" marT="18669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13664" marR="106045" algn="ctr">
                        <a:lnSpc>
                          <a:spcPct val="100000"/>
                        </a:lnSpc>
                        <a:spcBef>
                          <a:spcPts val="75"/>
                        </a:spcBef>
                      </a:pPr>
                      <a:r>
                        <a:rPr lang="fr-FR" sz="1600" dirty="0">
                          <a:latin typeface="Arial" panose="020B0604020202020204" pitchFamily="34" charset="0"/>
                          <a:cs typeface="Arial" panose="020B0604020202020204" pitchFamily="34" charset="0"/>
                        </a:rPr>
                        <a:t>Probabilité de réussite</a:t>
                      </a:r>
                    </a:p>
                  </a:txBody>
                  <a:tcPr marL="0" marR="0" marT="952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0" algn="ctr">
                        <a:lnSpc>
                          <a:spcPct val="100000"/>
                        </a:lnSpc>
                        <a:spcBef>
                          <a:spcPts val="0"/>
                        </a:spcBef>
                      </a:pPr>
                      <a:r>
                        <a:rPr lang="fr-FR" sz="1600" dirty="0">
                          <a:latin typeface="Arial" panose="020B0604020202020204" pitchFamily="34" charset="0"/>
                          <a:cs typeface="Arial" panose="020B0604020202020204" pitchFamily="34" charset="0"/>
                        </a:rPr>
                        <a:t>Impact</a:t>
                      </a:r>
                    </a:p>
                    <a:p>
                      <a:pPr marL="0" algn="ctr">
                        <a:lnSpc>
                          <a:spcPct val="100000"/>
                        </a:lnSpc>
                        <a:spcBef>
                          <a:spcPts val="0"/>
                        </a:spcBef>
                      </a:pPr>
                      <a:r>
                        <a:rPr lang="fr-FR" sz="1600" dirty="0">
                          <a:latin typeface="Arial" panose="020B0604020202020204" pitchFamily="34" charset="0"/>
                          <a:cs typeface="Arial" panose="020B0604020202020204" pitchFamily="34" charset="0"/>
                        </a:rPr>
                        <a:t>potentiel</a:t>
                      </a:r>
                    </a:p>
                  </a:txBody>
                  <a:tcPr marL="0" marR="0" marT="18669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l" rtl="0">
                        <a:lnSpc>
                          <a:spcPct val="100000"/>
                        </a:lnSpc>
                        <a:spcBef>
                          <a:spcPts val="40"/>
                        </a:spcBef>
                      </a:pPr>
                      <a:endParaRPr sz="2200" dirty="0">
                        <a:latin typeface="Arial" panose="020B0604020202020204" pitchFamily="34" charset="0"/>
                        <a:cs typeface="Arial" panose="020B0604020202020204" pitchFamily="34" charset="0"/>
                      </a:endParaRPr>
                    </a:p>
                    <a:p>
                      <a:pPr marL="1270" algn="ctr">
                        <a:lnSpc>
                          <a:spcPct val="100000"/>
                        </a:lnSpc>
                      </a:pPr>
                      <a:r>
                        <a:rPr lang="fr-FR" sz="1600" dirty="0">
                          <a:latin typeface="Arial" panose="020B0604020202020204" pitchFamily="34" charset="0"/>
                          <a:cs typeface="Arial" panose="020B0604020202020204" pitchFamily="34" charset="0"/>
                        </a:rPr>
                        <a:t>Total</a:t>
                      </a:r>
                    </a:p>
                  </a:txBody>
                  <a:tcPr marL="0" marR="0" marT="508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16433">
                <a:tc>
                  <a:txBody>
                    <a:bodyPr/>
                    <a:lstStyle/>
                    <a:p>
                      <a:pPr marL="68580">
                        <a:lnSpc>
                          <a:spcPct val="100000"/>
                        </a:lnSpc>
                        <a:spcBef>
                          <a:spcPts val="595"/>
                        </a:spcBef>
                      </a:pPr>
                      <a:r>
                        <a:rPr lang="fr-FR" sz="1600">
                          <a:latin typeface="Arial" panose="020B0604020202020204" pitchFamily="34" charset="0"/>
                          <a:cs typeface="Arial" panose="020B0604020202020204" pitchFamily="34" charset="0"/>
                        </a:rPr>
                        <a:t>1. Projet A</a:t>
                      </a: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630"/>
                        </a:spcBef>
                      </a:pPr>
                      <a:r>
                        <a:rPr lang="fr-FR" sz="1600" b="1"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30"/>
                        </a:spcBef>
                      </a:pPr>
                      <a:r>
                        <a:rPr lang="fr-FR" sz="1600" b="1" dirty="0">
                          <a:latin typeface="Arial" panose="020B0604020202020204" pitchFamily="34" charset="0"/>
                          <a:cs typeface="Arial" panose="020B0604020202020204" pitchFamily="34" charset="0"/>
                        </a:rPr>
                        <a:t>5</a:t>
                      </a: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30"/>
                        </a:spcBef>
                      </a:pPr>
                      <a:r>
                        <a:rPr lang="fr-FR" sz="1600" b="1">
                          <a:latin typeface="Arial" panose="020B0604020202020204" pitchFamily="34" charset="0"/>
                          <a:cs typeface="Arial" panose="020B0604020202020204" pitchFamily="34" charset="0"/>
                        </a:rPr>
                        <a:t>4</a:t>
                      </a: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630"/>
                        </a:spcBef>
                      </a:pPr>
                      <a:r>
                        <a:rPr lang="fr-FR" sz="1600" b="1">
                          <a:latin typeface="Arial" panose="020B0604020202020204" pitchFamily="34" charset="0"/>
                          <a:cs typeface="Arial" panose="020B0604020202020204" pitchFamily="34" charset="0"/>
                        </a:rPr>
                        <a:t>5</a:t>
                      </a: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630"/>
                        </a:spcBef>
                      </a:pPr>
                      <a:r>
                        <a:rPr lang="fr-FR" sz="1600" b="1">
                          <a:latin typeface="Arial" panose="020B0604020202020204" pitchFamily="34" charset="0"/>
                          <a:cs typeface="Arial" panose="020B0604020202020204" pitchFamily="34" charset="0"/>
                        </a:rPr>
                        <a:t>19</a:t>
                      </a:r>
                    </a:p>
                  </a:txBody>
                  <a:tcPr marL="0" marR="0" marT="800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560831">
                <a:tc>
                  <a:txBody>
                    <a:bodyPr/>
                    <a:lstStyle/>
                    <a:p>
                      <a:pPr marL="68580">
                        <a:lnSpc>
                          <a:spcPct val="100000"/>
                        </a:lnSpc>
                        <a:spcBef>
                          <a:spcPts val="60"/>
                        </a:spcBef>
                      </a:pPr>
                      <a:r>
                        <a:rPr lang="fr-FR" sz="1600">
                          <a:latin typeface="Arial" panose="020B0604020202020204" pitchFamily="34" charset="0"/>
                          <a:cs typeface="Arial" panose="020B0604020202020204" pitchFamily="34" charset="0"/>
                        </a:rPr>
                        <a:t>2. Projet B</a:t>
                      </a: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205"/>
                        </a:spcBef>
                      </a:pPr>
                      <a:r>
                        <a:rPr lang="fr-FR" sz="1600" b="1"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dirty="0">
                          <a:latin typeface="Arial" panose="020B0604020202020204" pitchFamily="34" charset="0"/>
                          <a:cs typeface="Arial" panose="020B0604020202020204" pitchFamily="34" charset="0"/>
                        </a:rPr>
                        <a:t>5</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a:latin typeface="Arial" panose="020B0604020202020204" pitchFamily="34" charset="0"/>
                          <a:cs typeface="Arial" panose="020B0604020202020204" pitchFamily="34" charset="0"/>
                        </a:rPr>
                        <a:t>5</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a:latin typeface="Arial" panose="020B0604020202020204" pitchFamily="34" charset="0"/>
                          <a:cs typeface="Arial" panose="020B0604020202020204" pitchFamily="34" charset="0"/>
                        </a:rPr>
                        <a:t>4</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205"/>
                        </a:spcBef>
                      </a:pPr>
                      <a:r>
                        <a:rPr lang="fr-FR" sz="1600" b="1">
                          <a:latin typeface="Arial" panose="020B0604020202020204" pitchFamily="34" charset="0"/>
                          <a:cs typeface="Arial" panose="020B0604020202020204" pitchFamily="34" charset="0"/>
                        </a:rPr>
                        <a:t>19</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60832">
                <a:tc>
                  <a:txBody>
                    <a:bodyPr/>
                    <a:lstStyle/>
                    <a:p>
                      <a:pPr marL="68580">
                        <a:lnSpc>
                          <a:spcPct val="100000"/>
                        </a:lnSpc>
                        <a:spcBef>
                          <a:spcPts val="60"/>
                        </a:spcBef>
                      </a:pPr>
                      <a:r>
                        <a:rPr lang="fr-FR" sz="1600">
                          <a:latin typeface="Arial" panose="020B0604020202020204" pitchFamily="34" charset="0"/>
                          <a:cs typeface="Arial" panose="020B0604020202020204" pitchFamily="34" charset="0"/>
                        </a:rPr>
                        <a:t>3. Projet C</a:t>
                      </a:r>
                    </a:p>
                  </a:txBody>
                  <a:tcPr marL="0" marR="0" marT="76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205"/>
                        </a:spcBef>
                      </a:pPr>
                      <a:r>
                        <a:rPr lang="fr-FR" sz="1600" b="1" dirty="0">
                          <a:latin typeface="Arial" panose="020B0604020202020204" pitchFamily="34" charset="0"/>
                          <a:cs typeface="Arial" panose="020B0604020202020204" pitchFamily="34" charset="0"/>
                        </a:rPr>
                        <a:t>4</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a:latin typeface="Arial" panose="020B0604020202020204" pitchFamily="34" charset="0"/>
                          <a:cs typeface="Arial" panose="020B0604020202020204" pitchFamily="34" charset="0"/>
                        </a:rPr>
                        <a:t>3</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a:latin typeface="Arial" panose="020B0604020202020204" pitchFamily="34" charset="0"/>
                          <a:cs typeface="Arial" panose="020B0604020202020204" pitchFamily="34" charset="0"/>
                        </a:rPr>
                        <a:t>4</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a:latin typeface="Arial" panose="020B0604020202020204" pitchFamily="34" charset="0"/>
                          <a:cs typeface="Arial" panose="020B0604020202020204" pitchFamily="34" charset="0"/>
                        </a:rPr>
                        <a:t>4</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205"/>
                        </a:spcBef>
                      </a:pPr>
                      <a:r>
                        <a:rPr lang="fr-FR" sz="1600" b="1">
                          <a:latin typeface="Arial" panose="020B0604020202020204" pitchFamily="34" charset="0"/>
                          <a:cs typeface="Arial" panose="020B0604020202020204" pitchFamily="34" charset="0"/>
                        </a:rPr>
                        <a:t>15</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560832">
                <a:tc>
                  <a:txBody>
                    <a:bodyPr/>
                    <a:lstStyle/>
                    <a:p>
                      <a:pPr marL="68580">
                        <a:lnSpc>
                          <a:spcPct val="100000"/>
                        </a:lnSpc>
                        <a:spcBef>
                          <a:spcPts val="65"/>
                        </a:spcBef>
                      </a:pPr>
                      <a:r>
                        <a:rPr lang="fr-FR" sz="1600">
                          <a:latin typeface="Arial" panose="020B0604020202020204" pitchFamily="34" charset="0"/>
                          <a:cs typeface="Arial" panose="020B0604020202020204" pitchFamily="34" charset="0"/>
                        </a:rPr>
                        <a:t>4. Projet D</a:t>
                      </a:r>
                    </a:p>
                  </a:txBody>
                  <a:tcPr marL="0" marR="0" marT="82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205"/>
                        </a:spcBef>
                      </a:pPr>
                      <a:r>
                        <a:rPr lang="fr-FR" sz="1600" b="1"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a:latin typeface="Arial" panose="020B0604020202020204" pitchFamily="34" charset="0"/>
                          <a:cs typeface="Arial" panose="020B0604020202020204" pitchFamily="34" charset="0"/>
                        </a:rPr>
                        <a:t>5</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a:latin typeface="Arial" panose="020B0604020202020204" pitchFamily="34" charset="0"/>
                          <a:cs typeface="Arial" panose="020B0604020202020204" pitchFamily="34" charset="0"/>
                        </a:rPr>
                        <a:t>5</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ctr">
                        <a:lnSpc>
                          <a:spcPct val="100000"/>
                        </a:lnSpc>
                        <a:spcBef>
                          <a:spcPts val="1205"/>
                        </a:spcBef>
                      </a:pPr>
                      <a:r>
                        <a:rPr lang="fr-FR" sz="1600" b="1">
                          <a:latin typeface="Arial" panose="020B0604020202020204" pitchFamily="34" charset="0"/>
                          <a:cs typeface="Arial" panose="020B0604020202020204" pitchFamily="34" charset="0"/>
                        </a:rPr>
                        <a:t>5</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35" algn="ctr">
                        <a:lnSpc>
                          <a:spcPct val="100000"/>
                        </a:lnSpc>
                        <a:spcBef>
                          <a:spcPts val="1205"/>
                        </a:spcBef>
                      </a:pPr>
                      <a:r>
                        <a:rPr lang="fr-FR" sz="1600" b="1" dirty="0">
                          <a:latin typeface="Arial" panose="020B0604020202020204" pitchFamily="34" charset="0"/>
                          <a:cs typeface="Arial" panose="020B0604020202020204" pitchFamily="34" charset="0"/>
                        </a:rPr>
                        <a:t>20</a:t>
                      </a:r>
                    </a:p>
                  </a:txBody>
                  <a:tcPr marL="0" marR="0" marT="1530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2119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1983-3F4C-F44D-9C6F-4F98F9B382F6}"/>
              </a:ext>
            </a:extLst>
          </p:cNvPr>
          <p:cNvSpPr>
            <a:spLocks noGrp="1"/>
          </p:cNvSpPr>
          <p:nvPr>
            <p:ph type="title"/>
          </p:nvPr>
        </p:nvSpPr>
        <p:spPr/>
        <p:txBody>
          <a:bodyPr/>
          <a:lstStyle/>
          <a:p>
            <a:r>
              <a:rPr lang="fr-FR"/>
              <a:t>Exemple de problèmes de gestion</a:t>
            </a:r>
          </a:p>
        </p:txBody>
      </p:sp>
      <p:graphicFrame>
        <p:nvGraphicFramePr>
          <p:cNvPr id="4" name="object 3">
            <a:extLst>
              <a:ext uri="{FF2B5EF4-FFF2-40B4-BE49-F238E27FC236}">
                <a16:creationId xmlns:a16="http://schemas.microsoft.com/office/drawing/2014/main" id="{99A74C21-27B1-734E-B0E3-D65397F0DA1C}"/>
              </a:ext>
            </a:extLst>
          </p:cNvPr>
          <p:cNvGraphicFramePr>
            <a:graphicFrameLocks noGrp="1"/>
          </p:cNvGraphicFramePr>
          <p:nvPr>
            <p:extLst>
              <p:ext uri="{D42A27DB-BD31-4B8C-83A1-F6EECF244321}">
                <p14:modId xmlns:p14="http://schemas.microsoft.com/office/powerpoint/2010/main" val="2630950442"/>
              </p:ext>
            </p:extLst>
          </p:nvPr>
        </p:nvGraphicFramePr>
        <p:xfrm>
          <a:off x="1034431" y="1838659"/>
          <a:ext cx="10293350" cy="4103522"/>
        </p:xfrm>
        <a:graphic>
          <a:graphicData uri="http://schemas.openxmlformats.org/drawingml/2006/table">
            <a:tbl>
              <a:tblPr firstRow="1" bandRow="1">
                <a:tableStyleId>{2D5ABB26-0587-4C30-8999-92F81FD0307C}</a:tableStyleId>
              </a:tblPr>
              <a:tblGrid>
                <a:gridCol w="550545">
                  <a:extLst>
                    <a:ext uri="{9D8B030D-6E8A-4147-A177-3AD203B41FA5}">
                      <a16:colId xmlns:a16="http://schemas.microsoft.com/office/drawing/2014/main" val="20000"/>
                    </a:ext>
                  </a:extLst>
                </a:gridCol>
                <a:gridCol w="3371488">
                  <a:extLst>
                    <a:ext uri="{9D8B030D-6E8A-4147-A177-3AD203B41FA5}">
                      <a16:colId xmlns:a16="http://schemas.microsoft.com/office/drawing/2014/main" val="20001"/>
                    </a:ext>
                  </a:extLst>
                </a:gridCol>
                <a:gridCol w="1861025">
                  <a:extLst>
                    <a:ext uri="{9D8B030D-6E8A-4147-A177-3AD203B41FA5}">
                      <a16:colId xmlns:a16="http://schemas.microsoft.com/office/drawing/2014/main" val="20002"/>
                    </a:ext>
                  </a:extLst>
                </a:gridCol>
                <a:gridCol w="1446835">
                  <a:extLst>
                    <a:ext uri="{9D8B030D-6E8A-4147-A177-3AD203B41FA5}">
                      <a16:colId xmlns:a16="http://schemas.microsoft.com/office/drawing/2014/main" val="20003"/>
                    </a:ext>
                  </a:extLst>
                </a:gridCol>
                <a:gridCol w="1331089">
                  <a:extLst>
                    <a:ext uri="{9D8B030D-6E8A-4147-A177-3AD203B41FA5}">
                      <a16:colId xmlns:a16="http://schemas.microsoft.com/office/drawing/2014/main" val="20004"/>
                    </a:ext>
                  </a:extLst>
                </a:gridCol>
                <a:gridCol w="1046568">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tblGrid>
              <a:tr h="872177">
                <a:tc>
                  <a:txBody>
                    <a:bodyPr/>
                    <a:lstStyle/>
                    <a:p>
                      <a:pPr algn="l" rtl="0">
                        <a:lnSpc>
                          <a:spcPct val="100000"/>
                        </a:lnSpc>
                      </a:pPr>
                      <a:endParaRPr sz="18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gn="l" rtl="0">
                        <a:lnSpc>
                          <a:spcPct val="100000"/>
                        </a:lnSpc>
                      </a:pPr>
                      <a:endParaRPr sz="1800"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35"/>
                        </a:lnSpc>
                      </a:pPr>
                      <a:r>
                        <a:rPr lang="fr-FR" sz="1800" b="1" dirty="0">
                          <a:latin typeface="Arial" panose="020B0604020202020204" pitchFamily="34" charset="0"/>
                          <a:cs typeface="Arial" panose="020B0604020202020204" pitchFamily="34" charset="0"/>
                        </a:rPr>
                        <a:t>Le problème est-il considéré comme important ?</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lang="fr-FR" sz="1800" b="1" dirty="0">
                          <a:latin typeface="Arial" panose="020B0604020202020204" pitchFamily="34" charset="0"/>
                          <a:cs typeface="Arial" panose="020B0604020202020204" pitchFamily="34" charset="0"/>
                        </a:rPr>
                        <a:t>Portée raisonnable (pratique)</a:t>
                      </a:r>
                    </a:p>
                    <a:p>
                      <a:pPr marL="69215" marR="144145">
                        <a:lnSpc>
                          <a:spcPct val="107000"/>
                        </a:lnSpc>
                        <a:spcBef>
                          <a:spcPts val="5"/>
                        </a:spcBef>
                      </a:pPr>
                      <a:endParaRPr lang="fr-FR" sz="1800" b="1"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lang="fr-FR" sz="1800" b="1" dirty="0">
                          <a:latin typeface="Arial" panose="020B0604020202020204" pitchFamily="34" charset="0"/>
                          <a:cs typeface="Arial" panose="020B0604020202020204" pitchFamily="34" charset="0"/>
                        </a:rPr>
                        <a:t>Probabilité de réussite</a:t>
                      </a:r>
                    </a:p>
                    <a:p>
                      <a:pPr marL="69215">
                        <a:lnSpc>
                          <a:spcPct val="100000"/>
                        </a:lnSpc>
                        <a:spcBef>
                          <a:spcPts val="175"/>
                        </a:spcBef>
                      </a:pPr>
                      <a:endParaRPr lang="fr-FR" sz="1800" b="1" dirty="0">
                        <a:latin typeface="Arial" panose="020B0604020202020204" pitchFamily="34" charset="0"/>
                        <a:cs typeface="Arial" panose="020B0604020202020204" pitchFamily="34" charset="0"/>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lang="fr-FR" sz="1800" b="1" dirty="0">
                          <a:latin typeface="Arial" panose="020B0604020202020204" pitchFamily="34" charset="0"/>
                          <a:cs typeface="Arial" panose="020B0604020202020204" pitchFamily="34" charset="0"/>
                        </a:rPr>
                        <a:t>Impact potentiel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35"/>
                        </a:lnSpc>
                      </a:pPr>
                      <a:r>
                        <a:rPr lang="fr-FR" sz="1800" b="1" dirty="0">
                          <a:latin typeface="Arial" panose="020B0604020202020204" pitchFamily="34" charset="0"/>
                          <a:cs typeface="Arial" panose="020B0604020202020204" pitchFamily="34" charset="0"/>
                        </a:rPr>
                        <a:t>Total</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652272">
                <a:tc>
                  <a:txBody>
                    <a:bodyPr/>
                    <a:lstStyle/>
                    <a:p>
                      <a:pPr marL="124460">
                        <a:lnSpc>
                          <a:spcPts val="2340"/>
                        </a:lnSpc>
                      </a:pPr>
                      <a:r>
                        <a:rPr lang="fr-FR" sz="2000">
                          <a:latin typeface="Arial" panose="020B0604020202020204" pitchFamily="34" charset="0"/>
                          <a:cs typeface="Arial" panose="020B0604020202020204" pitchFamily="34" charset="0"/>
                        </a:rPr>
                        <a:t>1</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340"/>
                        </a:lnSpc>
                      </a:pPr>
                      <a:r>
                        <a:rPr lang="fr-FR" sz="2000" dirty="0">
                          <a:latin typeface="Arial" panose="020B0604020202020204" pitchFamily="34" charset="0"/>
                          <a:cs typeface="Arial" panose="020B0604020202020204" pitchFamily="34" charset="0"/>
                        </a:rPr>
                        <a:t>Absence de coordination forte avec les parties prenantes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dirty="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20</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26135">
                <a:tc>
                  <a:txBody>
                    <a:bodyPr/>
                    <a:lstStyle/>
                    <a:p>
                      <a:pPr marL="124460">
                        <a:lnSpc>
                          <a:spcPts val="2340"/>
                        </a:lnSpc>
                      </a:pPr>
                      <a:r>
                        <a:rPr lang="fr-FR" sz="2000">
                          <a:latin typeface="Arial" panose="020B0604020202020204" pitchFamily="34" charset="0"/>
                          <a:cs typeface="Arial" panose="020B0604020202020204" pitchFamily="34" charset="0"/>
                        </a:rPr>
                        <a:t>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340"/>
                        </a:lnSpc>
                      </a:pPr>
                      <a:r>
                        <a:rPr lang="fr-FR" sz="2000">
                          <a:latin typeface="Arial" panose="020B0604020202020204" pitchFamily="34" charset="0"/>
                          <a:cs typeface="Arial" panose="020B0604020202020204" pitchFamily="34" charset="0"/>
                        </a:rPr>
                        <a:t>Mauvaise répartition du budget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1</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1</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12</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0">
                <a:tc>
                  <a:txBody>
                    <a:bodyPr/>
                    <a:lstStyle/>
                    <a:p>
                      <a:pPr marL="124460">
                        <a:lnSpc>
                          <a:spcPts val="2340"/>
                        </a:lnSpc>
                      </a:pPr>
                      <a:r>
                        <a:rPr lang="fr-FR" sz="2000">
                          <a:latin typeface="Arial" panose="020B0604020202020204" pitchFamily="34" charset="0"/>
                          <a:cs typeface="Arial" panose="020B0604020202020204" pitchFamily="34" charset="0"/>
                        </a:rPr>
                        <a:t>3</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340"/>
                        </a:lnSpc>
                      </a:pPr>
                      <a:r>
                        <a:rPr lang="fr-FR" sz="2000">
                          <a:latin typeface="Arial" panose="020B0604020202020204" pitchFamily="34" charset="0"/>
                          <a:cs typeface="Arial" panose="020B0604020202020204" pitchFamily="34" charset="0"/>
                        </a:rPr>
                        <a:t>Insuffisance quant à l'appropriation du programme et au partage des responsabilités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20</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26097">
                <a:tc>
                  <a:txBody>
                    <a:bodyPr/>
                    <a:lstStyle/>
                    <a:p>
                      <a:pPr marL="124460">
                        <a:lnSpc>
                          <a:spcPts val="2340"/>
                        </a:lnSpc>
                      </a:pPr>
                      <a:r>
                        <a:rPr lang="fr-FR" sz="2000">
                          <a:latin typeface="Arial" panose="020B0604020202020204" pitchFamily="34" charset="0"/>
                          <a:cs typeface="Arial" panose="020B0604020202020204" pitchFamily="34" charset="0"/>
                        </a:rPr>
                        <a:t>4</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7945">
                        <a:lnSpc>
                          <a:spcPts val="2340"/>
                        </a:lnSpc>
                      </a:pPr>
                      <a:r>
                        <a:rPr lang="fr-FR" sz="2000">
                          <a:latin typeface="Arial" panose="020B0604020202020204" pitchFamily="34" charset="0"/>
                          <a:cs typeface="Arial" panose="020B0604020202020204" pitchFamily="34" charset="0"/>
                        </a:rPr>
                        <a:t>Supervision insuffisante</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8580">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4</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4</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a:latin typeface="Arial" panose="020B0604020202020204" pitchFamily="34" charset="0"/>
                          <a:cs typeface="Arial" panose="020B0604020202020204" pitchFamily="34" charset="0"/>
                        </a:rPr>
                        <a:t>5</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ts val="2340"/>
                        </a:lnSpc>
                      </a:pPr>
                      <a:r>
                        <a:rPr lang="fr-FR" sz="2000" dirty="0">
                          <a:latin typeface="Arial" panose="020B0604020202020204" pitchFamily="34" charset="0"/>
                          <a:cs typeface="Arial" panose="020B0604020202020204" pitchFamily="34" charset="0"/>
                        </a:rPr>
                        <a:t>18</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20911717"/>
      </p:ext>
    </p:extLst>
  </p:cSld>
  <p:clrMapOvr>
    <a:masterClrMapping/>
  </p:clrMapOvr>
</p:sld>
</file>

<file path=ppt/theme/theme1.xml><?xml version="1.0" encoding="utf-8"?>
<a:theme xmlns:a="http://schemas.openxmlformats.org/drawingml/2006/main" name="Office Theme">
  <a:themeElements>
    <a:clrScheme name="Custom 8">
      <a:dk1>
        <a:srgbClr val="1B1B1B"/>
      </a:dk1>
      <a:lt1>
        <a:srgbClr val="FFFFFF"/>
      </a:lt1>
      <a:dk2>
        <a:srgbClr val="052049"/>
      </a:dk2>
      <a:lt2>
        <a:srgbClr val="E7E6E6"/>
      </a:lt2>
      <a:accent1>
        <a:srgbClr val="18A3AC"/>
      </a:accent1>
      <a:accent2>
        <a:srgbClr val="052049"/>
      </a:accent2>
      <a:accent3>
        <a:srgbClr val="F38024"/>
      </a:accent3>
      <a:accent4>
        <a:srgbClr val="FFDD00"/>
      </a:accent4>
      <a:accent5>
        <a:srgbClr val="90BD30"/>
      </a:accent5>
      <a:accent6>
        <a:srgbClr val="178CCB"/>
      </a:accent6>
      <a:hlink>
        <a:srgbClr val="16A3AB"/>
      </a:hlink>
      <a:folHlink>
        <a:srgbClr val="F27F25"/>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785</TotalTime>
  <Words>1331</Words>
  <Application>Microsoft Office PowerPoint</Application>
  <PresentationFormat>Widescreen</PresentationFormat>
  <Paragraphs>221</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Garamond (Headings)</vt:lpstr>
      <vt:lpstr>Arial</vt:lpstr>
      <vt:lpstr>Calibri</vt:lpstr>
      <vt:lpstr>Garamond</vt:lpstr>
      <vt:lpstr>Office Theme</vt:lpstr>
      <vt:lpstr>Module 2 : Techniques de hiérarchisation des défis et des opportunités</vt:lpstr>
      <vt:lpstr>Hiérarchisation : Sur quelles causes sous-jacentes du problème devons-nous nous focaliser en premier ?</vt:lpstr>
      <vt:lpstr>Critères possibles pour la hiérarchisation</vt:lpstr>
      <vt:lpstr>Autres aspects clés</vt:lpstr>
      <vt:lpstr>Le principe de Pareto : La règle des 80/20</vt:lpstr>
      <vt:lpstr>Quand utiliser le principe de Pareto</vt:lpstr>
      <vt:lpstr>Exemple de diagramme de Pareto relatif au VIH : Les clients ont manqué leur test de charge virale à 6 mois</vt:lpstr>
      <vt:lpstr>Définir les priorités à l'aide d'une matrice de décision</vt:lpstr>
      <vt:lpstr>Exemple de problèmes de gestion</vt:lpstr>
      <vt:lpstr>Exemple de gestion de cas</vt:lpstr>
      <vt:lpstr>La hiérarchisation est essentielle : Commencez par les fruits les plus faciles à cueillir</vt:lpstr>
      <vt:lpstr>Très efficace/coût faible  Très efficace/ coût élevé</vt:lpstr>
      <vt:lpstr>Récapitulatif des techniques d'amélioration de la qualité</vt:lpstr>
      <vt:lpstr>Séance de travail en groupe pour hiérarchiser les défis </vt:lpstr>
      <vt:lpstr>Tâche individuelle</vt:lpstr>
      <vt:lpstr>Objectif de la consultation amicale</vt:lpstr>
      <vt:lpstr>Objectifs de la consultation amicale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Spencer</dc:creator>
  <cp:lastModifiedBy>Joaquim Ferreira</cp:lastModifiedBy>
  <cp:revision>84</cp:revision>
  <dcterms:created xsi:type="dcterms:W3CDTF">2020-11-04T17:51:28Z</dcterms:created>
  <dcterms:modified xsi:type="dcterms:W3CDTF">2023-08-23T23:17:33Z</dcterms:modified>
</cp:coreProperties>
</file>