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omments/modernComment_100_0.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D1052F-2D25-34C6-95D3-EBDCE1479CC8}" name="Francois Rerolle" initials="FR" userId="e47427c43fd2249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45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2"/>
    <p:restoredTop sz="94679"/>
  </p:normalViewPr>
  <p:slideViewPr>
    <p:cSldViewPr>
      <p:cViewPr varScale="1">
        <p:scale>
          <a:sx n="79" d="100"/>
          <a:sy n="79" d="100"/>
        </p:scale>
        <p:origin x="288"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9A719BA5-7B92-2E4A-A37B-99F9D4AE2C29}" authorId="{FBD1052F-2D25-34C6-95D3-EBDCE1479CC8}" created="2023-02-27T20:41:24.432">
    <ac:txMkLst xmlns:ac="http://schemas.microsoft.com/office/drawing/2013/main/command">
      <pc:docMk xmlns:pc="http://schemas.microsoft.com/office/powerpoint/2013/main/command"/>
      <pc:sldMk xmlns:pc="http://schemas.microsoft.com/office/powerpoint/2013/main/command" cId="0" sldId="256"/>
      <ac:spMk id="3" creationId="{00000000-0000-0000-0000-000000000000}"/>
      <ac:txMk cp="24" len="7">
        <ac:context len="460" hash="2189484397"/>
      </ac:txMk>
    </ac:txMkLst>
    <p188:pos x="3820963" y="412263"/>
    <p188:txBody>
      <a:bodyPr/>
      <a:lstStyle/>
      <a:p>
        <a:r>
          <a:rPr lang="en-US"/>
          <a:t>trinôme</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400" b="0" i="0">
                <a:solidFill>
                  <a:srgbClr val="052049"/>
                </a:solidFill>
                <a:latin typeface="Garamond"/>
                <a:cs typeface="Garamond"/>
              </a:defRPr>
            </a:lvl1pPr>
          </a:lstStyle>
          <a:p>
            <a:pPr marL="12700">
              <a:lnSpc>
                <a:spcPts val="1585"/>
              </a:lnSpc>
            </a:pPr>
            <a:r>
              <a:rPr spc="-5" dirty="0"/>
              <a:t>UCSF</a:t>
            </a:r>
            <a:r>
              <a:rPr spc="-10" dirty="0"/>
              <a:t> </a:t>
            </a:r>
            <a:r>
              <a:rPr dirty="0"/>
              <a:t>Malaria </a:t>
            </a:r>
            <a:r>
              <a:rPr spc="-5" dirty="0"/>
              <a:t>Elimination</a:t>
            </a:r>
            <a:r>
              <a:rPr spc="-10" dirty="0"/>
              <a:t> </a:t>
            </a:r>
            <a:r>
              <a:rPr spc="-5" dirty="0"/>
              <a:t>Initiative</a:t>
            </a:r>
            <a:r>
              <a:rPr spc="-10" dirty="0"/>
              <a:t> </a:t>
            </a:r>
            <a:r>
              <a:rPr dirty="0"/>
              <a:t>(MEI)</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18A3AC"/>
                </a:solidFill>
                <a:latin typeface="Garamond"/>
                <a:cs typeface="Garamond"/>
              </a:defRPr>
            </a:lvl1pPr>
          </a:lstStyle>
          <a:p>
            <a:endParaRPr/>
          </a:p>
        </p:txBody>
      </p:sp>
      <p:sp>
        <p:nvSpPr>
          <p:cNvPr id="3" name="Holder 3"/>
          <p:cNvSpPr>
            <a:spLocks noGrp="1"/>
          </p:cNvSpPr>
          <p:nvPr>
            <p:ph type="body" idx="1"/>
          </p:nvPr>
        </p:nvSpPr>
        <p:spPr/>
        <p:txBody>
          <a:bodyPr lIns="0" tIns="0" rIns="0" bIns="0"/>
          <a:lstStyle>
            <a:lvl1pPr>
              <a:defRPr sz="2400" b="0" i="0">
                <a:solidFill>
                  <a:srgbClr val="545454"/>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400" b="0" i="0">
                <a:solidFill>
                  <a:srgbClr val="052049"/>
                </a:solidFill>
                <a:latin typeface="Garamond"/>
                <a:cs typeface="Garamond"/>
              </a:defRPr>
            </a:lvl1pPr>
          </a:lstStyle>
          <a:p>
            <a:pPr marL="12700">
              <a:lnSpc>
                <a:spcPts val="1585"/>
              </a:lnSpc>
            </a:pPr>
            <a:r>
              <a:rPr spc="-5" dirty="0"/>
              <a:t>UCSF</a:t>
            </a:r>
            <a:r>
              <a:rPr spc="-10" dirty="0"/>
              <a:t> </a:t>
            </a:r>
            <a:r>
              <a:rPr dirty="0"/>
              <a:t>Malaria </a:t>
            </a:r>
            <a:r>
              <a:rPr spc="-5" dirty="0"/>
              <a:t>Elimination</a:t>
            </a:r>
            <a:r>
              <a:rPr spc="-10" dirty="0"/>
              <a:t> </a:t>
            </a:r>
            <a:r>
              <a:rPr spc="-5" dirty="0"/>
              <a:t>Initiative</a:t>
            </a:r>
            <a:r>
              <a:rPr spc="-10" dirty="0"/>
              <a:t> </a:t>
            </a:r>
            <a:r>
              <a:rPr dirty="0"/>
              <a:t>(MEI)</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18A3AC"/>
                </a:solidFill>
                <a:latin typeface="Garamond"/>
                <a:cs typeface="Garamond"/>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400" b="0" i="0">
                <a:solidFill>
                  <a:srgbClr val="052049"/>
                </a:solidFill>
                <a:latin typeface="Garamond"/>
                <a:cs typeface="Garamond"/>
              </a:defRPr>
            </a:lvl1pPr>
          </a:lstStyle>
          <a:p>
            <a:pPr marL="12700">
              <a:lnSpc>
                <a:spcPts val="1585"/>
              </a:lnSpc>
            </a:pPr>
            <a:r>
              <a:rPr spc="-5" dirty="0"/>
              <a:t>UCSF</a:t>
            </a:r>
            <a:r>
              <a:rPr spc="-10" dirty="0"/>
              <a:t> </a:t>
            </a:r>
            <a:r>
              <a:rPr dirty="0"/>
              <a:t>Malaria </a:t>
            </a:r>
            <a:r>
              <a:rPr spc="-5" dirty="0"/>
              <a:t>Elimination</a:t>
            </a:r>
            <a:r>
              <a:rPr spc="-10" dirty="0"/>
              <a:t> </a:t>
            </a:r>
            <a:r>
              <a:rPr spc="-5" dirty="0"/>
              <a:t>Initiative</a:t>
            </a:r>
            <a:r>
              <a:rPr spc="-10" dirty="0"/>
              <a:t> </a:t>
            </a:r>
            <a:r>
              <a:rPr dirty="0"/>
              <a:t>(MEI)</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18A3AC"/>
                </a:solidFill>
                <a:latin typeface="Garamond"/>
                <a:cs typeface="Garamond"/>
              </a:defRPr>
            </a:lvl1pPr>
          </a:lstStyle>
          <a:p>
            <a:endParaRPr/>
          </a:p>
        </p:txBody>
      </p:sp>
      <p:sp>
        <p:nvSpPr>
          <p:cNvPr id="3" name="Holder 3"/>
          <p:cNvSpPr>
            <a:spLocks noGrp="1"/>
          </p:cNvSpPr>
          <p:nvPr>
            <p:ph type="ftr" sz="quarter" idx="5"/>
          </p:nvPr>
        </p:nvSpPr>
        <p:spPr/>
        <p:txBody>
          <a:bodyPr lIns="0" tIns="0" rIns="0" bIns="0"/>
          <a:lstStyle>
            <a:lvl1pPr>
              <a:defRPr sz="1400" b="0" i="0">
                <a:solidFill>
                  <a:srgbClr val="052049"/>
                </a:solidFill>
                <a:latin typeface="Garamond"/>
                <a:cs typeface="Garamond"/>
              </a:defRPr>
            </a:lvl1pPr>
          </a:lstStyle>
          <a:p>
            <a:pPr marL="12700">
              <a:lnSpc>
                <a:spcPts val="1585"/>
              </a:lnSpc>
            </a:pPr>
            <a:r>
              <a:rPr spc="-5" dirty="0"/>
              <a:t>UCSF</a:t>
            </a:r>
            <a:r>
              <a:rPr spc="-10" dirty="0"/>
              <a:t> </a:t>
            </a:r>
            <a:r>
              <a:rPr dirty="0"/>
              <a:t>Malaria </a:t>
            </a:r>
            <a:r>
              <a:rPr spc="-5" dirty="0"/>
              <a:t>Elimination</a:t>
            </a:r>
            <a:r>
              <a:rPr spc="-10" dirty="0"/>
              <a:t> </a:t>
            </a:r>
            <a:r>
              <a:rPr spc="-5" dirty="0"/>
              <a:t>Initiative</a:t>
            </a:r>
            <a:r>
              <a:rPr spc="-10" dirty="0"/>
              <a:t> </a:t>
            </a:r>
            <a:r>
              <a:rPr dirty="0"/>
              <a:t>(MEI)</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400" b="0" i="0">
                <a:solidFill>
                  <a:srgbClr val="052049"/>
                </a:solidFill>
                <a:latin typeface="Garamond"/>
                <a:cs typeface="Garamond"/>
              </a:defRPr>
            </a:lvl1pPr>
          </a:lstStyle>
          <a:p>
            <a:pPr marL="12700">
              <a:lnSpc>
                <a:spcPts val="1585"/>
              </a:lnSpc>
            </a:pPr>
            <a:r>
              <a:rPr spc="-5" dirty="0"/>
              <a:t>UCSF</a:t>
            </a:r>
            <a:r>
              <a:rPr spc="-10" dirty="0"/>
              <a:t> </a:t>
            </a:r>
            <a:r>
              <a:rPr dirty="0"/>
              <a:t>Malaria </a:t>
            </a:r>
            <a:r>
              <a:rPr spc="-5" dirty="0"/>
              <a:t>Elimination</a:t>
            </a:r>
            <a:r>
              <a:rPr spc="-10" dirty="0"/>
              <a:t> </a:t>
            </a:r>
            <a:r>
              <a:rPr spc="-5" dirty="0"/>
              <a:t>Initiative</a:t>
            </a:r>
            <a:r>
              <a:rPr spc="-10" dirty="0"/>
              <a:t> </a:t>
            </a:r>
            <a:r>
              <a:rPr dirty="0"/>
              <a:t>(MEI)</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65628" y="569467"/>
            <a:ext cx="11060743" cy="756919"/>
          </a:xfrm>
          <a:prstGeom prst="rect">
            <a:avLst/>
          </a:prstGeom>
        </p:spPr>
        <p:txBody>
          <a:bodyPr wrap="square" lIns="0" tIns="0" rIns="0" bIns="0">
            <a:spAutoFit/>
          </a:bodyPr>
          <a:lstStyle>
            <a:lvl1pPr>
              <a:defRPr sz="4800" b="0" i="0">
                <a:solidFill>
                  <a:srgbClr val="18A3AC"/>
                </a:solidFill>
                <a:latin typeface="Garamond"/>
                <a:cs typeface="Garamond"/>
              </a:defRPr>
            </a:lvl1pPr>
          </a:lstStyle>
          <a:p>
            <a:endParaRPr/>
          </a:p>
        </p:txBody>
      </p:sp>
      <p:sp>
        <p:nvSpPr>
          <p:cNvPr id="3" name="Holder 3"/>
          <p:cNvSpPr>
            <a:spLocks noGrp="1"/>
          </p:cNvSpPr>
          <p:nvPr>
            <p:ph type="body" idx="1"/>
          </p:nvPr>
        </p:nvSpPr>
        <p:spPr>
          <a:xfrm>
            <a:off x="565628" y="3407155"/>
            <a:ext cx="10613390" cy="2705100"/>
          </a:xfrm>
          <a:prstGeom prst="rect">
            <a:avLst/>
          </a:prstGeom>
        </p:spPr>
        <p:txBody>
          <a:bodyPr wrap="square" lIns="0" tIns="0" rIns="0" bIns="0">
            <a:spAutoFit/>
          </a:bodyPr>
          <a:lstStyle>
            <a:lvl1pPr>
              <a:defRPr sz="2400" b="0" i="0">
                <a:solidFill>
                  <a:srgbClr val="545454"/>
                </a:solidFill>
                <a:latin typeface="Arial"/>
                <a:cs typeface="Arial"/>
              </a:defRPr>
            </a:lvl1pPr>
          </a:lstStyle>
          <a:p>
            <a:endParaRPr/>
          </a:p>
        </p:txBody>
      </p:sp>
      <p:sp>
        <p:nvSpPr>
          <p:cNvPr id="4" name="Holder 4"/>
          <p:cNvSpPr>
            <a:spLocks noGrp="1"/>
          </p:cNvSpPr>
          <p:nvPr>
            <p:ph type="ftr" sz="quarter" idx="5"/>
          </p:nvPr>
        </p:nvSpPr>
        <p:spPr>
          <a:xfrm>
            <a:off x="540011" y="6353741"/>
            <a:ext cx="2992754" cy="225425"/>
          </a:xfrm>
          <a:prstGeom prst="rect">
            <a:avLst/>
          </a:prstGeom>
        </p:spPr>
        <p:txBody>
          <a:bodyPr wrap="square" lIns="0" tIns="0" rIns="0" bIns="0">
            <a:spAutoFit/>
          </a:bodyPr>
          <a:lstStyle>
            <a:lvl1pPr>
              <a:defRPr sz="1400" b="0" i="0">
                <a:solidFill>
                  <a:srgbClr val="052049"/>
                </a:solidFill>
                <a:latin typeface="Garamond"/>
                <a:cs typeface="Garamond"/>
              </a:defRPr>
            </a:lvl1pPr>
          </a:lstStyle>
          <a:p>
            <a:pPr marL="12700">
              <a:lnSpc>
                <a:spcPts val="1585"/>
              </a:lnSpc>
            </a:pPr>
            <a:r>
              <a:rPr spc="-5" dirty="0"/>
              <a:t>UCSF</a:t>
            </a:r>
            <a:r>
              <a:rPr spc="-10" dirty="0"/>
              <a:t> </a:t>
            </a:r>
            <a:r>
              <a:rPr dirty="0"/>
              <a:t>Malaria </a:t>
            </a:r>
            <a:r>
              <a:rPr spc="-5" dirty="0"/>
              <a:t>Elimination</a:t>
            </a:r>
            <a:r>
              <a:rPr spc="-10" dirty="0"/>
              <a:t> </a:t>
            </a:r>
            <a:r>
              <a:rPr spc="-5" dirty="0"/>
              <a:t>Initiative</a:t>
            </a:r>
            <a:r>
              <a:rPr spc="-10" dirty="0"/>
              <a:t> </a:t>
            </a:r>
            <a:r>
              <a:rPr dirty="0"/>
              <a:t>(MEI)</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8/23/2023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microsoft.com/office/2018/10/relationships/comments" Target="../comments/modernComment_100_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628" y="569467"/>
            <a:ext cx="8349772" cy="751488"/>
          </a:xfrm>
          <a:prstGeom prst="rect">
            <a:avLst/>
          </a:prstGeom>
        </p:spPr>
        <p:txBody>
          <a:bodyPr vert="horz" wrap="square" lIns="0" tIns="12700" rIns="0" bIns="0" rtlCol="0">
            <a:spAutoFit/>
          </a:bodyPr>
          <a:lstStyle/>
          <a:p>
            <a:pPr marL="12700">
              <a:lnSpc>
                <a:spcPct val="100000"/>
              </a:lnSpc>
              <a:spcBef>
                <a:spcPts val="100"/>
              </a:spcBef>
              <a:tabLst>
                <a:tab pos="5604510" algn="l"/>
              </a:tabLst>
            </a:pPr>
            <a:r>
              <a:rPr lang="fr-FR"/>
              <a:t>Écouter les faits et les ressentis</a:t>
            </a:r>
          </a:p>
        </p:txBody>
      </p:sp>
      <p:sp>
        <p:nvSpPr>
          <p:cNvPr id="3" name="object 3"/>
          <p:cNvSpPr txBox="1"/>
          <p:nvPr/>
        </p:nvSpPr>
        <p:spPr>
          <a:xfrm>
            <a:off x="566102" y="1806955"/>
            <a:ext cx="8577898" cy="2927853"/>
          </a:xfrm>
          <a:prstGeom prst="rect">
            <a:avLst/>
          </a:prstGeom>
        </p:spPr>
        <p:txBody>
          <a:bodyPr vert="horz" wrap="square" lIns="0" tIns="47625" rIns="0" bIns="0" rtlCol="0">
            <a:spAutoFit/>
          </a:bodyPr>
          <a:lstStyle/>
          <a:p>
            <a:pPr marL="241300" marR="971550" indent="-228600">
              <a:lnSpc>
                <a:spcPct val="90400"/>
              </a:lnSpc>
              <a:spcBef>
                <a:spcPts val="375"/>
              </a:spcBef>
              <a:buChar char="•"/>
              <a:tabLst>
                <a:tab pos="241300" algn="l"/>
              </a:tabLst>
            </a:pPr>
            <a:r>
              <a:rPr lang="fr-FR" sz="2400" dirty="0">
                <a:solidFill>
                  <a:srgbClr val="545454"/>
                </a:solidFill>
                <a:latin typeface="Arial"/>
                <a:cs typeface="Arial"/>
              </a:rPr>
              <a:t>Cet exercice se fait en </a:t>
            </a:r>
            <a:r>
              <a:rPr lang="en-US" sz="2400" dirty="0" err="1">
                <a:solidFill>
                  <a:srgbClr val="545454"/>
                </a:solidFill>
                <a:effectLst/>
                <a:latin typeface="Arial" panose="020B0604020202020204" pitchFamily="34" charset="0"/>
                <a:cs typeface="Arial" panose="020B0604020202020204" pitchFamily="34" charset="0"/>
              </a:rPr>
              <a:t>trinôme</a:t>
            </a:r>
            <a:r>
              <a:rPr lang="fr-FR" sz="2400" dirty="0">
                <a:solidFill>
                  <a:srgbClr val="545454"/>
                </a:solidFill>
                <a:latin typeface="Arial"/>
                <a:cs typeface="Arial"/>
              </a:rPr>
              <a:t> et vise à amener les participants à écouter les multiples dimensions de la communication. Ils sont :</a:t>
            </a:r>
          </a:p>
          <a:p>
            <a:pPr marL="698500" lvl="1" indent="-228600">
              <a:lnSpc>
                <a:spcPct val="100000"/>
              </a:lnSpc>
              <a:spcBef>
                <a:spcPts val="330"/>
              </a:spcBef>
              <a:buChar char="•"/>
              <a:tabLst>
                <a:tab pos="697865" algn="l"/>
                <a:tab pos="698500" algn="l"/>
              </a:tabLst>
            </a:pPr>
            <a:r>
              <a:rPr lang="fr-FR" sz="2000" dirty="0">
                <a:solidFill>
                  <a:srgbClr val="545454"/>
                </a:solidFill>
                <a:latin typeface="Arial"/>
                <a:cs typeface="Arial"/>
              </a:rPr>
              <a:t>Les faits, thèmes ou contenus explicites</a:t>
            </a:r>
          </a:p>
          <a:p>
            <a:pPr marL="698500" lvl="1" indent="-228600">
              <a:lnSpc>
                <a:spcPct val="100000"/>
              </a:lnSpc>
              <a:spcBef>
                <a:spcPts val="190"/>
              </a:spcBef>
              <a:buChar char="•"/>
              <a:tabLst>
                <a:tab pos="697865" algn="l"/>
                <a:tab pos="698500" algn="l"/>
              </a:tabLst>
            </a:pPr>
            <a:r>
              <a:rPr lang="fr-FR" sz="2000" dirty="0">
                <a:solidFill>
                  <a:srgbClr val="545454"/>
                </a:solidFill>
                <a:latin typeface="Arial"/>
                <a:cs typeface="Arial"/>
              </a:rPr>
              <a:t>Les émotions ou les ressentis, qui peuvent être à la fois explicites </a:t>
            </a:r>
            <a:br>
              <a:rPr lang="fr-FR" sz="2000" dirty="0">
                <a:solidFill>
                  <a:srgbClr val="545454"/>
                </a:solidFill>
                <a:latin typeface="Arial"/>
                <a:cs typeface="Arial"/>
              </a:rPr>
            </a:br>
            <a:r>
              <a:rPr lang="fr-FR" sz="2000" dirty="0">
                <a:solidFill>
                  <a:srgbClr val="545454"/>
                </a:solidFill>
                <a:latin typeface="Arial"/>
                <a:cs typeface="Arial"/>
              </a:rPr>
              <a:t>et implicites</a:t>
            </a:r>
          </a:p>
          <a:p>
            <a:pPr marL="698500" marR="615315" lvl="1" indent="-228600" algn="just">
              <a:lnSpc>
                <a:spcPct val="90000"/>
              </a:lnSpc>
              <a:spcBef>
                <a:spcPts val="530"/>
              </a:spcBef>
              <a:buChar char="•"/>
              <a:tabLst>
                <a:tab pos="698500" algn="l"/>
              </a:tabLst>
            </a:pPr>
            <a:r>
              <a:rPr lang="fr-FR" sz="2000" dirty="0">
                <a:solidFill>
                  <a:srgbClr val="545454"/>
                </a:solidFill>
                <a:latin typeface="Arial"/>
                <a:cs typeface="Arial"/>
              </a:rPr>
              <a:t>L'intention implicite, le but, l'objectif, la signification et les valeurs qui se cachent derrière les faits et les émotions, ainsi que les motifs, les préjugés, les défenses et les désirs inconscients</a:t>
            </a:r>
          </a:p>
        </p:txBody>
      </p:sp>
      <p:sp>
        <p:nvSpPr>
          <p:cNvPr id="4" name="object 4"/>
          <p:cNvSpPr txBox="1">
            <a:spLocks noGrp="1"/>
          </p:cNvSpPr>
          <p:nvPr>
            <p:ph type="ftr" sz="quarter" idx="5"/>
          </p:nvPr>
        </p:nvSpPr>
        <p:spPr>
          <a:xfrm>
            <a:off x="540010" y="6353741"/>
            <a:ext cx="4108189" cy="205184"/>
          </a:xfrm>
          <a:prstGeom prst="rect">
            <a:avLst/>
          </a:prstGeom>
        </p:spPr>
        <p:txBody>
          <a:bodyPr vert="horz" wrap="square" lIns="0" tIns="0" rIns="0" bIns="0" rtlCol="0">
            <a:spAutoFit/>
          </a:bodyPr>
          <a:lstStyle/>
          <a:p>
            <a:pPr marL="12700">
              <a:lnSpc>
                <a:spcPts val="1585"/>
              </a:lnSpc>
            </a:pPr>
            <a:r>
              <a:rPr lang="fr-FR" dirty="0"/>
              <a:t>UCSF   Initiative pour l'élimination du paludisme (MEI)</a:t>
            </a:r>
          </a:p>
        </p:txBody>
      </p:sp>
    </p:spTree>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a:spLocks noGrp="1"/>
          </p:cNvSpPr>
          <p:nvPr>
            <p:ph type="ftr" sz="quarter" idx="5"/>
          </p:nvPr>
        </p:nvSpPr>
        <p:spPr>
          <a:xfrm>
            <a:off x="540010" y="6353741"/>
            <a:ext cx="4844571" cy="205184"/>
          </a:xfrm>
          <a:prstGeom prst="rect">
            <a:avLst/>
          </a:prstGeom>
        </p:spPr>
        <p:txBody>
          <a:bodyPr vert="horz" wrap="square" lIns="0" tIns="0" rIns="0" bIns="0" rtlCol="0">
            <a:spAutoFit/>
          </a:bodyPr>
          <a:lstStyle/>
          <a:p>
            <a:pPr marL="12700">
              <a:lnSpc>
                <a:spcPts val="1585"/>
              </a:lnSpc>
            </a:pPr>
            <a:r>
              <a:rPr lang="fr-FR" dirty="0"/>
              <a:t>UCSF   Initiative pour l'élimination du paludisme (MEI)</a:t>
            </a:r>
          </a:p>
        </p:txBody>
      </p:sp>
      <p:sp>
        <p:nvSpPr>
          <p:cNvPr id="2" name="object 2"/>
          <p:cNvSpPr txBox="1">
            <a:spLocks noGrp="1"/>
          </p:cNvSpPr>
          <p:nvPr>
            <p:ph type="title"/>
          </p:nvPr>
        </p:nvSpPr>
        <p:spPr>
          <a:xfrm>
            <a:off x="565628" y="569467"/>
            <a:ext cx="4844572" cy="751488"/>
          </a:xfrm>
          <a:prstGeom prst="rect">
            <a:avLst/>
          </a:prstGeom>
        </p:spPr>
        <p:txBody>
          <a:bodyPr vert="horz" wrap="square" lIns="0" tIns="12700" rIns="0" bIns="0" rtlCol="0">
            <a:spAutoFit/>
          </a:bodyPr>
          <a:lstStyle/>
          <a:p>
            <a:pPr marL="12700">
              <a:lnSpc>
                <a:spcPct val="100000"/>
              </a:lnSpc>
              <a:spcBef>
                <a:spcPts val="100"/>
              </a:spcBef>
            </a:pPr>
            <a:r>
              <a:rPr lang="fr-FR" dirty="0"/>
              <a:t>Écoute active</a:t>
            </a:r>
          </a:p>
        </p:txBody>
      </p:sp>
      <p:sp>
        <p:nvSpPr>
          <p:cNvPr id="3" name="object 3"/>
          <p:cNvSpPr txBox="1"/>
          <p:nvPr/>
        </p:nvSpPr>
        <p:spPr>
          <a:xfrm>
            <a:off x="565628" y="1782571"/>
            <a:ext cx="11321572" cy="351378"/>
          </a:xfrm>
          <a:prstGeom prst="rect">
            <a:avLst/>
          </a:prstGeom>
        </p:spPr>
        <p:txBody>
          <a:bodyPr vert="horz" wrap="square" lIns="0" tIns="12700" rIns="0" bIns="0" rtlCol="0">
            <a:spAutoFit/>
          </a:bodyPr>
          <a:lstStyle/>
          <a:p>
            <a:pPr marL="241300" indent="-228600">
              <a:lnSpc>
                <a:spcPct val="100000"/>
              </a:lnSpc>
              <a:spcBef>
                <a:spcPts val="100"/>
              </a:spcBef>
              <a:buChar char="•"/>
              <a:tabLst>
                <a:tab pos="241300" algn="l"/>
              </a:tabLst>
            </a:pPr>
            <a:r>
              <a:rPr lang="fr-FR" sz="2200" dirty="0">
                <a:solidFill>
                  <a:srgbClr val="545454"/>
                </a:solidFill>
                <a:latin typeface="Arial"/>
                <a:cs typeface="Arial"/>
              </a:rPr>
              <a:t>En groupes de 3, chaque personne remplit un rôle différent pendant 10 minutes</a:t>
            </a:r>
          </a:p>
        </p:txBody>
      </p:sp>
      <p:sp>
        <p:nvSpPr>
          <p:cNvPr id="5" name="object 5"/>
          <p:cNvSpPr txBox="1"/>
          <p:nvPr/>
        </p:nvSpPr>
        <p:spPr>
          <a:xfrm>
            <a:off x="1447800" y="2244060"/>
            <a:ext cx="9677400" cy="1092607"/>
          </a:xfrm>
          <a:prstGeom prst="rect">
            <a:avLst/>
          </a:prstGeom>
        </p:spPr>
        <p:txBody>
          <a:bodyPr vert="horz" wrap="square" lIns="0" tIns="12700" rIns="0" bIns="0" rtlCol="0">
            <a:spAutoFit/>
          </a:bodyPr>
          <a:lstStyle/>
          <a:p>
            <a:pPr marL="12700" marR="1617980">
              <a:spcBef>
                <a:spcPts val="100"/>
              </a:spcBef>
            </a:pPr>
            <a:r>
              <a:rPr lang="fr-FR" sz="2200" dirty="0">
                <a:solidFill>
                  <a:srgbClr val="545454"/>
                </a:solidFill>
                <a:latin typeface="Arial"/>
                <a:cs typeface="Arial"/>
              </a:rPr>
              <a:t>« A »</a:t>
            </a:r>
            <a:r>
              <a:rPr lang="en-US" sz="2000" kern="0" dirty="0">
                <a:solidFill>
                  <a:srgbClr val="545454"/>
                </a:solidFill>
                <a:latin typeface="Arial"/>
                <a:cs typeface="Arial"/>
              </a:rPr>
              <a:t>	</a:t>
            </a:r>
            <a:r>
              <a:rPr lang="fr-FR" sz="2200" dirty="0">
                <a:solidFill>
                  <a:srgbClr val="545454"/>
                </a:solidFill>
                <a:latin typeface="Arial"/>
                <a:cs typeface="Arial"/>
              </a:rPr>
              <a:t>raconte un dilemme managérial récent</a:t>
            </a:r>
          </a:p>
          <a:p>
            <a:pPr marL="12700" marR="1617980">
              <a:spcBef>
                <a:spcPts val="100"/>
              </a:spcBef>
            </a:pPr>
            <a:r>
              <a:rPr lang="fr-FR" sz="2200" dirty="0">
                <a:solidFill>
                  <a:srgbClr val="545454"/>
                </a:solidFill>
                <a:latin typeface="Arial"/>
                <a:cs typeface="Arial"/>
              </a:rPr>
              <a:t>« B »</a:t>
            </a:r>
            <a:r>
              <a:rPr lang="en-US" sz="2000" kern="0" dirty="0">
                <a:solidFill>
                  <a:srgbClr val="545454"/>
                </a:solidFill>
                <a:latin typeface="Arial"/>
                <a:cs typeface="Arial"/>
              </a:rPr>
              <a:t>	</a:t>
            </a:r>
            <a:r>
              <a:rPr lang="fr-FR" sz="2200" dirty="0">
                <a:solidFill>
                  <a:srgbClr val="545454"/>
                </a:solidFill>
                <a:latin typeface="Arial"/>
                <a:cs typeface="Arial"/>
              </a:rPr>
              <a:t>écoute attentivement les faits que « A » décrit</a:t>
            </a:r>
          </a:p>
          <a:p>
            <a:pPr marL="12700">
              <a:spcBef>
                <a:spcPts val="405"/>
              </a:spcBef>
            </a:pPr>
            <a:r>
              <a:rPr lang="fr-FR" sz="2200" dirty="0">
                <a:solidFill>
                  <a:srgbClr val="545454"/>
                </a:solidFill>
                <a:latin typeface="Arial"/>
                <a:cs typeface="Arial"/>
              </a:rPr>
              <a:t>« C »</a:t>
            </a:r>
            <a:r>
              <a:rPr lang="en-US" sz="2000" kern="0" dirty="0">
                <a:solidFill>
                  <a:srgbClr val="545454"/>
                </a:solidFill>
                <a:latin typeface="Arial"/>
                <a:cs typeface="Arial"/>
              </a:rPr>
              <a:t>	</a:t>
            </a:r>
            <a:r>
              <a:rPr lang="fr-FR" sz="2200" dirty="0">
                <a:solidFill>
                  <a:srgbClr val="545454"/>
                </a:solidFill>
                <a:latin typeface="Arial"/>
                <a:cs typeface="Arial"/>
              </a:rPr>
              <a:t>écoute et observe les émotions que « A » communique</a:t>
            </a:r>
          </a:p>
        </p:txBody>
      </p:sp>
      <p:sp>
        <p:nvSpPr>
          <p:cNvPr id="6" name="object 6"/>
          <p:cNvSpPr txBox="1">
            <a:spLocks noGrp="1"/>
          </p:cNvSpPr>
          <p:nvPr>
            <p:ph type="body" idx="1"/>
          </p:nvPr>
        </p:nvSpPr>
        <p:spPr>
          <a:xfrm>
            <a:off x="565628" y="3352800"/>
            <a:ext cx="10864372" cy="2793714"/>
          </a:xfrm>
          <a:prstGeom prst="rect">
            <a:avLst/>
          </a:prstGeom>
        </p:spPr>
        <p:txBody>
          <a:bodyPr vert="horz" wrap="square" lIns="0" tIns="64135" rIns="0" bIns="0" rtlCol="0">
            <a:spAutoFit/>
          </a:bodyPr>
          <a:lstStyle/>
          <a:p>
            <a:pPr marL="241300" indent="-228600">
              <a:spcBef>
                <a:spcPts val="505"/>
              </a:spcBef>
              <a:buChar char="•"/>
              <a:tabLst>
                <a:tab pos="241300" algn="l"/>
              </a:tabLst>
            </a:pPr>
            <a:r>
              <a:rPr lang="fr-FR" sz="2200" dirty="0"/>
              <a:t>« A » décrit son expérience pendant 3 minutes</a:t>
            </a:r>
          </a:p>
          <a:p>
            <a:pPr marL="240665" marR="5080" indent="-228600">
              <a:spcBef>
                <a:spcPts val="985"/>
              </a:spcBef>
              <a:buChar char="•"/>
              <a:tabLst>
                <a:tab pos="241300" algn="l"/>
              </a:tabLst>
            </a:pPr>
            <a:r>
              <a:rPr lang="fr-FR" sz="2200" dirty="0"/>
              <a:t>« B » rapporte les faits de la situation que « A » a communiqués (et aussi le sentiment que « C » a ressenti en écoutant « A ») – 3 minutes</a:t>
            </a:r>
          </a:p>
          <a:p>
            <a:pPr marL="240665" marR="33020" indent="-228600">
              <a:spcBef>
                <a:spcPts val="995"/>
              </a:spcBef>
              <a:buChar char="•"/>
              <a:tabLst>
                <a:tab pos="241300" algn="l"/>
              </a:tabLst>
            </a:pPr>
            <a:r>
              <a:rPr lang="fr-FR" sz="2200" dirty="0"/>
              <a:t>« C » rend compte des sentiments et des émotions que « A » a communiqués (et aussi des sentiments que « C » a éprouvés en écoutant « A ») – 3 minutes</a:t>
            </a:r>
          </a:p>
          <a:p>
            <a:pPr marL="241300" indent="-228600">
              <a:spcBef>
                <a:spcPts val="430"/>
              </a:spcBef>
              <a:buChar char="•"/>
              <a:tabLst>
                <a:tab pos="241300" algn="l"/>
              </a:tabLst>
            </a:pPr>
            <a:r>
              <a:rPr lang="fr-FR" sz="2200" dirty="0"/>
              <a:t>Les 3 personnes passent en revue l'exercice - (en commençant par « A ») – 1 minute</a:t>
            </a:r>
          </a:p>
          <a:p>
            <a:pPr marL="241300" indent="-228600">
              <a:spcBef>
                <a:spcPts val="430"/>
              </a:spcBef>
              <a:buChar char="•"/>
              <a:tabLst>
                <a:tab pos="241300" algn="l"/>
              </a:tabLst>
            </a:pPr>
            <a:r>
              <a:rPr lang="fr-FR" sz="2200" dirty="0"/>
              <a:t>Répétez l'opération trois fois pour que chaque personne ait son tour de rôle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TotalTime>
  <Words>269</Words>
  <Application>Microsoft Office PowerPoint</Application>
  <PresentationFormat>Widescreen</PresentationFormat>
  <Paragraphs>17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Garamond</vt:lpstr>
      <vt:lpstr>Office Theme</vt:lpstr>
      <vt:lpstr>Écouter les faits et les ressentis</vt:lpstr>
      <vt:lpstr>Écoute active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Listening for Facts and Feelings</dc:title>
  <dc:creator>Joaquim Ferreira</dc:creator>
  <cp:lastModifiedBy>Joaquim Ferreira</cp:lastModifiedBy>
  <cp:revision>9</cp:revision>
  <dcterms:created xsi:type="dcterms:W3CDTF">2022-03-20T14:39:31Z</dcterms:created>
  <dcterms:modified xsi:type="dcterms:W3CDTF">2023-08-23T23:13:30Z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2022-03-08T00:00:00Z</vt:filetime>
  </property>
  <property fmtid="{D5CDD505-2E9C-101B-9397-08002B2CF9AE}" pid="3" name="Creator">
    <vt:lpwstr>PDFium</vt:lpwstr>
  </property>
  <property fmtid="{D5CDD505-2E9C-101B-9397-08002B2CF9AE}" pid="4" name="LastSaved">
    <vt:filetime>2022-03-08T00:00:00Z</vt:filetime>
  </property>
</Properties>
</file>