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2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52049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UCSF</a:t>
            </a:r>
            <a:r>
              <a:rPr spc="-10" dirty="0"/>
              <a:t> </a:t>
            </a:r>
            <a:r>
              <a:rPr dirty="0"/>
              <a:t>Malaria </a:t>
            </a:r>
            <a:r>
              <a:rPr spc="-5" dirty="0"/>
              <a:t>Elimination</a:t>
            </a:r>
            <a:r>
              <a:rPr spc="-10" dirty="0"/>
              <a:t> </a:t>
            </a:r>
            <a:r>
              <a:rPr spc="-5" dirty="0"/>
              <a:t>Initiative</a:t>
            </a:r>
            <a:r>
              <a:rPr spc="-10" dirty="0"/>
              <a:t> </a:t>
            </a:r>
            <a:r>
              <a:rPr dirty="0"/>
              <a:t>(MEI)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18A3AC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52049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UCSF</a:t>
            </a:r>
            <a:r>
              <a:rPr spc="-10" dirty="0"/>
              <a:t> </a:t>
            </a:r>
            <a:r>
              <a:rPr dirty="0"/>
              <a:t>Malaria </a:t>
            </a:r>
            <a:r>
              <a:rPr spc="-5" dirty="0"/>
              <a:t>Elimination</a:t>
            </a:r>
            <a:r>
              <a:rPr spc="-10" dirty="0"/>
              <a:t> </a:t>
            </a:r>
            <a:r>
              <a:rPr spc="-5" dirty="0"/>
              <a:t>Initiative</a:t>
            </a:r>
            <a:r>
              <a:rPr spc="-10" dirty="0"/>
              <a:t> </a:t>
            </a:r>
            <a:r>
              <a:rPr dirty="0"/>
              <a:t>(MEI)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18A3AC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52049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UCSF</a:t>
            </a:r>
            <a:r>
              <a:rPr spc="-10" dirty="0"/>
              <a:t> </a:t>
            </a:r>
            <a:r>
              <a:rPr dirty="0"/>
              <a:t>Malaria </a:t>
            </a:r>
            <a:r>
              <a:rPr spc="-5" dirty="0"/>
              <a:t>Elimination</a:t>
            </a:r>
            <a:r>
              <a:rPr spc="-10" dirty="0"/>
              <a:t> </a:t>
            </a:r>
            <a:r>
              <a:rPr spc="-5" dirty="0"/>
              <a:t>Initiative</a:t>
            </a:r>
            <a:r>
              <a:rPr spc="-10" dirty="0"/>
              <a:t> </a:t>
            </a:r>
            <a:r>
              <a:rPr dirty="0"/>
              <a:t>(MEI)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67117" y="0"/>
            <a:ext cx="2103120" cy="1941195"/>
          </a:xfrm>
          <a:custGeom>
            <a:avLst/>
            <a:gdLst/>
            <a:ahLst/>
            <a:cxnLst/>
            <a:rect l="l" t="t" r="r" b="b"/>
            <a:pathLst>
              <a:path w="2103120" h="1941195">
                <a:moveTo>
                  <a:pt x="1612926" y="0"/>
                </a:moveTo>
                <a:lnTo>
                  <a:pt x="490193" y="0"/>
                </a:lnTo>
                <a:lnTo>
                  <a:pt x="482411" y="4785"/>
                </a:lnTo>
                <a:lnTo>
                  <a:pt x="445117" y="29979"/>
                </a:lnTo>
                <a:lnTo>
                  <a:pt x="408982" y="56704"/>
                </a:lnTo>
                <a:lnTo>
                  <a:pt x="374053" y="84912"/>
                </a:lnTo>
                <a:lnTo>
                  <a:pt x="340374" y="114557"/>
                </a:lnTo>
                <a:lnTo>
                  <a:pt x="307994" y="145593"/>
                </a:lnTo>
                <a:lnTo>
                  <a:pt x="276958" y="177973"/>
                </a:lnTo>
                <a:lnTo>
                  <a:pt x="247313" y="211651"/>
                </a:lnTo>
                <a:lnTo>
                  <a:pt x="219105" y="246581"/>
                </a:lnTo>
                <a:lnTo>
                  <a:pt x="192381" y="282716"/>
                </a:lnTo>
                <a:lnTo>
                  <a:pt x="167186" y="320010"/>
                </a:lnTo>
                <a:lnTo>
                  <a:pt x="143568" y="358416"/>
                </a:lnTo>
                <a:lnTo>
                  <a:pt x="121573" y="397888"/>
                </a:lnTo>
                <a:lnTo>
                  <a:pt x="101247" y="438379"/>
                </a:lnTo>
                <a:lnTo>
                  <a:pt x="82636" y="479844"/>
                </a:lnTo>
                <a:lnTo>
                  <a:pt x="65788" y="522235"/>
                </a:lnTo>
                <a:lnTo>
                  <a:pt x="50748" y="565506"/>
                </a:lnTo>
                <a:lnTo>
                  <a:pt x="37562" y="609612"/>
                </a:lnTo>
                <a:lnTo>
                  <a:pt x="26278" y="654505"/>
                </a:lnTo>
                <a:lnTo>
                  <a:pt x="16942" y="700139"/>
                </a:lnTo>
                <a:lnTo>
                  <a:pt x="9599" y="746468"/>
                </a:lnTo>
                <a:lnTo>
                  <a:pt x="4297" y="793445"/>
                </a:lnTo>
                <a:lnTo>
                  <a:pt x="1082" y="841024"/>
                </a:lnTo>
                <a:lnTo>
                  <a:pt x="0" y="889158"/>
                </a:lnTo>
                <a:lnTo>
                  <a:pt x="1082" y="937293"/>
                </a:lnTo>
                <a:lnTo>
                  <a:pt x="4297" y="984872"/>
                </a:lnTo>
                <a:lnTo>
                  <a:pt x="9599" y="1031849"/>
                </a:lnTo>
                <a:lnTo>
                  <a:pt x="16942" y="1078178"/>
                </a:lnTo>
                <a:lnTo>
                  <a:pt x="26278" y="1123812"/>
                </a:lnTo>
                <a:lnTo>
                  <a:pt x="37562" y="1168705"/>
                </a:lnTo>
                <a:lnTo>
                  <a:pt x="50748" y="1212810"/>
                </a:lnTo>
                <a:lnTo>
                  <a:pt x="65788" y="1256082"/>
                </a:lnTo>
                <a:lnTo>
                  <a:pt x="82636" y="1298473"/>
                </a:lnTo>
                <a:lnTo>
                  <a:pt x="101247" y="1339938"/>
                </a:lnTo>
                <a:lnTo>
                  <a:pt x="121573" y="1380429"/>
                </a:lnTo>
                <a:lnTo>
                  <a:pt x="143568" y="1419901"/>
                </a:lnTo>
                <a:lnTo>
                  <a:pt x="167186" y="1458307"/>
                </a:lnTo>
                <a:lnTo>
                  <a:pt x="192381" y="1495600"/>
                </a:lnTo>
                <a:lnTo>
                  <a:pt x="219105" y="1531735"/>
                </a:lnTo>
                <a:lnTo>
                  <a:pt x="247313" y="1566665"/>
                </a:lnTo>
                <a:lnTo>
                  <a:pt x="276958" y="1600343"/>
                </a:lnTo>
                <a:lnTo>
                  <a:pt x="307994" y="1632724"/>
                </a:lnTo>
                <a:lnTo>
                  <a:pt x="340374" y="1663759"/>
                </a:lnTo>
                <a:lnTo>
                  <a:pt x="374053" y="1693405"/>
                </a:lnTo>
                <a:lnTo>
                  <a:pt x="408982" y="1721613"/>
                </a:lnTo>
                <a:lnTo>
                  <a:pt x="445117" y="1748337"/>
                </a:lnTo>
                <a:lnTo>
                  <a:pt x="482411" y="1773531"/>
                </a:lnTo>
                <a:lnTo>
                  <a:pt x="520817" y="1797150"/>
                </a:lnTo>
                <a:lnTo>
                  <a:pt x="560289" y="1819145"/>
                </a:lnTo>
                <a:lnTo>
                  <a:pt x="600780" y="1839471"/>
                </a:lnTo>
                <a:lnTo>
                  <a:pt x="642245" y="1858081"/>
                </a:lnTo>
                <a:lnTo>
                  <a:pt x="684636" y="1874930"/>
                </a:lnTo>
                <a:lnTo>
                  <a:pt x="727908" y="1889970"/>
                </a:lnTo>
                <a:lnTo>
                  <a:pt x="772013" y="1903156"/>
                </a:lnTo>
                <a:lnTo>
                  <a:pt x="816906" y="1914440"/>
                </a:lnTo>
                <a:lnTo>
                  <a:pt x="862540" y="1923776"/>
                </a:lnTo>
                <a:lnTo>
                  <a:pt x="908869" y="1931119"/>
                </a:lnTo>
                <a:lnTo>
                  <a:pt x="955846" y="1936421"/>
                </a:lnTo>
                <a:lnTo>
                  <a:pt x="1003425" y="1939636"/>
                </a:lnTo>
                <a:lnTo>
                  <a:pt x="1051560" y="1940718"/>
                </a:lnTo>
                <a:lnTo>
                  <a:pt x="1099694" y="1939636"/>
                </a:lnTo>
                <a:lnTo>
                  <a:pt x="1147273" y="1936421"/>
                </a:lnTo>
                <a:lnTo>
                  <a:pt x="1194250" y="1931119"/>
                </a:lnTo>
                <a:lnTo>
                  <a:pt x="1240579" y="1923776"/>
                </a:lnTo>
                <a:lnTo>
                  <a:pt x="1286213" y="1914440"/>
                </a:lnTo>
                <a:lnTo>
                  <a:pt x="1331106" y="1903156"/>
                </a:lnTo>
                <a:lnTo>
                  <a:pt x="1375211" y="1889970"/>
                </a:lnTo>
                <a:lnTo>
                  <a:pt x="1418483" y="1874930"/>
                </a:lnTo>
                <a:lnTo>
                  <a:pt x="1460874" y="1858081"/>
                </a:lnTo>
                <a:lnTo>
                  <a:pt x="1502339" y="1839471"/>
                </a:lnTo>
                <a:lnTo>
                  <a:pt x="1542830" y="1819145"/>
                </a:lnTo>
                <a:lnTo>
                  <a:pt x="1582302" y="1797150"/>
                </a:lnTo>
                <a:lnTo>
                  <a:pt x="1620708" y="1773531"/>
                </a:lnTo>
                <a:lnTo>
                  <a:pt x="1658002" y="1748337"/>
                </a:lnTo>
                <a:lnTo>
                  <a:pt x="1694137" y="1721613"/>
                </a:lnTo>
                <a:lnTo>
                  <a:pt x="1729066" y="1693405"/>
                </a:lnTo>
                <a:lnTo>
                  <a:pt x="1762745" y="1663759"/>
                </a:lnTo>
                <a:lnTo>
                  <a:pt x="1795125" y="1632724"/>
                </a:lnTo>
                <a:lnTo>
                  <a:pt x="1826161" y="1600343"/>
                </a:lnTo>
                <a:lnTo>
                  <a:pt x="1855806" y="1566665"/>
                </a:lnTo>
                <a:lnTo>
                  <a:pt x="1884014" y="1531735"/>
                </a:lnTo>
                <a:lnTo>
                  <a:pt x="1910738" y="1495600"/>
                </a:lnTo>
                <a:lnTo>
                  <a:pt x="1935933" y="1458307"/>
                </a:lnTo>
                <a:lnTo>
                  <a:pt x="1959551" y="1419901"/>
                </a:lnTo>
                <a:lnTo>
                  <a:pt x="1981546" y="1380429"/>
                </a:lnTo>
                <a:lnTo>
                  <a:pt x="2001872" y="1339938"/>
                </a:lnTo>
                <a:lnTo>
                  <a:pt x="2020483" y="1298473"/>
                </a:lnTo>
                <a:lnTo>
                  <a:pt x="2037331" y="1256082"/>
                </a:lnTo>
                <a:lnTo>
                  <a:pt x="2052371" y="1212810"/>
                </a:lnTo>
                <a:lnTo>
                  <a:pt x="2065557" y="1168705"/>
                </a:lnTo>
                <a:lnTo>
                  <a:pt x="2076841" y="1123812"/>
                </a:lnTo>
                <a:lnTo>
                  <a:pt x="2086177" y="1078178"/>
                </a:lnTo>
                <a:lnTo>
                  <a:pt x="2093520" y="1031849"/>
                </a:lnTo>
                <a:lnTo>
                  <a:pt x="2098822" y="984872"/>
                </a:lnTo>
                <a:lnTo>
                  <a:pt x="2102037" y="937293"/>
                </a:lnTo>
                <a:lnTo>
                  <a:pt x="2103120" y="889158"/>
                </a:lnTo>
                <a:lnTo>
                  <a:pt x="2102037" y="841024"/>
                </a:lnTo>
                <a:lnTo>
                  <a:pt x="2098822" y="793445"/>
                </a:lnTo>
                <a:lnTo>
                  <a:pt x="2093520" y="746468"/>
                </a:lnTo>
                <a:lnTo>
                  <a:pt x="2086177" y="700139"/>
                </a:lnTo>
                <a:lnTo>
                  <a:pt x="2076841" y="654505"/>
                </a:lnTo>
                <a:lnTo>
                  <a:pt x="2065557" y="609612"/>
                </a:lnTo>
                <a:lnTo>
                  <a:pt x="2052371" y="565506"/>
                </a:lnTo>
                <a:lnTo>
                  <a:pt x="2037331" y="522235"/>
                </a:lnTo>
                <a:lnTo>
                  <a:pt x="2020483" y="479844"/>
                </a:lnTo>
                <a:lnTo>
                  <a:pt x="2001872" y="438379"/>
                </a:lnTo>
                <a:lnTo>
                  <a:pt x="1981546" y="397888"/>
                </a:lnTo>
                <a:lnTo>
                  <a:pt x="1959551" y="358416"/>
                </a:lnTo>
                <a:lnTo>
                  <a:pt x="1935933" y="320010"/>
                </a:lnTo>
                <a:lnTo>
                  <a:pt x="1910738" y="282716"/>
                </a:lnTo>
                <a:lnTo>
                  <a:pt x="1884014" y="246581"/>
                </a:lnTo>
                <a:lnTo>
                  <a:pt x="1855806" y="211651"/>
                </a:lnTo>
                <a:lnTo>
                  <a:pt x="1826161" y="177973"/>
                </a:lnTo>
                <a:lnTo>
                  <a:pt x="1795125" y="145593"/>
                </a:lnTo>
                <a:lnTo>
                  <a:pt x="1762745" y="114557"/>
                </a:lnTo>
                <a:lnTo>
                  <a:pt x="1729066" y="84912"/>
                </a:lnTo>
                <a:lnTo>
                  <a:pt x="1694137" y="56704"/>
                </a:lnTo>
                <a:lnTo>
                  <a:pt x="1658002" y="29979"/>
                </a:lnTo>
                <a:lnTo>
                  <a:pt x="1620708" y="4785"/>
                </a:lnTo>
                <a:lnTo>
                  <a:pt x="1612926" y="0"/>
                </a:lnTo>
                <a:close/>
              </a:path>
            </a:pathLst>
          </a:custGeom>
          <a:solidFill>
            <a:srgbClr val="0C525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736" y="752855"/>
            <a:ext cx="4126991" cy="41544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505358"/>
            <a:ext cx="2350770" cy="2703195"/>
          </a:xfrm>
          <a:custGeom>
            <a:avLst/>
            <a:gdLst/>
            <a:ahLst/>
            <a:cxnLst/>
            <a:rect l="l" t="t" r="r" b="b"/>
            <a:pathLst>
              <a:path w="2350770" h="2703195">
                <a:moveTo>
                  <a:pt x="998796" y="0"/>
                </a:moveTo>
                <a:lnTo>
                  <a:pt x="950328" y="853"/>
                </a:lnTo>
                <a:lnTo>
                  <a:pt x="902288" y="3393"/>
                </a:lnTo>
                <a:lnTo>
                  <a:pt x="854706" y="7591"/>
                </a:lnTo>
                <a:lnTo>
                  <a:pt x="807611" y="13419"/>
                </a:lnTo>
                <a:lnTo>
                  <a:pt x="761031" y="20849"/>
                </a:lnTo>
                <a:lnTo>
                  <a:pt x="714994" y="29851"/>
                </a:lnTo>
                <a:lnTo>
                  <a:pt x="669529" y="40397"/>
                </a:lnTo>
                <a:lnTo>
                  <a:pt x="624666" y="52459"/>
                </a:lnTo>
                <a:lnTo>
                  <a:pt x="580431" y="66007"/>
                </a:lnTo>
                <a:lnTo>
                  <a:pt x="536855" y="81014"/>
                </a:lnTo>
                <a:lnTo>
                  <a:pt x="493965" y="97451"/>
                </a:lnTo>
                <a:lnTo>
                  <a:pt x="451790" y="115288"/>
                </a:lnTo>
                <a:lnTo>
                  <a:pt x="410359" y="134499"/>
                </a:lnTo>
                <a:lnTo>
                  <a:pt x="369701" y="155053"/>
                </a:lnTo>
                <a:lnTo>
                  <a:pt x="329843" y="176922"/>
                </a:lnTo>
                <a:lnTo>
                  <a:pt x="290814" y="200079"/>
                </a:lnTo>
                <a:lnTo>
                  <a:pt x="252644" y="224494"/>
                </a:lnTo>
                <a:lnTo>
                  <a:pt x="215360" y="250138"/>
                </a:lnTo>
                <a:lnTo>
                  <a:pt x="178992" y="276983"/>
                </a:lnTo>
                <a:lnTo>
                  <a:pt x="143567" y="305001"/>
                </a:lnTo>
                <a:lnTo>
                  <a:pt x="109115" y="334163"/>
                </a:lnTo>
                <a:lnTo>
                  <a:pt x="75663" y="364440"/>
                </a:lnTo>
                <a:lnTo>
                  <a:pt x="43241" y="395803"/>
                </a:lnTo>
                <a:lnTo>
                  <a:pt x="11878" y="428225"/>
                </a:lnTo>
                <a:lnTo>
                  <a:pt x="0" y="2261368"/>
                </a:lnTo>
                <a:lnTo>
                  <a:pt x="11878" y="2274492"/>
                </a:lnTo>
                <a:lnTo>
                  <a:pt x="43241" y="2306914"/>
                </a:lnTo>
                <a:lnTo>
                  <a:pt x="75663" y="2338277"/>
                </a:lnTo>
                <a:lnTo>
                  <a:pt x="109115" y="2368554"/>
                </a:lnTo>
                <a:lnTo>
                  <a:pt x="143567" y="2397716"/>
                </a:lnTo>
                <a:lnTo>
                  <a:pt x="178992" y="2425734"/>
                </a:lnTo>
                <a:lnTo>
                  <a:pt x="215360" y="2452579"/>
                </a:lnTo>
                <a:lnTo>
                  <a:pt x="252644" y="2478223"/>
                </a:lnTo>
                <a:lnTo>
                  <a:pt x="290814" y="2502638"/>
                </a:lnTo>
                <a:lnTo>
                  <a:pt x="329843" y="2525795"/>
                </a:lnTo>
                <a:lnTo>
                  <a:pt x="369701" y="2547664"/>
                </a:lnTo>
                <a:lnTo>
                  <a:pt x="410359" y="2568218"/>
                </a:lnTo>
                <a:lnTo>
                  <a:pt x="451790" y="2587429"/>
                </a:lnTo>
                <a:lnTo>
                  <a:pt x="493965" y="2605266"/>
                </a:lnTo>
                <a:lnTo>
                  <a:pt x="536855" y="2621703"/>
                </a:lnTo>
                <a:lnTo>
                  <a:pt x="580431" y="2636710"/>
                </a:lnTo>
                <a:lnTo>
                  <a:pt x="624666" y="2650258"/>
                </a:lnTo>
                <a:lnTo>
                  <a:pt x="669529" y="2662320"/>
                </a:lnTo>
                <a:lnTo>
                  <a:pt x="714994" y="2672866"/>
                </a:lnTo>
                <a:lnTo>
                  <a:pt x="761031" y="2681868"/>
                </a:lnTo>
                <a:lnTo>
                  <a:pt x="807611" y="2689298"/>
                </a:lnTo>
                <a:lnTo>
                  <a:pt x="854706" y="2695126"/>
                </a:lnTo>
                <a:lnTo>
                  <a:pt x="902288" y="2699324"/>
                </a:lnTo>
                <a:lnTo>
                  <a:pt x="950328" y="2701864"/>
                </a:lnTo>
                <a:lnTo>
                  <a:pt x="998796" y="2702717"/>
                </a:lnTo>
                <a:lnTo>
                  <a:pt x="1047265" y="2701864"/>
                </a:lnTo>
                <a:lnTo>
                  <a:pt x="1095305" y="2699324"/>
                </a:lnTo>
                <a:lnTo>
                  <a:pt x="1142887" y="2695126"/>
                </a:lnTo>
                <a:lnTo>
                  <a:pt x="1189982" y="2689298"/>
                </a:lnTo>
                <a:lnTo>
                  <a:pt x="1236562" y="2681868"/>
                </a:lnTo>
                <a:lnTo>
                  <a:pt x="1282599" y="2672866"/>
                </a:lnTo>
                <a:lnTo>
                  <a:pt x="1328064" y="2662320"/>
                </a:lnTo>
                <a:lnTo>
                  <a:pt x="1372927" y="2650258"/>
                </a:lnTo>
                <a:lnTo>
                  <a:pt x="1417162" y="2636710"/>
                </a:lnTo>
                <a:lnTo>
                  <a:pt x="1460738" y="2621703"/>
                </a:lnTo>
                <a:lnTo>
                  <a:pt x="1503628" y="2605266"/>
                </a:lnTo>
                <a:lnTo>
                  <a:pt x="1545803" y="2587429"/>
                </a:lnTo>
                <a:lnTo>
                  <a:pt x="1587234" y="2568218"/>
                </a:lnTo>
                <a:lnTo>
                  <a:pt x="1627892" y="2547664"/>
                </a:lnTo>
                <a:lnTo>
                  <a:pt x="1667750" y="2525795"/>
                </a:lnTo>
                <a:lnTo>
                  <a:pt x="1706779" y="2502638"/>
                </a:lnTo>
                <a:lnTo>
                  <a:pt x="1744949" y="2478223"/>
                </a:lnTo>
                <a:lnTo>
                  <a:pt x="1782233" y="2452579"/>
                </a:lnTo>
                <a:lnTo>
                  <a:pt x="1818601" y="2425734"/>
                </a:lnTo>
                <a:lnTo>
                  <a:pt x="1854026" y="2397716"/>
                </a:lnTo>
                <a:lnTo>
                  <a:pt x="1888478" y="2368554"/>
                </a:lnTo>
                <a:lnTo>
                  <a:pt x="1921930" y="2338277"/>
                </a:lnTo>
                <a:lnTo>
                  <a:pt x="1954351" y="2306914"/>
                </a:lnTo>
                <a:lnTo>
                  <a:pt x="1985715" y="2274492"/>
                </a:lnTo>
                <a:lnTo>
                  <a:pt x="2015992" y="2241040"/>
                </a:lnTo>
                <a:lnTo>
                  <a:pt x="2045154" y="2206588"/>
                </a:lnTo>
                <a:lnTo>
                  <a:pt x="2073172" y="2171163"/>
                </a:lnTo>
                <a:lnTo>
                  <a:pt x="2100017" y="2134795"/>
                </a:lnTo>
                <a:lnTo>
                  <a:pt x="2125661" y="2097511"/>
                </a:lnTo>
                <a:lnTo>
                  <a:pt x="2150076" y="2059340"/>
                </a:lnTo>
                <a:lnTo>
                  <a:pt x="2173232" y="2020312"/>
                </a:lnTo>
                <a:lnTo>
                  <a:pt x="2195102" y="1980454"/>
                </a:lnTo>
                <a:lnTo>
                  <a:pt x="2215656" y="1939795"/>
                </a:lnTo>
                <a:lnTo>
                  <a:pt x="2234866" y="1898364"/>
                </a:lnTo>
                <a:lnTo>
                  <a:pt x="2252704" y="1856190"/>
                </a:lnTo>
                <a:lnTo>
                  <a:pt x="2269141" y="1813300"/>
                </a:lnTo>
                <a:lnTo>
                  <a:pt x="2284147" y="1769723"/>
                </a:lnTo>
                <a:lnTo>
                  <a:pt x="2297696" y="1725489"/>
                </a:lnTo>
                <a:lnTo>
                  <a:pt x="2309758" y="1680625"/>
                </a:lnTo>
                <a:lnTo>
                  <a:pt x="2320304" y="1635161"/>
                </a:lnTo>
                <a:lnTo>
                  <a:pt x="2329306" y="1589124"/>
                </a:lnTo>
                <a:lnTo>
                  <a:pt x="2336735" y="1542544"/>
                </a:lnTo>
                <a:lnTo>
                  <a:pt x="2342563" y="1495449"/>
                </a:lnTo>
                <a:lnTo>
                  <a:pt x="2346762" y="1447867"/>
                </a:lnTo>
                <a:lnTo>
                  <a:pt x="2349302" y="1399827"/>
                </a:lnTo>
                <a:lnTo>
                  <a:pt x="2350155" y="1351358"/>
                </a:lnTo>
                <a:lnTo>
                  <a:pt x="2349302" y="1302889"/>
                </a:lnTo>
                <a:lnTo>
                  <a:pt x="2346762" y="1254850"/>
                </a:lnTo>
                <a:lnTo>
                  <a:pt x="2342563" y="1207268"/>
                </a:lnTo>
                <a:lnTo>
                  <a:pt x="2336735" y="1160173"/>
                </a:lnTo>
                <a:lnTo>
                  <a:pt x="2329306" y="1113592"/>
                </a:lnTo>
                <a:lnTo>
                  <a:pt x="2320304" y="1067556"/>
                </a:lnTo>
                <a:lnTo>
                  <a:pt x="2309758" y="1022091"/>
                </a:lnTo>
                <a:lnTo>
                  <a:pt x="2297696" y="977228"/>
                </a:lnTo>
                <a:lnTo>
                  <a:pt x="2284147" y="932993"/>
                </a:lnTo>
                <a:lnTo>
                  <a:pt x="2269141" y="889417"/>
                </a:lnTo>
                <a:lnTo>
                  <a:pt x="2252704" y="846527"/>
                </a:lnTo>
                <a:lnTo>
                  <a:pt x="2234866" y="804352"/>
                </a:lnTo>
                <a:lnTo>
                  <a:pt x="2215656" y="762921"/>
                </a:lnTo>
                <a:lnTo>
                  <a:pt x="2195102" y="722263"/>
                </a:lnTo>
                <a:lnTo>
                  <a:pt x="2173232" y="682405"/>
                </a:lnTo>
                <a:lnTo>
                  <a:pt x="2150076" y="643376"/>
                </a:lnTo>
                <a:lnTo>
                  <a:pt x="2125661" y="605206"/>
                </a:lnTo>
                <a:lnTo>
                  <a:pt x="2100017" y="567922"/>
                </a:lnTo>
                <a:lnTo>
                  <a:pt x="2073172" y="531554"/>
                </a:lnTo>
                <a:lnTo>
                  <a:pt x="2045154" y="496129"/>
                </a:lnTo>
                <a:lnTo>
                  <a:pt x="2015992" y="461677"/>
                </a:lnTo>
                <a:lnTo>
                  <a:pt x="1985715" y="428225"/>
                </a:lnTo>
                <a:lnTo>
                  <a:pt x="1954351" y="395803"/>
                </a:lnTo>
                <a:lnTo>
                  <a:pt x="1921930" y="364440"/>
                </a:lnTo>
                <a:lnTo>
                  <a:pt x="1888478" y="334163"/>
                </a:lnTo>
                <a:lnTo>
                  <a:pt x="1854026" y="305001"/>
                </a:lnTo>
                <a:lnTo>
                  <a:pt x="1818601" y="276983"/>
                </a:lnTo>
                <a:lnTo>
                  <a:pt x="1782233" y="250138"/>
                </a:lnTo>
                <a:lnTo>
                  <a:pt x="1744949" y="224494"/>
                </a:lnTo>
                <a:lnTo>
                  <a:pt x="1706779" y="200079"/>
                </a:lnTo>
                <a:lnTo>
                  <a:pt x="1667750" y="176922"/>
                </a:lnTo>
                <a:lnTo>
                  <a:pt x="1627892" y="155053"/>
                </a:lnTo>
                <a:lnTo>
                  <a:pt x="1587234" y="134499"/>
                </a:lnTo>
                <a:lnTo>
                  <a:pt x="1545803" y="115288"/>
                </a:lnTo>
                <a:lnTo>
                  <a:pt x="1503628" y="97451"/>
                </a:lnTo>
                <a:lnTo>
                  <a:pt x="1460738" y="81014"/>
                </a:lnTo>
                <a:lnTo>
                  <a:pt x="1417162" y="66007"/>
                </a:lnTo>
                <a:lnTo>
                  <a:pt x="1372927" y="52459"/>
                </a:lnTo>
                <a:lnTo>
                  <a:pt x="1328064" y="40397"/>
                </a:lnTo>
                <a:lnTo>
                  <a:pt x="1282599" y="29851"/>
                </a:lnTo>
                <a:lnTo>
                  <a:pt x="1236562" y="20849"/>
                </a:lnTo>
                <a:lnTo>
                  <a:pt x="1189982" y="13419"/>
                </a:lnTo>
                <a:lnTo>
                  <a:pt x="1142887" y="7591"/>
                </a:lnTo>
                <a:lnTo>
                  <a:pt x="1095305" y="3393"/>
                </a:lnTo>
                <a:lnTo>
                  <a:pt x="1047265" y="853"/>
                </a:lnTo>
                <a:lnTo>
                  <a:pt x="998796" y="0"/>
                </a:lnTo>
                <a:close/>
              </a:path>
            </a:pathLst>
          </a:custGeom>
          <a:solidFill>
            <a:srgbClr val="F380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18A3AC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52049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UCSF</a:t>
            </a:r>
            <a:r>
              <a:rPr spc="-10" dirty="0"/>
              <a:t> </a:t>
            </a:r>
            <a:r>
              <a:rPr dirty="0"/>
              <a:t>Malaria </a:t>
            </a:r>
            <a:r>
              <a:rPr spc="-5" dirty="0"/>
              <a:t>Elimination</a:t>
            </a:r>
            <a:r>
              <a:rPr spc="-10" dirty="0"/>
              <a:t> </a:t>
            </a:r>
            <a:r>
              <a:rPr spc="-5" dirty="0"/>
              <a:t>Initiative</a:t>
            </a:r>
            <a:r>
              <a:rPr spc="-10" dirty="0"/>
              <a:t> </a:t>
            </a:r>
            <a:r>
              <a:rPr dirty="0"/>
              <a:t>(MEI)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52049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UCSF</a:t>
            </a:r>
            <a:r>
              <a:rPr spc="-10" dirty="0"/>
              <a:t> </a:t>
            </a:r>
            <a:r>
              <a:rPr dirty="0"/>
              <a:t>Malaria </a:t>
            </a:r>
            <a:r>
              <a:rPr spc="-5" dirty="0"/>
              <a:t>Elimination</a:t>
            </a:r>
            <a:r>
              <a:rPr spc="-10" dirty="0"/>
              <a:t> </a:t>
            </a:r>
            <a:r>
              <a:rPr spc="-5" dirty="0"/>
              <a:t>Initiative</a:t>
            </a:r>
            <a:r>
              <a:rPr spc="-10" dirty="0"/>
              <a:t> </a:t>
            </a:r>
            <a:r>
              <a:rPr dirty="0"/>
              <a:t>(MEI)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5628" y="322071"/>
            <a:ext cx="11060743" cy="1266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18A3AC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5628" y="1715516"/>
            <a:ext cx="11060743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40011" y="6353741"/>
            <a:ext cx="2992754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52049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585"/>
              </a:lnSpc>
            </a:pPr>
            <a:r>
              <a:rPr spc="-5" dirty="0"/>
              <a:t>UCSF</a:t>
            </a:r>
            <a:r>
              <a:rPr spc="-10" dirty="0"/>
              <a:t> </a:t>
            </a:r>
            <a:r>
              <a:rPr dirty="0"/>
              <a:t>Malaria </a:t>
            </a:r>
            <a:r>
              <a:rPr spc="-5" dirty="0"/>
              <a:t>Elimination</a:t>
            </a:r>
            <a:r>
              <a:rPr spc="-10" dirty="0"/>
              <a:t> </a:t>
            </a:r>
            <a:r>
              <a:rPr spc="-5" dirty="0"/>
              <a:t>Initiative</a:t>
            </a:r>
            <a:r>
              <a:rPr spc="-10" dirty="0"/>
              <a:t> </a:t>
            </a:r>
            <a:r>
              <a:rPr dirty="0"/>
              <a:t>(MEI)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2011" y="1066291"/>
            <a:ext cx="54411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dirty="0">
                <a:solidFill>
                  <a:srgbClr val="052049"/>
                </a:solidFill>
                <a:latin typeface="Garamond"/>
                <a:cs typeface="Garamond"/>
              </a:rPr>
              <a:t>UCSF   Initiative pour l'élimination du paludisme (MEI)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30571" y="2237739"/>
            <a:ext cx="5843270" cy="20320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>
              <a:lnSpc>
                <a:spcPct val="90500"/>
              </a:lnSpc>
              <a:spcBef>
                <a:spcPts val="555"/>
              </a:spcBef>
            </a:pPr>
            <a:r>
              <a:rPr lang="fr-FR" sz="4000"/>
              <a:t>Principaux défis managériaux à relever pour passer du contrôle à l'élimination</a:t>
            </a:r>
          </a:p>
          <a:p>
            <a:pPr marL="12700">
              <a:lnSpc>
                <a:spcPts val="2310"/>
              </a:lnSpc>
            </a:pPr>
            <a:r>
              <a:rPr lang="fr-FR" sz="2000">
                <a:solidFill>
                  <a:srgbClr val="545454"/>
                </a:solidFill>
              </a:rPr>
              <a:t>Exercice en petits groupes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40010" y="6353740"/>
            <a:ext cx="44891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lang="fr-FR" dirty="0"/>
              <a:t>UCSF   Initiative pour l'élimination du paludisme (MEI)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710"/>
              </a:spcBef>
            </a:pPr>
            <a:r>
              <a:rPr lang="fr-FR"/>
              <a:t>Sujets de groupe pour passer du contrôle du paludisme à son élimination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102" y="1715516"/>
            <a:ext cx="10940098" cy="37471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Groupe 1</a:t>
            </a: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Gestion efficace des cas et investigation des cas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45454"/>
              </a:buClr>
              <a:buFont typeface="Arial"/>
              <a:buChar char="•"/>
            </a:pPr>
            <a:endParaRPr sz="3750" kern="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Groupe 2</a:t>
            </a: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Détection réactive des cas et investigation de foyers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545454"/>
              </a:buClr>
              <a:buFont typeface="Arial"/>
              <a:buChar char="•"/>
            </a:pPr>
            <a:endParaRPr sz="3750" kern="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Groupe 3</a:t>
            </a:r>
          </a:p>
          <a:p>
            <a:pPr marL="241300" marR="5080" indent="-228600">
              <a:lnSpc>
                <a:spcPts val="2620"/>
              </a:lnSpc>
              <a:spcBef>
                <a:spcPts val="1025"/>
              </a:spcBef>
              <a:buChar char="•"/>
              <a:tabLst>
                <a:tab pos="241300" algn="l"/>
              </a:tabLst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Surveillance en temps réel et investigation et intervention en cas d'épidémie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40010" y="6353740"/>
            <a:ext cx="42605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lang="fr-FR" dirty="0"/>
              <a:t>UCSF   Initiative pour l'élimination du paludisme (MEI)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710"/>
              </a:spcBef>
            </a:pPr>
            <a:r>
              <a:rPr lang="fr-FR" dirty="0"/>
              <a:t>Sujets de groupe pour passer du contrôle du paludisme à son élimination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5627" y="1715516"/>
            <a:ext cx="11060743" cy="437042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Groupe 4</a:t>
            </a:r>
          </a:p>
          <a:p>
            <a:pPr marL="240665" marR="976630" indent="-228600">
              <a:lnSpc>
                <a:spcPts val="2620"/>
              </a:lnSpc>
              <a:spcBef>
                <a:spcPts val="1025"/>
              </a:spcBef>
              <a:buChar char="•"/>
              <a:tabLst>
                <a:tab pos="241300" algn="l"/>
              </a:tabLst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Lutte antivectorielle ciblée (PIH, MID, réduction des sources larvaires) et surveillance vectorielle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45454"/>
              </a:buClr>
              <a:buFont typeface="Arial"/>
              <a:buChar char="•"/>
            </a:pPr>
            <a:endParaRPr sz="2400" kern="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Groupe 5</a:t>
            </a: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lang="fr-FR" sz="2400" dirty="0" err="1">
                <a:solidFill>
                  <a:srgbClr val="545454"/>
                </a:solidFill>
                <a:latin typeface="Arial"/>
                <a:cs typeface="Arial"/>
              </a:rPr>
              <a:t>Chimioprévention</a:t>
            </a: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 auprès des voyageurs, pour prévenir la réintroduction de la transmission locale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545454"/>
              </a:buClr>
              <a:buFont typeface="Arial"/>
              <a:buChar char="•"/>
            </a:pPr>
            <a:endParaRPr sz="2400" kern="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Groupe 6</a:t>
            </a:r>
          </a:p>
          <a:p>
            <a:pPr marL="240665" marR="678815" indent="-228600">
              <a:lnSpc>
                <a:spcPts val="259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Communication sur le changement de comportement et engagement de toutes les parties prenantes, y compris la communauté et le secteur privé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540010" y="6353740"/>
            <a:ext cx="433678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lang="fr-FR" dirty="0"/>
              <a:t>UCSF   Initiative pour l'élimination du paludisme (MEI)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628" y="322071"/>
            <a:ext cx="10683240" cy="12661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710"/>
              </a:spcBef>
              <a:tabLst>
                <a:tab pos="2628900" algn="l"/>
              </a:tabLst>
            </a:pPr>
            <a:r>
              <a:rPr lang="fr-FR" dirty="0"/>
              <a:t>Discussions de groupe : axées sur les niveaux communautaire, primaire, de district et provincial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5628" y="1715516"/>
            <a:ext cx="8858885" cy="2339102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Char char="•"/>
              <a:tabLst>
                <a:tab pos="241300" algn="l"/>
              </a:tabLst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Dans quelle mesure vos défis sont-ils liés à ces sujets ?</a:t>
            </a: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Lesquelles sont particulièrement importantes pour vous et pourquoi ?</a:t>
            </a: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Dans quelle mesure êtes-vous prêt à relever le défi de l'élimination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 kern="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2400" dirty="0">
                <a:solidFill>
                  <a:srgbClr val="545454"/>
                </a:solidFill>
                <a:latin typeface="Arial"/>
                <a:cs typeface="Arial"/>
              </a:rPr>
              <a:t>Débriefing du groupe : commentaires concis de chaque groupe sur les discussions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224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Office Theme</vt:lpstr>
      <vt:lpstr>Principaux défis managériaux à relever pour passer du contrôle à l'élimination Exercice en petits groupes</vt:lpstr>
      <vt:lpstr>Sujets de groupe pour passer du contrôle du paludisme à son élimination</vt:lpstr>
      <vt:lpstr>Sujets de groupe pour passer du contrôle du paludisme à son élimination</vt:lpstr>
      <vt:lpstr>Discussions de groupe : axées sur les niveaux communautaire, primaire, de district et provincial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Managerial Challenges in Moving from Control to Elimination Small Group Exercise</dc:title>
  <cp:lastModifiedBy>Joaquim Ferreira</cp:lastModifiedBy>
  <cp:revision>4</cp:revision>
  <dcterms:created xsi:type="dcterms:W3CDTF">2022-03-20T15:23:51Z</dcterms:created>
  <dcterms:modified xsi:type="dcterms:W3CDTF">2023-08-18T21:38:58Z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2022-03-08T00:00:00Z</vt:filetime>
  </property>
  <property fmtid="{D5CDD505-2E9C-101B-9397-08002B2CF9AE}" pid="3" name="Creator">
    <vt:lpwstr>PDFium</vt:lpwstr>
  </property>
  <property fmtid="{D5CDD505-2E9C-101B-9397-08002B2CF9AE}" pid="4" name="LastSaved">
    <vt:filetime>2022-03-08T00:00:00Z</vt:filetime>
  </property>
</Properties>
</file>