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66" r:id="rId2"/>
    <p:sldId id="267" r:id="rId3"/>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16" userDrawn="1">
          <p15:clr>
            <a:srgbClr val="A4A3A4"/>
          </p15:clr>
        </p15:guide>
        <p15:guide id="2" pos="3929" userDrawn="1">
          <p15:clr>
            <a:srgbClr val="A4A3A4"/>
          </p15:clr>
        </p15:guide>
        <p15:guide id="3" pos="391" userDrawn="1">
          <p15:clr>
            <a:srgbClr val="A4A3A4"/>
          </p15:clr>
        </p15:guide>
        <p15:guide id="4" orient="horz" pos="5955" userDrawn="1">
          <p15:clr>
            <a:srgbClr val="A4A3A4"/>
          </p15:clr>
        </p15:guide>
        <p15:guide id="5" orient="horz" pos="5365" userDrawn="1">
          <p15:clr>
            <a:srgbClr val="A4A3A4"/>
          </p15:clr>
        </p15:guide>
        <p15:guide id="6" pos="3135" userDrawn="1">
          <p15:clr>
            <a:srgbClr val="A4A3A4"/>
          </p15:clr>
        </p15:guide>
        <p15:guide id="7" orient="horz" pos="2167" userDrawn="1">
          <p15:clr>
            <a:srgbClr val="A4A3A4"/>
          </p15:clr>
        </p15:guide>
        <p15:guide id="8" orient="horz" pos="603" userDrawn="1">
          <p15:clr>
            <a:srgbClr val="A4A3A4"/>
          </p15:clr>
        </p15:guide>
        <p15:guide id="9" orient="horz" pos="149"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BD1052F-2D25-34C6-95D3-EBDCE1479CC8}" name="Francois Rerolle" initials="FR" userId="e47427c43fd2249d"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Jonathan Gosling" initials="" lastIdx="2" clrIdx="6"/>
  <p:cmAuthor id="1" name="Cleo Sheehan" initials="CS" lastIdx="1" clrIdx="0"/>
  <p:cmAuthor id="2" name="Cleo Sheehan" initials="CS [2]" lastIdx="1" clrIdx="1"/>
  <p:cmAuthor id="3" name="Cleo Sheehan" initials="CS [3]" lastIdx="1" clrIdx="2"/>
  <p:cmAuthor id="4" name="Cleo Sheehan" initials="CS [4]" lastIdx="1" clrIdx="3"/>
  <p:cmAuthor id="5" name="Cleo Sheehan" initials="CS [5]" lastIdx="1" clrIdx="4"/>
  <p:cmAuthor id="6" name="Cleo Sheehan" initials="CS [6]" lastIdx="1"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FF0000"/>
    <a:srgbClr val="3297D8"/>
    <a:srgbClr val="029E49"/>
    <a:srgbClr val="E15D2C"/>
    <a:srgbClr val="F8D7AF"/>
    <a:srgbClr val="DA402B"/>
    <a:srgbClr val="FBE5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77" autoAdjust="0"/>
    <p:restoredTop sz="95781"/>
  </p:normalViewPr>
  <p:slideViewPr>
    <p:cSldViewPr snapToGrid="0" snapToObjects="1">
      <p:cViewPr>
        <p:scale>
          <a:sx n="120" d="100"/>
          <a:sy n="120" d="100"/>
        </p:scale>
        <p:origin x="48" y="-2724"/>
      </p:cViewPr>
      <p:guideLst>
        <p:guide orient="horz" pos="716"/>
        <p:guide pos="3929"/>
        <p:guide pos="391"/>
        <p:guide orient="horz" pos="5955"/>
        <p:guide orient="horz" pos="5365"/>
        <p:guide pos="3135"/>
        <p:guide orient="horz" pos="2167"/>
        <p:guide orient="horz" pos="603"/>
        <p:guide orient="horz" pos="149"/>
      </p:guideLst>
    </p:cSldViewPr>
  </p:slideViewPr>
  <p:notesTextViewPr>
    <p:cViewPr>
      <p:scale>
        <a:sx n="1" d="1"/>
        <a:sy n="1" d="1"/>
      </p:scale>
      <p:origin x="0" y="0"/>
    </p:cViewPr>
  </p:notesTextViewPr>
  <p:sorterViewPr>
    <p:cViewPr>
      <p:scale>
        <a:sx n="162" d="100"/>
        <a:sy n="162"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8/10/relationships/authors" Targe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0FD949-36E0-2D49-8AB3-DB8B01FD6B09}" type="datetimeFigureOut">
              <a:rPr lang="en-US" smtClean="0"/>
              <a:pPr/>
              <a:t>8/18/2023</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95C545-3D1B-ED45-8029-DCBD4ABE6857}" type="slidenum">
              <a:rPr lang="en-US" smtClean="0"/>
              <a:pPr/>
              <a:t>‹#›</a:t>
            </a:fld>
            <a:endParaRPr lang="en-US"/>
          </a:p>
        </p:txBody>
      </p:sp>
    </p:spTree>
    <p:extLst>
      <p:ext uri="{BB962C8B-B14F-4D97-AF65-F5344CB8AC3E}">
        <p14:creationId xmlns:p14="http://schemas.microsoft.com/office/powerpoint/2010/main" val="1650005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95C545-3D1B-ED45-8029-DCBD4ABE6857}" type="slidenum">
              <a:rPr lang="en-US" smtClean="0"/>
              <a:pPr/>
              <a:t>1</a:t>
            </a:fld>
            <a:endParaRPr lang="en-US"/>
          </a:p>
        </p:txBody>
      </p:sp>
    </p:spTree>
    <p:extLst>
      <p:ext uri="{BB962C8B-B14F-4D97-AF65-F5344CB8AC3E}">
        <p14:creationId xmlns:p14="http://schemas.microsoft.com/office/powerpoint/2010/main" val="673779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8DF158A6-C5A6-7644-A3E5-268EF3EE57E9}" type="datetimeFigureOut">
              <a:rPr lang="en-US" smtClean="0"/>
              <a:pPr/>
              <a:t>8/18/2023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1D044-B1AF-2248-A935-2E098A05FDF1}" type="slidenum">
              <a:rPr lang="en-US" smtClean="0"/>
              <a:pPr/>
              <a:t>‹#›</a:t>
            </a:fld>
            <a:endParaRPr lang="en-US"/>
          </a:p>
        </p:txBody>
      </p:sp>
    </p:spTree>
    <p:extLst>
      <p:ext uri="{BB962C8B-B14F-4D97-AF65-F5344CB8AC3E}">
        <p14:creationId xmlns:p14="http://schemas.microsoft.com/office/powerpoint/2010/main" val="201448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DF158A6-C5A6-7644-A3E5-268EF3EE57E9}" type="datetimeFigureOut">
              <a:rPr lang="en-US" smtClean="0"/>
              <a:pPr/>
              <a:t>8/18/2023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1D044-B1AF-2248-A935-2E098A05FDF1}" type="slidenum">
              <a:rPr lang="en-US" smtClean="0"/>
              <a:pPr/>
              <a:t>‹#›</a:t>
            </a:fld>
            <a:endParaRPr lang="en-US"/>
          </a:p>
        </p:txBody>
      </p:sp>
    </p:spTree>
    <p:extLst>
      <p:ext uri="{BB962C8B-B14F-4D97-AF65-F5344CB8AC3E}">
        <p14:creationId xmlns:p14="http://schemas.microsoft.com/office/powerpoint/2010/main" val="1046854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DF158A6-C5A6-7644-A3E5-268EF3EE57E9}" type="datetimeFigureOut">
              <a:rPr lang="en-US" smtClean="0"/>
              <a:pPr/>
              <a:t>8/18/2023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1D044-B1AF-2248-A935-2E098A05FDF1}" type="slidenum">
              <a:rPr lang="en-US" smtClean="0"/>
              <a:pPr/>
              <a:t>‹#›</a:t>
            </a:fld>
            <a:endParaRPr lang="en-US"/>
          </a:p>
        </p:txBody>
      </p:sp>
    </p:spTree>
    <p:extLst>
      <p:ext uri="{BB962C8B-B14F-4D97-AF65-F5344CB8AC3E}">
        <p14:creationId xmlns:p14="http://schemas.microsoft.com/office/powerpoint/2010/main" val="147355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DF158A6-C5A6-7644-A3E5-268EF3EE57E9}" type="datetimeFigureOut">
              <a:rPr lang="en-US" smtClean="0"/>
              <a:pPr/>
              <a:t>8/18/2023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1D044-B1AF-2248-A935-2E098A05FDF1}" type="slidenum">
              <a:rPr lang="en-US" smtClean="0"/>
              <a:pPr/>
              <a:t>‹#›</a:t>
            </a:fld>
            <a:endParaRPr lang="en-US"/>
          </a:p>
        </p:txBody>
      </p:sp>
    </p:spTree>
    <p:extLst>
      <p:ext uri="{BB962C8B-B14F-4D97-AF65-F5344CB8AC3E}">
        <p14:creationId xmlns:p14="http://schemas.microsoft.com/office/powerpoint/2010/main" val="1306022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DF158A6-C5A6-7644-A3E5-268EF3EE57E9}" type="datetimeFigureOut">
              <a:rPr lang="en-US" smtClean="0"/>
              <a:pPr/>
              <a:t>8/18/2023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1D044-B1AF-2248-A935-2E098A05FDF1}" type="slidenum">
              <a:rPr lang="en-US" smtClean="0"/>
              <a:pPr/>
              <a:t>‹#›</a:t>
            </a:fld>
            <a:endParaRPr lang="en-US"/>
          </a:p>
        </p:txBody>
      </p:sp>
    </p:spTree>
    <p:extLst>
      <p:ext uri="{BB962C8B-B14F-4D97-AF65-F5344CB8AC3E}">
        <p14:creationId xmlns:p14="http://schemas.microsoft.com/office/powerpoint/2010/main" val="892742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8DF158A6-C5A6-7644-A3E5-268EF3EE57E9}" type="datetimeFigureOut">
              <a:rPr lang="en-US" smtClean="0"/>
              <a:pPr/>
              <a:t>8/18/2023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1D044-B1AF-2248-A935-2E098A05FDF1}" type="slidenum">
              <a:rPr lang="en-US" smtClean="0"/>
              <a:pPr/>
              <a:t>‹#›</a:t>
            </a:fld>
            <a:endParaRPr lang="en-US"/>
          </a:p>
        </p:txBody>
      </p:sp>
    </p:spTree>
    <p:extLst>
      <p:ext uri="{BB962C8B-B14F-4D97-AF65-F5344CB8AC3E}">
        <p14:creationId xmlns:p14="http://schemas.microsoft.com/office/powerpoint/2010/main" val="2006439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8DF158A6-C5A6-7644-A3E5-268EF3EE57E9}" type="datetimeFigureOut">
              <a:rPr lang="en-US" smtClean="0"/>
              <a:pPr/>
              <a:t>8/18/2023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01D044-B1AF-2248-A935-2E098A05FDF1}" type="slidenum">
              <a:rPr lang="en-US" smtClean="0"/>
              <a:pPr/>
              <a:t>‹#›</a:t>
            </a:fld>
            <a:endParaRPr lang="en-US"/>
          </a:p>
        </p:txBody>
      </p:sp>
    </p:spTree>
    <p:extLst>
      <p:ext uri="{BB962C8B-B14F-4D97-AF65-F5344CB8AC3E}">
        <p14:creationId xmlns:p14="http://schemas.microsoft.com/office/powerpoint/2010/main" val="295051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8DF158A6-C5A6-7644-A3E5-268EF3EE57E9}" type="datetimeFigureOut">
              <a:rPr lang="en-US" smtClean="0"/>
              <a:pPr/>
              <a:t>8/18/2023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01D044-B1AF-2248-A935-2E098A05FDF1}" type="slidenum">
              <a:rPr lang="en-US" smtClean="0"/>
              <a:pPr/>
              <a:t>‹#›</a:t>
            </a:fld>
            <a:endParaRPr lang="en-US"/>
          </a:p>
        </p:txBody>
      </p:sp>
    </p:spTree>
    <p:extLst>
      <p:ext uri="{BB962C8B-B14F-4D97-AF65-F5344CB8AC3E}">
        <p14:creationId xmlns:p14="http://schemas.microsoft.com/office/powerpoint/2010/main" val="394634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F158A6-C5A6-7644-A3E5-268EF3EE57E9}" type="datetimeFigureOut">
              <a:rPr lang="en-US" smtClean="0"/>
              <a:pPr/>
              <a:t>8/18/2023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01D044-B1AF-2248-A935-2E098A05FDF1}" type="slidenum">
              <a:rPr lang="en-US" smtClean="0"/>
              <a:pPr/>
              <a:t>‹#›</a:t>
            </a:fld>
            <a:endParaRPr lang="en-US"/>
          </a:p>
        </p:txBody>
      </p:sp>
    </p:spTree>
    <p:extLst>
      <p:ext uri="{BB962C8B-B14F-4D97-AF65-F5344CB8AC3E}">
        <p14:creationId xmlns:p14="http://schemas.microsoft.com/office/powerpoint/2010/main" val="1197010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8DF158A6-C5A6-7644-A3E5-268EF3EE57E9}" type="datetimeFigureOut">
              <a:rPr lang="en-US" smtClean="0"/>
              <a:pPr/>
              <a:t>8/18/2023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1D044-B1AF-2248-A935-2E098A05FDF1}" type="slidenum">
              <a:rPr lang="en-US" smtClean="0"/>
              <a:pPr/>
              <a:t>‹#›</a:t>
            </a:fld>
            <a:endParaRPr lang="en-US"/>
          </a:p>
        </p:txBody>
      </p:sp>
    </p:spTree>
    <p:extLst>
      <p:ext uri="{BB962C8B-B14F-4D97-AF65-F5344CB8AC3E}">
        <p14:creationId xmlns:p14="http://schemas.microsoft.com/office/powerpoint/2010/main" val="524063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Drag picture to placeholder or click icon to add</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8DF158A6-C5A6-7644-A3E5-268EF3EE57E9}" type="datetimeFigureOut">
              <a:rPr lang="en-US" smtClean="0"/>
              <a:pPr/>
              <a:t>8/18/2023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1D044-B1AF-2248-A935-2E098A05FDF1}" type="slidenum">
              <a:rPr lang="en-US" smtClean="0"/>
              <a:pPr/>
              <a:t>‹#›</a:t>
            </a:fld>
            <a:endParaRPr lang="en-US"/>
          </a:p>
        </p:txBody>
      </p:sp>
    </p:spTree>
    <p:extLst>
      <p:ext uri="{BB962C8B-B14F-4D97-AF65-F5344CB8AC3E}">
        <p14:creationId xmlns:p14="http://schemas.microsoft.com/office/powerpoint/2010/main" val="1101211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DF158A6-C5A6-7644-A3E5-268EF3EE57E9}" type="datetimeFigureOut">
              <a:rPr lang="en-US" smtClean="0"/>
              <a:pPr/>
              <a:t>8/18/2023</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401D044-B1AF-2248-A935-2E098A05FDF1}" type="slidenum">
              <a:rPr lang="en-US" smtClean="0"/>
              <a:pPr/>
              <a:t>‹#›</a:t>
            </a:fld>
            <a:endParaRPr lang="en-US"/>
          </a:p>
        </p:txBody>
      </p:sp>
    </p:spTree>
    <p:extLst>
      <p:ext uri="{BB962C8B-B14F-4D97-AF65-F5344CB8AC3E}">
        <p14:creationId xmlns:p14="http://schemas.microsoft.com/office/powerpoint/2010/main" val="15122074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emf"/><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7.png"/><Relationship Id="rId1" Type="http://schemas.openxmlformats.org/officeDocument/2006/relationships/slideLayout" Target="../slideLayouts/slideLayout6.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4350" y="470007"/>
            <a:ext cx="5829300" cy="585697"/>
          </a:xfrm>
        </p:spPr>
        <p:txBody>
          <a:bodyPr>
            <a:normAutofit/>
          </a:bodyPr>
          <a:lstStyle/>
          <a:p>
            <a:r>
              <a:rPr lang="fr-FR" sz="2000" b="1" dirty="0">
                <a:solidFill>
                  <a:srgbClr val="3297D8"/>
                </a:solidFill>
              </a:rPr>
              <a:t>Briefing :</a:t>
            </a:r>
            <a:r>
              <a:rPr lang="fr-FR" sz="2000" b="1" dirty="0"/>
              <a:t> Consultation amicale</a:t>
            </a:r>
          </a:p>
        </p:txBody>
      </p:sp>
      <p:sp>
        <p:nvSpPr>
          <p:cNvPr id="27" name="Subtitle 2"/>
          <p:cNvSpPr>
            <a:spLocks noGrp="1"/>
          </p:cNvSpPr>
          <p:nvPr>
            <p:ph type="subTitle" idx="1"/>
          </p:nvPr>
        </p:nvSpPr>
        <p:spPr>
          <a:xfrm>
            <a:off x="628105" y="1094270"/>
            <a:ext cx="5602866" cy="2430326"/>
          </a:xfrm>
          <a:solidFill>
            <a:schemeClr val="bg1">
              <a:lumMod val="95000"/>
            </a:schemeClr>
          </a:solidFill>
        </p:spPr>
        <p:txBody>
          <a:bodyPr>
            <a:noAutofit/>
          </a:bodyPr>
          <a:lstStyle/>
          <a:p>
            <a:pPr algn="l">
              <a:spcBef>
                <a:spcPts val="0"/>
              </a:spcBef>
              <a:spcAft>
                <a:spcPts val="300"/>
              </a:spcAft>
            </a:pPr>
            <a:r>
              <a:rPr lang="fr-FR" sz="950" b="1" dirty="0">
                <a:solidFill>
                  <a:srgbClr val="0070C0"/>
                </a:solidFill>
              </a:rPr>
              <a:t>Qu'est-ce que c'est ?</a:t>
            </a:r>
          </a:p>
          <a:p>
            <a:pPr algn="l">
              <a:spcBef>
                <a:spcPts val="0"/>
              </a:spcBef>
              <a:spcAft>
                <a:spcPts val="400"/>
              </a:spcAft>
            </a:pPr>
            <a:r>
              <a:rPr lang="fr-FR" sz="950" dirty="0"/>
              <a:t>La consultation amicale est un processus spécialement créé pour l'exploration, la planification et l'apprentissage en collaboration par le biais de présentations, de questions et de commentaires. </a:t>
            </a:r>
            <a:r>
              <a:rPr lang="fr-FR" sz="950" dirty="0">
                <a:solidFill>
                  <a:srgbClr val="FF0000"/>
                </a:solidFill>
              </a:rPr>
              <a:t>Dans le cadre du processus, chaque membre du groupe a la possibilité de présenter un défi auquel il est confronté, qu'il est à l'aise de partager et qui relève de sa responsabilité personnelle. </a:t>
            </a:r>
          </a:p>
          <a:p>
            <a:pPr algn="l">
              <a:spcBef>
                <a:spcPts val="0"/>
              </a:spcBef>
              <a:spcAft>
                <a:spcPts val="400"/>
              </a:spcAft>
            </a:pPr>
            <a:r>
              <a:rPr lang="fr-FR" sz="950" dirty="0"/>
              <a:t>L'espace de consultation amicale est un environnement structuré, réactif et favorable pour obtenir des commentaires, des idées et des conseils de vos collègues.</a:t>
            </a:r>
          </a:p>
          <a:p>
            <a:pPr algn="l">
              <a:spcBef>
                <a:spcPts val="0"/>
              </a:spcBef>
              <a:spcAft>
                <a:spcPts val="300"/>
              </a:spcAft>
            </a:pPr>
            <a:r>
              <a:rPr lang="fr-FR" sz="950" b="1" dirty="0">
                <a:solidFill>
                  <a:srgbClr val="0070C0"/>
                </a:solidFill>
              </a:rPr>
              <a:t>Le processus</a:t>
            </a:r>
          </a:p>
          <a:p>
            <a:pPr marL="228600" lvl="0" indent="-228600" algn="l">
              <a:spcBef>
                <a:spcPts val="0"/>
              </a:spcBef>
              <a:spcAft>
                <a:spcPts val="300"/>
              </a:spcAft>
              <a:buClr>
                <a:srgbClr val="1970C0"/>
              </a:buClr>
              <a:buFont typeface="+mj-lt"/>
              <a:buAutoNum type="arabicPeriod"/>
            </a:pPr>
            <a:r>
              <a:rPr lang="fr-FR" sz="950" b="1" dirty="0"/>
              <a:t>Interrogateur/président</a:t>
            </a:r>
            <a:r>
              <a:rPr lang="fr-FR" sz="950" dirty="0"/>
              <a:t> : La personne « en charge » du processus, qui contrôle le temps et gère la dynamique et les interactions du groupe. Cette personne « interroge » le présentateur et joue le rôle de médiateur entre le présentateur et les observateurs (qui rejoignent la discussion à la fin de l'étape 3).</a:t>
            </a:r>
          </a:p>
          <a:p>
            <a:pPr marL="228600" lvl="0" indent="-228600" algn="l">
              <a:spcBef>
                <a:spcPts val="0"/>
              </a:spcBef>
              <a:spcAft>
                <a:spcPts val="300"/>
              </a:spcAft>
              <a:buClr>
                <a:srgbClr val="1970C0"/>
              </a:buClr>
              <a:buFont typeface="+mj-lt"/>
              <a:buAutoNum type="arabicPeriod"/>
            </a:pPr>
            <a:r>
              <a:rPr lang="fr-FR" sz="950" b="1" dirty="0"/>
              <a:t>Présentateur</a:t>
            </a:r>
            <a:r>
              <a:rPr lang="fr-FR" sz="950" dirty="0"/>
              <a:t> : L'objectif du processus de consultation. Il/elle présente son/ses problème(s).</a:t>
            </a:r>
          </a:p>
          <a:p>
            <a:pPr marL="228600" lvl="0" indent="-228600" algn="l">
              <a:spcBef>
                <a:spcPts val="0"/>
              </a:spcBef>
              <a:spcAft>
                <a:spcPts val="300"/>
              </a:spcAft>
              <a:buClr>
                <a:srgbClr val="1970C0"/>
              </a:buClr>
              <a:buFont typeface="+mj-lt"/>
              <a:buAutoNum type="arabicPeriod"/>
            </a:pPr>
            <a:r>
              <a:rPr lang="fr-FR" sz="950" b="1" dirty="0"/>
              <a:t>Observateurs/participants à la discussion</a:t>
            </a:r>
            <a:r>
              <a:rPr lang="fr-FR" sz="950" dirty="0"/>
              <a:t> : Le reste du groupe (c'est-à-dire les personnes autres que l'enquêteur et le présentateur). Les observateurs sont d'abord des auditeurs, puis des questionneurs et des participants aux discussions. Un observateur joue le rôle d'</a:t>
            </a:r>
            <a:r>
              <a:rPr lang="fr-FR" sz="950" b="1" dirty="0"/>
              <a:t>enregistreur</a:t>
            </a:r>
            <a:r>
              <a:rPr lang="fr-FR" sz="950" dirty="0"/>
              <a:t> et prend des notes pour le compte du présentateur</a:t>
            </a:r>
          </a:p>
        </p:txBody>
      </p:sp>
      <p:sp>
        <p:nvSpPr>
          <p:cNvPr id="6" name="Subtitle 2"/>
          <p:cNvSpPr txBox="1">
            <a:spLocks/>
          </p:cNvSpPr>
          <p:nvPr/>
        </p:nvSpPr>
        <p:spPr>
          <a:xfrm>
            <a:off x="547080" y="3611301"/>
            <a:ext cx="4450993" cy="5805749"/>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spcBef>
                <a:spcPts val="0"/>
              </a:spcBef>
              <a:spcAft>
                <a:spcPts val="400"/>
              </a:spcAft>
            </a:pPr>
            <a:r>
              <a:rPr lang="fr-FR" sz="1000" b="1" dirty="0">
                <a:solidFill>
                  <a:srgbClr val="0070C0"/>
                </a:solidFill>
              </a:rPr>
              <a:t>Étape 1 : Présentation de « Mon défi » – 8 mins	</a:t>
            </a:r>
          </a:p>
          <a:p>
            <a:pPr algn="l">
              <a:spcBef>
                <a:spcPts val="0"/>
              </a:spcBef>
              <a:spcAft>
                <a:spcPts val="400"/>
              </a:spcAft>
            </a:pPr>
            <a:r>
              <a:rPr lang="fr-FR" sz="1000" dirty="0">
                <a:solidFill>
                  <a:srgbClr val="0070C0"/>
                </a:solidFill>
              </a:rPr>
              <a:t>Présentateur -&gt; interrogateur (les observateurs écoutent)</a:t>
            </a:r>
          </a:p>
          <a:p>
            <a:pPr algn="l">
              <a:spcBef>
                <a:spcPts val="0"/>
              </a:spcBef>
              <a:spcAft>
                <a:spcPts val="300"/>
              </a:spcAft>
            </a:pPr>
            <a:r>
              <a:rPr lang="fr-FR" sz="1000" dirty="0"/>
              <a:t>L'enquêteur désigné invite le présentateur à prendre la parole. Le présentateur s'adresse UNIQUEMENT à l'interrogateur (les observateurs sont sur le côté). </a:t>
            </a:r>
          </a:p>
          <a:p>
            <a:pPr algn="l">
              <a:spcBef>
                <a:spcPts val="0"/>
              </a:spcBef>
              <a:spcAft>
                <a:spcPts val="300"/>
              </a:spcAft>
            </a:pPr>
            <a:r>
              <a:rPr lang="fr-FR" sz="1000" dirty="0"/>
              <a:t>La présentation du présentateur doit se faire plus ou moins sans interruption. Cependant, il est de la responsabilité de l'interrogateur de faire en sorte que le présentateur ne dévie pas de sa trajectoire. Les observateurs écoutent en silence et attentivement (l'enregistreur prend des notes et une photo du schéma).</a:t>
            </a:r>
          </a:p>
          <a:p>
            <a:pPr algn="l">
              <a:spcBef>
                <a:spcPts val="400"/>
              </a:spcBef>
              <a:spcAft>
                <a:spcPts val="400"/>
              </a:spcAft>
            </a:pPr>
            <a:r>
              <a:rPr lang="fr-FR" sz="1000" b="1" dirty="0">
                <a:solidFill>
                  <a:srgbClr val="0070C0"/>
                </a:solidFill>
              </a:rPr>
              <a:t>Étape 2 : Questions de clarification – 5 mins au total	</a:t>
            </a:r>
          </a:p>
          <a:p>
            <a:pPr algn="l">
              <a:spcBef>
                <a:spcPts val="0"/>
              </a:spcBef>
              <a:spcAft>
                <a:spcPts val="600"/>
              </a:spcAft>
            </a:pPr>
            <a:r>
              <a:rPr lang="fr-FR" sz="1000" dirty="0">
                <a:solidFill>
                  <a:srgbClr val="0070C0"/>
                </a:solidFill>
              </a:rPr>
              <a:t>a) Observateurs -&gt; Interrogateur (le présentateur écoute) – 2 mins</a:t>
            </a:r>
            <a:br>
              <a:rPr lang="fr-FR" sz="1000" dirty="0">
                <a:solidFill>
                  <a:srgbClr val="0070C0"/>
                </a:solidFill>
              </a:rPr>
            </a:br>
            <a:r>
              <a:rPr lang="fr-FR" sz="1000" dirty="0">
                <a:solidFill>
                  <a:srgbClr val="0070C0"/>
                </a:solidFill>
              </a:rPr>
              <a:t>b) Interrogateur -&gt; Présentateur (les observateurs écoutent) – 3 mins</a:t>
            </a:r>
          </a:p>
          <a:p>
            <a:pPr algn="l">
              <a:spcBef>
                <a:spcPts val="0"/>
              </a:spcBef>
              <a:spcAft>
                <a:spcPts val="300"/>
              </a:spcAft>
            </a:pPr>
            <a:r>
              <a:rPr lang="fr-FR" sz="1000" dirty="0"/>
              <a:t>Les observateurs ont maintenant la possibilité de poser des questions pour obtenir des clarifications : elles sont adressées à l'interrogateur qui les hiérarchise et les pose au présentateur. </a:t>
            </a:r>
          </a:p>
          <a:p>
            <a:pPr marL="138113" lvl="0" indent="-138113" algn="l">
              <a:spcBef>
                <a:spcPts val="0"/>
              </a:spcBef>
              <a:spcAft>
                <a:spcPts val="300"/>
              </a:spcAft>
            </a:pPr>
            <a:r>
              <a:rPr lang="fr-FR" sz="1000" dirty="0"/>
              <a:t>a) L'interrogateur invite les observateurs à poser des questions afin de clarifier des points spécifiques (c'est-à-dire qu'il n'y a pas de discussion à ce stade). L'interrogateur recueille 3 à 5 questions. Cela ne devrait pas prendre plus de </a:t>
            </a:r>
            <a:br>
              <a:rPr lang="fr-FR" sz="1000" dirty="0"/>
            </a:br>
            <a:r>
              <a:rPr lang="fr-FR" sz="1000" dirty="0"/>
              <a:t>2 mins. </a:t>
            </a:r>
          </a:p>
          <a:p>
            <a:pPr marL="138113" lvl="0" indent="-138113" algn="l">
              <a:spcBef>
                <a:spcPts val="0"/>
              </a:spcBef>
              <a:spcAft>
                <a:spcPts val="300"/>
              </a:spcAft>
            </a:pPr>
            <a:r>
              <a:rPr lang="fr-FR" sz="1000" dirty="0"/>
              <a:t>b) L'interrogateur sélectionne les questions les plus importantes auxquelles le présentateur répond maintenant de manière succincte. Les observateurs écoutent en silence </a:t>
            </a:r>
            <a:r>
              <a:rPr lang="fr-FR" sz="1000" dirty="0">
                <a:solidFill>
                  <a:schemeClr val="accent2"/>
                </a:solidFill>
              </a:rPr>
              <a:t>et attentivement</a:t>
            </a:r>
            <a:r>
              <a:rPr lang="fr-FR" sz="1000" dirty="0"/>
              <a:t>. L'enregistreur note les questions.</a:t>
            </a:r>
          </a:p>
          <a:p>
            <a:pPr marL="138113" lvl="0" indent="-138113" algn="l">
              <a:spcBef>
                <a:spcPts val="400"/>
              </a:spcBef>
              <a:spcAft>
                <a:spcPts val="400"/>
              </a:spcAft>
            </a:pPr>
            <a:r>
              <a:rPr lang="fr-FR" sz="1000" b="1" dirty="0">
                <a:solidFill>
                  <a:srgbClr val="0070C0"/>
                </a:solidFill>
              </a:rPr>
              <a:t>Étape 3 : Discussion – 12 mins </a:t>
            </a:r>
          </a:p>
          <a:p>
            <a:pPr marL="138113" lvl="0" indent="-138113" algn="l">
              <a:spcBef>
                <a:spcPts val="0"/>
              </a:spcBef>
              <a:spcAft>
                <a:spcPts val="300"/>
              </a:spcAft>
            </a:pPr>
            <a:r>
              <a:rPr lang="fr-FR" sz="1000" dirty="0">
                <a:solidFill>
                  <a:srgbClr val="0070C0"/>
                </a:solidFill>
              </a:rPr>
              <a:t>Interrogateur &lt;-&gt; Observateurs (le présentateur écoute)</a:t>
            </a:r>
          </a:p>
          <a:p>
            <a:pPr marL="9525" lvl="0" indent="-9525" algn="l">
              <a:spcBef>
                <a:spcPts val="0"/>
              </a:spcBef>
              <a:spcAft>
                <a:spcPts val="300"/>
              </a:spcAft>
            </a:pPr>
            <a:r>
              <a:rPr lang="fr-FR" sz="1000" dirty="0"/>
              <a:t>Le but de cette étape est de tirer parti de l'apport collectif de l'interrogateur et des observateurs sur le problème du présentateur. L'interrogateur et les observateurs discutent du problème et explorent les actions possibles.</a:t>
            </a:r>
          </a:p>
          <a:p>
            <a:pPr marL="9525" lvl="0" indent="-9525" algn="l">
              <a:spcBef>
                <a:spcPts val="0"/>
              </a:spcBef>
              <a:spcAft>
                <a:spcPts val="300"/>
              </a:spcAft>
            </a:pPr>
            <a:r>
              <a:rPr lang="fr-FR" sz="1000" dirty="0"/>
              <a:t>Pendant ce processus, le présentateur tourne sa chaise de manière à ce que son dos soit tourné vers le groupe. Le présentateur ÉCOUTE et prend des notes. L'enregistreur se joint à la discussion.</a:t>
            </a:r>
          </a:p>
          <a:p>
            <a:pPr marL="138113" indent="-138113" algn="l">
              <a:spcBef>
                <a:spcPts val="400"/>
              </a:spcBef>
              <a:spcAft>
                <a:spcPts val="400"/>
              </a:spcAft>
            </a:pPr>
            <a:r>
              <a:rPr lang="fr-FR" sz="1000" b="1" dirty="0">
                <a:solidFill>
                  <a:srgbClr val="0070C0"/>
                </a:solidFill>
              </a:rPr>
              <a:t>Étape 4 : Récapitulation sur « Mon défi » – 2 mins </a:t>
            </a:r>
          </a:p>
          <a:p>
            <a:pPr marL="138113" lvl="0" indent="-138113" algn="l">
              <a:spcBef>
                <a:spcPts val="0"/>
              </a:spcBef>
              <a:spcAft>
                <a:spcPts val="300"/>
              </a:spcAft>
            </a:pPr>
            <a:r>
              <a:rPr lang="fr-FR" sz="1000" dirty="0">
                <a:solidFill>
                  <a:srgbClr val="0070C0"/>
                </a:solidFill>
              </a:rPr>
              <a:t>Tous ensemble</a:t>
            </a:r>
          </a:p>
          <a:p>
            <a:pPr marL="9525" indent="-9525" algn="l">
              <a:spcBef>
                <a:spcPts val="0"/>
              </a:spcBef>
              <a:spcAft>
                <a:spcPts val="300"/>
              </a:spcAft>
            </a:pPr>
            <a:r>
              <a:rPr lang="fr-FR" sz="1000" dirty="0"/>
              <a:t>L'objectif de cette dernière étape est de permettre au présentateur de poser des questions finales ou de fournir des commentaires finaux au groupe. L'interrogateur et les observateurs sont invités à réagir. Soyez bref.</a:t>
            </a:r>
          </a:p>
          <a:p>
            <a:pPr marL="9525" indent="-9525" algn="l">
              <a:spcBef>
                <a:spcPts val="0"/>
              </a:spcBef>
              <a:spcAft>
                <a:spcPts val="300"/>
              </a:spcAft>
            </a:pPr>
            <a:endParaRPr lang="en-US" sz="300" dirty="0"/>
          </a:p>
          <a:p>
            <a:pPr marL="9525" indent="-9525" algn="l">
              <a:spcBef>
                <a:spcPts val="0"/>
              </a:spcBef>
              <a:spcAft>
                <a:spcPts val="300"/>
              </a:spcAft>
            </a:pPr>
            <a:r>
              <a:rPr lang="fr-FR" sz="1000" dirty="0"/>
              <a:t>Après la session, l'enregistreur remet les notes au présentateur pour qu'il les commente. Une copie est remise aux organisateurs. </a:t>
            </a:r>
          </a:p>
        </p:txBody>
      </p:sp>
      <p:pic>
        <p:nvPicPr>
          <p:cNvPr id="10" name="Picture 9"/>
          <p:cNvPicPr>
            <a:picLocks noChangeAspect="1"/>
          </p:cNvPicPr>
          <p:nvPr/>
        </p:nvPicPr>
        <p:blipFill>
          <a:blip r:embed="rId3"/>
          <a:stretch>
            <a:fillRect/>
          </a:stretch>
        </p:blipFill>
        <p:spPr>
          <a:xfrm>
            <a:off x="4975852" y="3639272"/>
            <a:ext cx="1260000" cy="1078378"/>
          </a:xfrm>
          <a:prstGeom prst="rect">
            <a:avLst/>
          </a:prstGeom>
        </p:spPr>
      </p:pic>
      <p:pic>
        <p:nvPicPr>
          <p:cNvPr id="11" name="Picture 10"/>
          <p:cNvPicPr>
            <a:picLocks noChangeAspect="1"/>
          </p:cNvPicPr>
          <p:nvPr/>
        </p:nvPicPr>
        <p:blipFill>
          <a:blip r:embed="rId4"/>
          <a:stretch>
            <a:fillRect/>
          </a:stretch>
        </p:blipFill>
        <p:spPr>
          <a:xfrm>
            <a:off x="4970971" y="5126457"/>
            <a:ext cx="1260000" cy="1101081"/>
          </a:xfrm>
          <a:prstGeom prst="rect">
            <a:avLst/>
          </a:prstGeom>
        </p:spPr>
      </p:pic>
      <p:pic>
        <p:nvPicPr>
          <p:cNvPr id="12" name="Picture 11"/>
          <p:cNvPicPr>
            <a:picLocks noChangeAspect="1"/>
          </p:cNvPicPr>
          <p:nvPr/>
        </p:nvPicPr>
        <p:blipFill>
          <a:blip r:embed="rId5"/>
          <a:stretch>
            <a:fillRect/>
          </a:stretch>
        </p:blipFill>
        <p:spPr>
          <a:xfrm>
            <a:off x="4920571" y="7034125"/>
            <a:ext cx="1310400" cy="1145175"/>
          </a:xfrm>
          <a:prstGeom prst="rect">
            <a:avLst/>
          </a:prstGeom>
        </p:spPr>
      </p:pic>
      <p:pic>
        <p:nvPicPr>
          <p:cNvPr id="13" name="Picture 12"/>
          <p:cNvPicPr>
            <a:picLocks noChangeAspect="1"/>
          </p:cNvPicPr>
          <p:nvPr/>
        </p:nvPicPr>
        <p:blipFill>
          <a:blip r:embed="rId6"/>
          <a:stretch>
            <a:fillRect/>
          </a:stretch>
        </p:blipFill>
        <p:spPr>
          <a:xfrm>
            <a:off x="4920571" y="8429834"/>
            <a:ext cx="1260000" cy="1118108"/>
          </a:xfrm>
          <a:prstGeom prst="rect">
            <a:avLst/>
          </a:prstGeom>
        </p:spPr>
      </p:pic>
      <p:pic>
        <p:nvPicPr>
          <p:cNvPr id="19" name="Picture 18" descr="UCSF GHS GHG logo_navy font &amp; white background"/>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28105" y="200424"/>
            <a:ext cx="1190625" cy="419100"/>
          </a:xfrm>
          <a:prstGeom prst="rect">
            <a:avLst/>
          </a:prstGeom>
          <a:noFill/>
          <a:ln>
            <a:noFill/>
          </a:ln>
        </p:spPr>
      </p:pic>
      <p:pic>
        <p:nvPicPr>
          <p:cNvPr id="20" name="Picture 19"/>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505450" y="200424"/>
            <a:ext cx="838200" cy="409575"/>
          </a:xfrm>
          <a:prstGeom prst="rect">
            <a:avLst/>
          </a:prstGeom>
          <a:noFill/>
          <a:ln>
            <a:noFill/>
          </a:ln>
        </p:spPr>
      </p:pic>
    </p:spTree>
    <p:extLst>
      <p:ext uri="{BB962C8B-B14F-4D97-AF65-F5344CB8AC3E}">
        <p14:creationId xmlns:p14="http://schemas.microsoft.com/office/powerpoint/2010/main" val="232331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22FEA-26AB-9D4F-82FF-1096A2FD6964}"/>
              </a:ext>
            </a:extLst>
          </p:cNvPr>
          <p:cNvSpPr>
            <a:spLocks noGrp="1"/>
          </p:cNvSpPr>
          <p:nvPr>
            <p:ph type="title"/>
          </p:nvPr>
        </p:nvSpPr>
        <p:spPr>
          <a:xfrm>
            <a:off x="428625" y="1410879"/>
            <a:ext cx="4461874" cy="695324"/>
          </a:xfrm>
        </p:spPr>
        <p:txBody>
          <a:bodyPr>
            <a:normAutofit fontScale="90000"/>
          </a:bodyPr>
          <a:lstStyle/>
          <a:p>
            <a:r>
              <a:rPr lang="fr-FR" b="1" dirty="0">
                <a:solidFill>
                  <a:srgbClr val="0070C0"/>
                </a:solidFill>
              </a:rPr>
              <a:t>Modèle de l'enregistreur :</a:t>
            </a:r>
            <a:br>
              <a:rPr lang="fr-FR" dirty="0"/>
            </a:br>
            <a:endParaRPr lang="fr-FR" dirty="0"/>
          </a:p>
        </p:txBody>
      </p:sp>
      <p:sp>
        <p:nvSpPr>
          <p:cNvPr id="3" name="Title 1">
            <a:extLst>
              <a:ext uri="{FF2B5EF4-FFF2-40B4-BE49-F238E27FC236}">
                <a16:creationId xmlns:a16="http://schemas.microsoft.com/office/drawing/2014/main" id="{9B0C8BF3-90C1-B240-8CD4-8B1622E13806}"/>
              </a:ext>
            </a:extLst>
          </p:cNvPr>
          <p:cNvSpPr txBox="1">
            <a:spLocks/>
          </p:cNvSpPr>
          <p:nvPr/>
        </p:nvSpPr>
        <p:spPr>
          <a:xfrm>
            <a:off x="527050" y="760285"/>
            <a:ext cx="3703279" cy="585697"/>
          </a:xfrm>
          <a:prstGeom prst="rect">
            <a:avLst/>
          </a:prstGeom>
        </p:spPr>
        <p:txBody>
          <a:bodyPr vert="horz" lIns="0" tIns="45720" rIns="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fr-FR" sz="2000" b="1" dirty="0">
                <a:solidFill>
                  <a:schemeClr val="accent2"/>
                </a:solidFill>
              </a:rPr>
              <a:t> Consultation amicale</a:t>
            </a:r>
          </a:p>
        </p:txBody>
      </p:sp>
      <p:pic>
        <p:nvPicPr>
          <p:cNvPr id="4" name="Picture 3">
            <a:extLst>
              <a:ext uri="{FF2B5EF4-FFF2-40B4-BE49-F238E27FC236}">
                <a16:creationId xmlns:a16="http://schemas.microsoft.com/office/drawing/2014/main" id="{1F157495-6662-9F4A-91C3-5A75386AB6D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57908" y="64960"/>
            <a:ext cx="552450" cy="695325"/>
          </a:xfrm>
          <a:prstGeom prst="rect">
            <a:avLst/>
          </a:prstGeom>
          <a:noFill/>
          <a:ln>
            <a:noFill/>
          </a:ln>
        </p:spPr>
      </p:pic>
      <p:pic>
        <p:nvPicPr>
          <p:cNvPr id="5" name="Picture 4" descr="UCSF GHS GHG logo_navy font &amp; white background">
            <a:extLst>
              <a:ext uri="{FF2B5EF4-FFF2-40B4-BE49-F238E27FC236}">
                <a16:creationId xmlns:a16="http://schemas.microsoft.com/office/drawing/2014/main" id="{A84DB6DE-52EF-B644-98B3-525B9ECEB702}"/>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2576" y="260457"/>
            <a:ext cx="1190625" cy="419100"/>
          </a:xfrm>
          <a:prstGeom prst="rect">
            <a:avLst/>
          </a:prstGeom>
          <a:noFill/>
          <a:ln>
            <a:noFill/>
          </a:ln>
        </p:spPr>
      </p:pic>
      <p:pic>
        <p:nvPicPr>
          <p:cNvPr id="6" name="Picture 5">
            <a:extLst>
              <a:ext uri="{FF2B5EF4-FFF2-40B4-BE49-F238E27FC236}">
                <a16:creationId xmlns:a16="http://schemas.microsoft.com/office/drawing/2014/main" id="{0FD85925-ADDE-BA48-BEC0-924F165E5685}"/>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7518" y="209949"/>
            <a:ext cx="838200" cy="409575"/>
          </a:xfrm>
          <a:prstGeom prst="rect">
            <a:avLst/>
          </a:prstGeom>
          <a:noFill/>
          <a:ln>
            <a:noFill/>
          </a:ln>
        </p:spPr>
      </p:pic>
      <p:sp>
        <p:nvSpPr>
          <p:cNvPr id="7" name="TextBox 6">
            <a:extLst>
              <a:ext uri="{FF2B5EF4-FFF2-40B4-BE49-F238E27FC236}">
                <a16:creationId xmlns:a16="http://schemas.microsoft.com/office/drawing/2014/main" id="{1360A690-1506-5843-8A64-26DE8520168B}"/>
              </a:ext>
            </a:extLst>
          </p:cNvPr>
          <p:cNvSpPr txBox="1"/>
          <p:nvPr/>
        </p:nvSpPr>
        <p:spPr>
          <a:xfrm>
            <a:off x="428624" y="1814171"/>
            <a:ext cx="6429375" cy="923330"/>
          </a:xfrm>
          <a:prstGeom prst="rect">
            <a:avLst/>
          </a:prstGeom>
          <a:noFill/>
        </p:spPr>
        <p:txBody>
          <a:bodyPr wrap="square" rtlCol="0">
            <a:spAutoFit/>
          </a:bodyPr>
          <a:lstStyle/>
          <a:p>
            <a:r>
              <a:rPr lang="fr-FR" b="1" dirty="0"/>
              <a:t>Nom et fonction du présentateur :</a:t>
            </a:r>
          </a:p>
          <a:p>
            <a:r>
              <a:rPr lang="fr-FR" b="1" dirty="0"/>
              <a:t>Date de la présentation :</a:t>
            </a:r>
          </a:p>
          <a:p>
            <a:r>
              <a:rPr lang="fr-FR" b="1" dirty="0"/>
              <a:t>Noms des membres de l'équipe de la consultation amicale : </a:t>
            </a:r>
          </a:p>
        </p:txBody>
      </p:sp>
      <p:sp>
        <p:nvSpPr>
          <p:cNvPr id="9" name="TextBox 8">
            <a:extLst>
              <a:ext uri="{FF2B5EF4-FFF2-40B4-BE49-F238E27FC236}">
                <a16:creationId xmlns:a16="http://schemas.microsoft.com/office/drawing/2014/main" id="{662AEE28-D6F8-2846-8456-0C95547310EA}"/>
              </a:ext>
            </a:extLst>
          </p:cNvPr>
          <p:cNvSpPr txBox="1"/>
          <p:nvPr/>
        </p:nvSpPr>
        <p:spPr>
          <a:xfrm>
            <a:off x="428624" y="2818176"/>
            <a:ext cx="5490927" cy="5355312"/>
          </a:xfrm>
          <a:prstGeom prst="rect">
            <a:avLst/>
          </a:prstGeom>
          <a:noFill/>
        </p:spPr>
        <p:txBody>
          <a:bodyPr wrap="none" rtlCol="0">
            <a:spAutoFit/>
          </a:bodyPr>
          <a:lstStyle/>
          <a:p>
            <a:r>
              <a:rPr lang="fr-FR" b="1" dirty="0"/>
              <a:t>Le titre du défi (ce dont il s'agit) :</a:t>
            </a:r>
          </a:p>
          <a:p>
            <a:r>
              <a:rPr lang="fr-FR" b="1" dirty="0"/>
              <a:t>Quelques détails supplémentaires tels que présentés :</a:t>
            </a:r>
          </a:p>
          <a:p>
            <a:endParaRPr lang="en-US" dirty="0"/>
          </a:p>
          <a:p>
            <a:endParaRPr lang="en-US" dirty="0"/>
          </a:p>
          <a:p>
            <a:endParaRPr lang="en-US" dirty="0"/>
          </a:p>
          <a:p>
            <a:endParaRPr lang="en-US" dirty="0"/>
          </a:p>
          <a:p>
            <a:endParaRPr lang="en-US" dirty="0"/>
          </a:p>
          <a:p>
            <a:endParaRPr lang="en-US" dirty="0"/>
          </a:p>
          <a:p>
            <a:r>
              <a:rPr lang="fr-FR" b="1" dirty="0"/>
              <a:t>Questions de clarification</a:t>
            </a:r>
          </a:p>
          <a:p>
            <a:endParaRPr lang="en-US" b="1" dirty="0"/>
          </a:p>
          <a:p>
            <a:endParaRPr lang="en-US" b="1" dirty="0"/>
          </a:p>
          <a:p>
            <a:r>
              <a:rPr lang="fr-FR" b="1" dirty="0"/>
              <a:t>Quelques-unes des idées soulevées lors de la discussion</a:t>
            </a:r>
          </a:p>
          <a:p>
            <a:endParaRPr lang="en-US" b="1" dirty="0"/>
          </a:p>
          <a:p>
            <a:endParaRPr lang="en-US" b="1" dirty="0"/>
          </a:p>
          <a:p>
            <a:endParaRPr lang="en-US" b="1" dirty="0"/>
          </a:p>
          <a:p>
            <a:endParaRPr lang="en-US" b="1" dirty="0"/>
          </a:p>
          <a:p>
            <a:r>
              <a:rPr lang="fr-FR" b="1" dirty="0"/>
              <a:t>Notes supplémentaires du présentateur </a:t>
            </a:r>
            <a:br>
              <a:rPr lang="fr-FR" b="1" dirty="0"/>
            </a:br>
            <a:r>
              <a:rPr lang="fr-FR" b="1" dirty="0"/>
              <a:t>(continuer sur le feuillet si nécessaire)</a:t>
            </a:r>
          </a:p>
          <a:p>
            <a:endParaRPr lang="en-US" dirty="0"/>
          </a:p>
        </p:txBody>
      </p:sp>
      <p:sp>
        <p:nvSpPr>
          <p:cNvPr id="10" name="TextBox 9">
            <a:extLst>
              <a:ext uri="{FF2B5EF4-FFF2-40B4-BE49-F238E27FC236}">
                <a16:creationId xmlns:a16="http://schemas.microsoft.com/office/drawing/2014/main" id="{0511EA7A-74CA-3F41-8576-6E57A6DEBF14}"/>
              </a:ext>
            </a:extLst>
          </p:cNvPr>
          <p:cNvSpPr txBox="1"/>
          <p:nvPr/>
        </p:nvSpPr>
        <p:spPr>
          <a:xfrm>
            <a:off x="83128" y="9507043"/>
            <a:ext cx="6774872" cy="246221"/>
          </a:xfrm>
          <a:prstGeom prst="rect">
            <a:avLst/>
          </a:prstGeom>
          <a:noFill/>
        </p:spPr>
        <p:txBody>
          <a:bodyPr wrap="square" rtlCol="0">
            <a:spAutoFit/>
          </a:bodyPr>
          <a:lstStyle/>
          <a:p>
            <a:r>
              <a:rPr lang="fr-FR" sz="1000" dirty="0"/>
              <a:t>Veuillez remettre ce document à l'équipe de l'UCSF et envoyer une photo de votre schéma terminé à pchitapi96@gmail.com</a:t>
            </a:r>
          </a:p>
        </p:txBody>
      </p:sp>
    </p:spTree>
    <p:extLst>
      <p:ext uri="{BB962C8B-B14F-4D97-AF65-F5344CB8AC3E}">
        <p14:creationId xmlns:p14="http://schemas.microsoft.com/office/powerpoint/2010/main" val="22551371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5534</TotalTime>
  <Words>729</Words>
  <Application>Microsoft Office PowerPoint</Application>
  <PresentationFormat>A4 Paper (210x297 mm)</PresentationFormat>
  <Paragraphs>50</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Briefing : Consultation amicale</vt:lpstr>
      <vt:lpstr>Modèle de l'enregistreur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Objectives</dc:title>
  <dc:creator>Cleo Sheehan</dc:creator>
  <cp:lastModifiedBy>Joaquim Ferreira</cp:lastModifiedBy>
  <cp:revision>148</cp:revision>
  <cp:lastPrinted>2015-11-23T18:35:47Z</cp:lastPrinted>
  <dcterms:created xsi:type="dcterms:W3CDTF">2017-06-06T16:05:30Z</dcterms:created>
  <dcterms:modified xsi:type="dcterms:W3CDTF">2023-08-18T21:40:11Z</dcterms:modified>
</cp:coreProperties>
</file>