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529" r:id="rId2"/>
    <p:sldId id="585" r:id="rId3"/>
    <p:sldId id="574" r:id="rId4"/>
    <p:sldId id="577" r:id="rId5"/>
    <p:sldId id="571" r:id="rId6"/>
    <p:sldId id="575" r:id="rId7"/>
    <p:sldId id="584" r:id="rId8"/>
    <p:sldId id="586" r:id="rId9"/>
    <p:sldId id="587" r:id="rId10"/>
    <p:sldId id="588" r:id="rId11"/>
    <p:sldId id="589" r:id="rId12"/>
    <p:sldId id="590" r:id="rId13"/>
    <p:sldId id="591" r:id="rId14"/>
    <p:sldId id="592" r:id="rId15"/>
    <p:sldId id="593" r:id="rId16"/>
    <p:sldId id="594" r:id="rId17"/>
    <p:sldId id="595" r:id="rId18"/>
    <p:sldId id="596" r:id="rId19"/>
    <p:sldId id="597" r:id="rId20"/>
    <p:sldId id="598" r:id="rId21"/>
    <p:sldId id="599" r:id="rId22"/>
    <p:sldId id="600" r:id="rId23"/>
    <p:sldId id="601" r:id="rId24"/>
    <p:sldId id="602" r:id="rId25"/>
    <p:sldId id="603" r:id="rId26"/>
    <p:sldId id="604" r:id="rId27"/>
    <p:sldId id="605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BD1052F-2D25-34C6-95D3-EBDCE1479CC8}" name="Francois Rerolle" initials="FR" userId="e47427c43fd2249d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3334"/>
    <a:srgbClr val="0C5256"/>
    <a:srgbClr val="F380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900"/>
    <p:restoredTop sz="95687"/>
  </p:normalViewPr>
  <p:slideViewPr>
    <p:cSldViewPr snapToGrid="0" snapToObjects="1">
      <p:cViewPr varScale="1">
        <p:scale>
          <a:sx n="56" d="100"/>
          <a:sy n="56" d="100"/>
        </p:scale>
        <p:origin x="78" y="6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56" d="100"/>
          <a:sy n="56" d="100"/>
        </p:scale>
        <p:origin x="1998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microsoft.com/office/2018/10/relationships/authors" Target="author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B32475A-93D8-EC4E-95F0-8EF39C6BCC0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B4E9BD-73A3-B045-94CE-E1D9C12604E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358F8A-772C-4A48-96EE-B83479236DB7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3F4FB9-B1C5-0C4B-8F11-8FC57865502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E9AF96-203E-694D-8CC6-26781E1CC50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5C6007-96B1-C94B-9C26-F608634070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5192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9EBB66-FA88-5848-9807-6C9240FD9993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4DE1C3-5609-6E49-918C-DC832EA8DF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4594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Acknowledge hard work of the TTs in developing work plans </a:t>
            </a:r>
          </a:p>
          <a:p>
            <a:endParaRPr lang="en-US" baseline="0" dirty="0"/>
          </a:p>
          <a:p>
            <a:r>
              <a:rPr lang="en-US" baseline="0" dirty="0"/>
              <a:t>Warn that this is a presentation is participatory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6FCED4-528A-3A41-8345-A9816D99D69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6350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Acknowledge hard work of the TTs in developing work plans </a:t>
            </a:r>
          </a:p>
          <a:p>
            <a:endParaRPr lang="en-US" baseline="0" dirty="0"/>
          </a:p>
          <a:p>
            <a:r>
              <a:rPr lang="en-US" baseline="0" dirty="0"/>
              <a:t>Warn that this is a presentation is participatory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6FCED4-528A-3A41-8345-A9816D99D69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93807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In</a:t>
            </a:r>
            <a:r>
              <a:rPr lang="en-US" baseline="0" dirty="0"/>
              <a:t> order to set the stage and make sure we are all working from the same foundation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Monitoring</a:t>
            </a:r>
            <a:r>
              <a:rPr lang="en-US" baseline="0" dirty="0"/>
              <a:t> </a:t>
            </a:r>
            <a:r>
              <a:rPr lang="en-US" dirty="0"/>
              <a:t>is a</a:t>
            </a:r>
            <a:r>
              <a:rPr lang="en-US" baseline="0" dirty="0"/>
              <a:t> continuous, ongoing process involving the collection of data at multiple points during a planning cycle, starts with the collection of baseline data at the beginning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Evaluation is an exercise done at the end of a program to help you understand how and to what extent a program is responsible for particular results, requires the collection of data at baseline and at the end of a program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Formal evaluation involves a control or comparison group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In the absence of that, we can say the work of the Task Team contributed to any resulting change but cannot fully attribute those changes to your work</a:t>
            </a:r>
          </a:p>
          <a:p>
            <a:endParaRPr lang="en-US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Monitoring should be done at every stage with data collected, analyzed, and used on a continuous basis.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6FCED4-528A-3A41-8345-A9816D99D69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2546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benchmark</a:t>
            </a:r>
            <a:r>
              <a:rPr lang="en-US" baseline="0" dirty="0"/>
              <a:t> from which you can measure progress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6FCED4-528A-3A41-8345-A9816D99D69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0441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/>
              <a:t>Can anyone define what an indicator</a:t>
            </a:r>
            <a:r>
              <a:rPr lang="en-US" baseline="0" dirty="0"/>
              <a:t> is? It is a </a:t>
            </a:r>
            <a:r>
              <a:rPr lang="en-US" dirty="0"/>
              <a:t>sign of progress – used to determine whether a program is achieving its objectives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Qualitative: help to supplement numbers/percentages</a:t>
            </a:r>
            <a:r>
              <a:rPr lang="en-US" baseline="0" dirty="0"/>
              <a:t> provided by quantitative</a:t>
            </a:r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/>
              <a:t>What</a:t>
            </a:r>
            <a:r>
              <a:rPr lang="en-US" baseline="0" dirty="0"/>
              <a:t> is the difference between process, outcome, and impact indicators?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Process: measure</a:t>
            </a:r>
            <a:r>
              <a:rPr lang="en-US" baseline="0" dirty="0"/>
              <a:t> activities carried out to achieve a program objective, butts in a seat! But what have the people have been trained done with their knowledge/skills, how have they changed their behavior</a:t>
            </a:r>
          </a:p>
          <a:p>
            <a:pPr lvl="0"/>
            <a:r>
              <a:rPr lang="en-US" baseline="0" dirty="0"/>
              <a:t>Outcome: immediate results through the execution of activities</a:t>
            </a:r>
          </a:p>
          <a:p>
            <a:pPr lvl="0"/>
            <a:r>
              <a:rPr lang="en-US" baseline="0" dirty="0"/>
              <a:t>Impact: long-term effects or end results of a program, e.g. change in health status, reduction in mortality, morbidity</a:t>
            </a:r>
          </a:p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6FCED4-528A-3A41-8345-A9816D99D69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3605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</a:t>
            </a:r>
            <a:r>
              <a:rPr lang="en-US" baseline="0" dirty="0"/>
              <a:t> would like to hear from each task team how they went about selecting indictors.</a:t>
            </a:r>
          </a:p>
          <a:p>
            <a:endParaRPr lang="en-US" dirty="0"/>
          </a:p>
          <a:p>
            <a:r>
              <a:rPr lang="en-US" dirty="0"/>
              <a:t>Practical: can be collected on a timely basis and at a reasonable cost</a:t>
            </a:r>
          </a:p>
          <a:p>
            <a:r>
              <a:rPr lang="en-US" dirty="0"/>
              <a:t>Independent:</a:t>
            </a:r>
            <a:r>
              <a:rPr lang="en-US" baseline="0" dirty="0"/>
              <a:t> non-directional, can vary in any direction, e.g. # of people using LLINs rather than an increase in the # of people using LLINs</a:t>
            </a:r>
          </a:p>
          <a:p>
            <a:r>
              <a:rPr lang="en-US" baseline="0" dirty="0"/>
              <a:t>Reliable: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 be measured repeatedly with precision by different people</a:t>
            </a:r>
          </a:p>
          <a:p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Relevant: extent to which a result can be attributed to an activity</a:t>
            </a:r>
          </a:p>
          <a:p>
            <a:endParaRPr lang="en-US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Linkage of action plan indicators to national, regional, global indicators: Henry will cover this.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6FCED4-528A-3A41-8345-A9816D99D69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52382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Acknowledge hard work of the TTs in developing work plans </a:t>
            </a:r>
          </a:p>
          <a:p>
            <a:endParaRPr lang="en-US" baseline="0" dirty="0"/>
          </a:p>
          <a:p>
            <a:r>
              <a:rPr lang="en-US" baseline="0" dirty="0"/>
              <a:t>Warn that this is a presentation is participatory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6FCED4-528A-3A41-8345-A9816D99D692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0746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FB028D97-F53E-0C46-8283-D36CA75076E6}"/>
              </a:ext>
            </a:extLst>
          </p:cNvPr>
          <p:cNvSpPr/>
          <p:nvPr userDrawn="1"/>
        </p:nvSpPr>
        <p:spPr>
          <a:xfrm>
            <a:off x="2167118" y="-162401"/>
            <a:ext cx="2103120" cy="210312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136936-6DF0-7448-A00C-13E2868858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3272" y="1884363"/>
            <a:ext cx="6549136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CEC0AD-4CD1-4B4D-9779-2E1F09C430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43272" y="4364038"/>
            <a:ext cx="6549136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1C57D24-DB77-C447-A79F-373435A6DCB5}"/>
              </a:ext>
            </a:extLst>
          </p:cNvPr>
          <p:cNvSpPr txBox="1"/>
          <p:nvPr userDrawn="1"/>
        </p:nvSpPr>
        <p:spPr>
          <a:xfrm>
            <a:off x="4843272" y="1046639"/>
            <a:ext cx="5194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>
                <a:solidFill>
                  <a:schemeClr val="tx2"/>
                </a:solidFill>
              </a:rPr>
              <a:t>UCSF</a:t>
            </a:r>
            <a:r>
              <a:rPr lang="fr-FR" baseline="0" dirty="0">
                <a:solidFill>
                  <a:schemeClr val="tx2"/>
                </a:solidFill>
              </a:rPr>
              <a:t>   I</a:t>
            </a:r>
            <a:r>
              <a:rPr lang="fr-FR" dirty="0">
                <a:solidFill>
                  <a:schemeClr val="tx2"/>
                </a:solidFill>
              </a:rPr>
              <a:t>nitiative pour l'élimination du paludisme (MEI)</a:t>
            </a:r>
          </a:p>
        </p:txBody>
      </p:sp>
      <p:pic>
        <p:nvPicPr>
          <p:cNvPr id="20" name="Picture 19" descr="A picture containing person, indoor, hospital room, working&#10;&#10;Description automatically generated">
            <a:extLst>
              <a:ext uri="{FF2B5EF4-FFF2-40B4-BE49-F238E27FC236}">
                <a16:creationId xmlns:a16="http://schemas.microsoft.com/office/drawing/2014/main" id="{B565ED17-A59C-C843-8BE5-10FF474A23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6393" y="754535"/>
            <a:ext cx="4124325" cy="4150860"/>
          </a:xfrm>
          <a:prstGeom prst="ellipse">
            <a:avLst/>
          </a:prstGeom>
        </p:spPr>
      </p:pic>
      <p:pic>
        <p:nvPicPr>
          <p:cNvPr id="8" name="Picture 7" descr="Baby tested Zambia.jpg">
            <a:extLst>
              <a:ext uri="{FF2B5EF4-FFF2-40B4-BE49-F238E27FC236}">
                <a16:creationId xmlns:a16="http://schemas.microsoft.com/office/drawing/2014/main" id="{810C5130-32D1-A440-B2E1-C31C32ADCB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27436" b="2623"/>
          <a:stretch/>
        </p:blipFill>
        <p:spPr>
          <a:xfrm>
            <a:off x="176393" y="754535"/>
            <a:ext cx="4124325" cy="4150860"/>
          </a:xfrm>
          <a:prstGeom prst="ellipse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6A7C35E9-D23C-2543-AD73-EAA9DCBC0BE3}"/>
              </a:ext>
            </a:extLst>
          </p:cNvPr>
          <p:cNvSpPr/>
          <p:nvPr userDrawn="1"/>
        </p:nvSpPr>
        <p:spPr>
          <a:xfrm>
            <a:off x="-352562" y="3505359"/>
            <a:ext cx="2702718" cy="2702718"/>
          </a:xfrm>
          <a:prstGeom prst="ellipse">
            <a:avLst/>
          </a:prstGeom>
          <a:solidFill>
            <a:srgbClr val="F380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1004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5F4CC-C7FA-0F42-8D18-D2463E941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888" y="365125"/>
            <a:ext cx="11218224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351C491-1F21-4749-9EE6-48622DD135F2}"/>
              </a:ext>
            </a:extLst>
          </p:cNvPr>
          <p:cNvSpPr txBox="1"/>
          <p:nvPr userDrawn="1"/>
        </p:nvSpPr>
        <p:spPr>
          <a:xfrm>
            <a:off x="461272" y="6307588"/>
            <a:ext cx="48588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chemeClr val="tx2"/>
                </a:solidFill>
              </a:rPr>
              <a:t>UCSF Malaria Elimination Initiative (MEI)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A9D9A34E-B74F-404F-9A92-84158A67080A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7831513" y="1598038"/>
            <a:ext cx="2697940" cy="82391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Picture Placeholder 5">
            <a:extLst>
              <a:ext uri="{FF2B5EF4-FFF2-40B4-BE49-F238E27FC236}">
                <a16:creationId xmlns:a16="http://schemas.microsoft.com/office/drawing/2014/main" id="{67AFCB7A-9A83-BF4D-8285-7AE8F86BB9D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925565" y="2552686"/>
            <a:ext cx="2493962" cy="2493962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D1044C71-B8F0-4845-AB7A-225F598006B0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7823576" y="5237024"/>
            <a:ext cx="2697940" cy="773687"/>
          </a:xfrm>
          <a:solidFill>
            <a:schemeClr val="bg1"/>
          </a:solidFill>
        </p:spPr>
        <p:txBody>
          <a:bodyPr/>
          <a:lstStyle>
            <a:lvl1pPr algn="ctr">
              <a:buFontTx/>
              <a:buNone/>
              <a:defRPr sz="16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17A43002-3BA5-DD40-927D-D68307FA3031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4655896" y="1598038"/>
            <a:ext cx="2493962" cy="82391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Picture Placeholder 5">
            <a:extLst>
              <a:ext uri="{FF2B5EF4-FFF2-40B4-BE49-F238E27FC236}">
                <a16:creationId xmlns:a16="http://schemas.microsoft.com/office/drawing/2014/main" id="{6DD0370F-0E97-3842-9573-2B4D470A08F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655896" y="2552686"/>
            <a:ext cx="2493962" cy="2493962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6" name="Content Placeholder 3">
            <a:extLst>
              <a:ext uri="{FF2B5EF4-FFF2-40B4-BE49-F238E27FC236}">
                <a16:creationId xmlns:a16="http://schemas.microsoft.com/office/drawing/2014/main" id="{B37AF51A-33A7-C440-B460-B62161072233}"/>
              </a:ext>
            </a:extLst>
          </p:cNvPr>
          <p:cNvSpPr>
            <a:spLocks noGrp="1"/>
          </p:cNvSpPr>
          <p:nvPr>
            <p:ph sz="half" idx="20"/>
          </p:nvPr>
        </p:nvSpPr>
        <p:spPr>
          <a:xfrm>
            <a:off x="4553907" y="5237024"/>
            <a:ext cx="2697940" cy="773687"/>
          </a:xfrm>
          <a:solidFill>
            <a:schemeClr val="bg1"/>
          </a:solidFill>
        </p:spPr>
        <p:txBody>
          <a:bodyPr/>
          <a:lstStyle>
            <a:lvl1pPr algn="ctr">
              <a:buFontTx/>
              <a:buNone/>
              <a:defRPr sz="16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30839321-5009-B549-9D75-21C6FE3B7419}"/>
              </a:ext>
            </a:extLst>
          </p:cNvPr>
          <p:cNvSpPr>
            <a:spLocks noGrp="1"/>
          </p:cNvSpPr>
          <p:nvPr>
            <p:ph type="body" idx="21"/>
          </p:nvPr>
        </p:nvSpPr>
        <p:spPr>
          <a:xfrm>
            <a:off x="1350603" y="1598038"/>
            <a:ext cx="2493962" cy="82391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8" name="Picture Placeholder 5">
            <a:extLst>
              <a:ext uri="{FF2B5EF4-FFF2-40B4-BE49-F238E27FC236}">
                <a16:creationId xmlns:a16="http://schemas.microsoft.com/office/drawing/2014/main" id="{4653815F-0B87-7340-822E-1518456B51A5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350603" y="2552686"/>
            <a:ext cx="2493962" cy="2493962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9" name="Content Placeholder 3">
            <a:extLst>
              <a:ext uri="{FF2B5EF4-FFF2-40B4-BE49-F238E27FC236}">
                <a16:creationId xmlns:a16="http://schemas.microsoft.com/office/drawing/2014/main" id="{B024D9DA-7C9A-FB46-B30F-7AD948BCD327}"/>
              </a:ext>
            </a:extLst>
          </p:cNvPr>
          <p:cNvSpPr>
            <a:spLocks noGrp="1"/>
          </p:cNvSpPr>
          <p:nvPr>
            <p:ph sz="half" idx="23"/>
          </p:nvPr>
        </p:nvSpPr>
        <p:spPr>
          <a:xfrm>
            <a:off x="1248614" y="5237024"/>
            <a:ext cx="2697940" cy="773687"/>
          </a:xfrm>
          <a:solidFill>
            <a:schemeClr val="bg1"/>
          </a:solidFill>
        </p:spPr>
        <p:txBody>
          <a:bodyPr/>
          <a:lstStyle>
            <a:lvl1pPr algn="ctr">
              <a:buFontTx/>
              <a:buNone/>
              <a:defRPr sz="16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5078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B215876-2A41-7040-B87E-F71F89C1A50C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1833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136936-6DF0-7448-A00C-13E2868858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1262" y="2026868"/>
            <a:ext cx="10394882" cy="1606985"/>
          </a:xfrm>
        </p:spPr>
        <p:txBody>
          <a:bodyPr anchor="b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D0BB42AB-02BD-BE4D-B3FC-A8926582D6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1262" y="3734651"/>
            <a:ext cx="10394882" cy="1655762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9F6ADB-A1E8-B24C-A615-931232251085}"/>
              </a:ext>
            </a:extLst>
          </p:cNvPr>
          <p:cNvSpPr txBox="1"/>
          <p:nvPr userDrawn="1"/>
        </p:nvSpPr>
        <p:spPr>
          <a:xfrm>
            <a:off x="461272" y="6307588"/>
            <a:ext cx="48588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chemeClr val="accent1"/>
                </a:solidFill>
              </a:rPr>
              <a:t>UCSF Malaria Elimination Initiative (MEI)</a:t>
            </a:r>
          </a:p>
        </p:txBody>
      </p:sp>
    </p:spTree>
    <p:extLst>
      <p:ext uri="{BB962C8B-B14F-4D97-AF65-F5344CB8AC3E}">
        <p14:creationId xmlns:p14="http://schemas.microsoft.com/office/powerpoint/2010/main" val="10958360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B215876-2A41-7040-B87E-F71F89C1A50C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136936-6DF0-7448-A00C-13E2868858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1262" y="2026868"/>
            <a:ext cx="10394882" cy="1606985"/>
          </a:xfrm>
        </p:spPr>
        <p:txBody>
          <a:bodyPr anchor="b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D0BB42AB-02BD-BE4D-B3FC-A8926582D6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1262" y="3734651"/>
            <a:ext cx="10394882" cy="1655762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9F6ADB-A1E8-B24C-A615-931232251085}"/>
              </a:ext>
            </a:extLst>
          </p:cNvPr>
          <p:cNvSpPr txBox="1"/>
          <p:nvPr userDrawn="1"/>
        </p:nvSpPr>
        <p:spPr>
          <a:xfrm>
            <a:off x="461272" y="6307588"/>
            <a:ext cx="48588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chemeClr val="bg1"/>
                </a:solidFill>
              </a:rPr>
              <a:t>UCSF Malaria Elimination Initiative (MEI)</a:t>
            </a:r>
          </a:p>
        </p:txBody>
      </p:sp>
    </p:spTree>
    <p:extLst>
      <p:ext uri="{BB962C8B-B14F-4D97-AF65-F5344CB8AC3E}">
        <p14:creationId xmlns:p14="http://schemas.microsoft.com/office/powerpoint/2010/main" val="25101252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B215876-2A41-7040-B87E-F71F89C1A50C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136936-6DF0-7448-A00C-13E2868858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1262" y="2026868"/>
            <a:ext cx="10394882" cy="1606985"/>
          </a:xfrm>
        </p:spPr>
        <p:txBody>
          <a:bodyPr anchor="b"/>
          <a:lstStyle>
            <a:lvl1pPr algn="l"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D0BB42AB-02BD-BE4D-B3FC-A8926582D6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1262" y="3734651"/>
            <a:ext cx="10394882" cy="1655762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9F6ADB-A1E8-B24C-A615-931232251085}"/>
              </a:ext>
            </a:extLst>
          </p:cNvPr>
          <p:cNvSpPr txBox="1"/>
          <p:nvPr userDrawn="1"/>
        </p:nvSpPr>
        <p:spPr>
          <a:xfrm>
            <a:off x="461272" y="6307588"/>
            <a:ext cx="48588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chemeClr val="tx2"/>
                </a:solidFill>
              </a:rPr>
              <a:t>UCSF Malaria Elimination Initiative (MEI)</a:t>
            </a:r>
          </a:p>
        </p:txBody>
      </p:sp>
    </p:spTree>
    <p:extLst>
      <p:ext uri="{BB962C8B-B14F-4D97-AF65-F5344CB8AC3E}">
        <p14:creationId xmlns:p14="http://schemas.microsoft.com/office/powerpoint/2010/main" val="7246293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FF87853-C800-4346-8C5B-329A4360E8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F80369-62A5-9D4F-BFCF-B75CABD7B9D2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DCF87D-7A79-7540-A6D9-5C4FE4923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C55ACE-0800-7D4B-9318-3BCB539A4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6900FF-3F57-B547-8DD7-65CB569DA6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819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3001A-88E7-2A40-8232-35E2AD221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A5B3A5-96F8-8942-AF26-4CD0A44AB6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0B53D6-DA9F-504C-A55F-711748B9C9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77E99FC-5F77-0949-A309-AD62F86B25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199" y="6610522"/>
            <a:ext cx="9164037" cy="277958"/>
          </a:xfrm>
          <a:prstGeom prst="rect">
            <a:avLst/>
          </a:prstGeom>
        </p:spPr>
        <p:txBody>
          <a:bodyPr/>
          <a:lstStyle>
            <a:lvl1pPr algn="l">
              <a:defRPr sz="9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UCSF MALARIA ELIMINATION INITIATIVE (MEI)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9209108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46D8D-209F-FE4C-A7FA-AEBF27634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355546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80279-0363-3F48-B4BC-B94BEE8D6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D6A15C-DF7C-E647-99B7-862378CBF8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0BC842-3116-C24D-A7DE-0A05881C44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4FA324-550D-FE46-8BD2-346F452A73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F80369-62A5-9D4F-BFCF-B75CABD7B9D2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E06C6D-AC6A-6D4F-A7EF-EB41E36D9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80302F-F53E-284F-B6D8-75A48035C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6900FF-3F57-B547-8DD7-65CB569DA6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8587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FC2B61-2ACF-324D-AC7C-D7A77389A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2C13A83-3641-874E-935B-FE6A39E3B0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4A5B95-D4F7-0242-8B81-5767BA2262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E27681-864A-5541-B9A7-B582B49D01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F80369-62A5-9D4F-BFCF-B75CABD7B9D2}" type="datetimeFigureOut">
              <a:rPr lang="en-US" smtClean="0"/>
              <a:t>8/18/2023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758A88-D7FD-4848-B18F-E71FAA7BB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F082DF-A336-FE46-B747-4510CF45F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6900FF-3F57-B547-8DD7-65CB569DA6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3753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ealthworkers distributing medicine Kenya.jpg"/>
          <p:cNvPicPr>
            <a:picLocks noChangeAspect="1"/>
          </p:cNvPicPr>
          <p:nvPr userDrawn="1"/>
        </p:nvPicPr>
        <p:blipFill>
          <a:blip r:embed="rId2" cstate="screen">
            <a:alphaModFix amt="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6479920"/>
            <a:ext cx="12192000" cy="43784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71540"/>
            <a:ext cx="10972800" cy="1112189"/>
          </a:xfrm>
        </p:spPr>
        <p:txBody>
          <a:bodyPr lIns="108000" tIns="0" rIns="0" bIns="0" anchor="ctr" anchorCtr="0">
            <a:normAutofit/>
          </a:bodyPr>
          <a:lstStyle>
            <a:lvl1pPr algn="l">
              <a:defRPr sz="3800" b="1" i="0">
                <a:solidFill>
                  <a:srgbClr val="18A3AC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33798" y="6487391"/>
            <a:ext cx="8539369" cy="365125"/>
          </a:xfrm>
        </p:spPr>
        <p:txBody>
          <a:bodyPr/>
          <a:lstStyle>
            <a:lvl1pPr algn="l">
              <a:defRPr sz="1100" b="1" i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UCSF MALARIA ELIMINATION INITIATIVE (MEI)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" y="6487391"/>
            <a:ext cx="524197" cy="365125"/>
          </a:xfrm>
        </p:spPr>
        <p:txBody>
          <a:bodyPr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96B1F4E-C01C-E348-B05E-AA80DAAC349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659316"/>
          </a:xfrm>
        </p:spPr>
        <p:txBody>
          <a:bodyPr lIns="108000">
            <a:normAutofit/>
          </a:bodyPr>
          <a:lstStyle>
            <a:lvl1pPr marL="457200" indent="-457200">
              <a:spcBef>
                <a:spcPts val="1200"/>
              </a:spcBef>
              <a:buFont typeface="Arial"/>
              <a:buChar char="•"/>
              <a:defRPr sz="2800"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defRPr sz="2400">
                <a:solidFill>
                  <a:schemeClr val="tx2"/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2"/>
                </a:solidFill>
              </a:defRPr>
            </a:lvl3pPr>
            <a:lvl4pPr>
              <a:spcBef>
                <a:spcPts val="0"/>
              </a:spcBef>
              <a:defRPr sz="1800">
                <a:solidFill>
                  <a:schemeClr val="tx2"/>
                </a:solidFill>
              </a:defRPr>
            </a:lvl4pPr>
            <a:lvl5pPr>
              <a:spcBef>
                <a:spcPts val="0"/>
              </a:spcBef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524524"/>
            <a:ext cx="609600" cy="87183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361771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58747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371540"/>
            <a:ext cx="10037233" cy="1112189"/>
          </a:xfrm>
        </p:spPr>
        <p:txBody>
          <a:bodyPr lIns="108000" tIns="0" rIns="0" bIns="0" anchor="ctr" anchorCtr="0">
            <a:normAutofit/>
          </a:bodyPr>
          <a:lstStyle>
            <a:lvl1pPr algn="l">
              <a:defRPr sz="3200" b="1" i="0">
                <a:solidFill>
                  <a:srgbClr val="18A3AC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659316"/>
          </a:xfrm>
        </p:spPr>
        <p:txBody>
          <a:bodyPr lIns="108000">
            <a:normAutofit/>
          </a:bodyPr>
          <a:lstStyle>
            <a:lvl1pPr marL="457200" indent="-457200">
              <a:spcBef>
                <a:spcPts val="1200"/>
              </a:spcBef>
              <a:buFont typeface="Arial"/>
              <a:buChar char="•"/>
              <a:defRPr sz="2800"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defRPr sz="2400">
                <a:solidFill>
                  <a:schemeClr val="tx2"/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2"/>
                </a:solidFill>
              </a:defRPr>
            </a:lvl3pPr>
            <a:lvl4pPr>
              <a:spcBef>
                <a:spcPts val="0"/>
              </a:spcBef>
              <a:defRPr sz="1800">
                <a:solidFill>
                  <a:schemeClr val="tx2"/>
                </a:solidFill>
              </a:defRPr>
            </a:lvl4pPr>
            <a:lvl5pPr>
              <a:spcBef>
                <a:spcPts val="0"/>
              </a:spcBef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524524"/>
            <a:ext cx="609600" cy="87183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33798" y="6487390"/>
            <a:ext cx="9513036" cy="370610"/>
          </a:xfrm>
        </p:spPr>
        <p:txBody>
          <a:bodyPr/>
          <a:lstStyle>
            <a:lvl1pPr algn="l">
              <a:defRPr sz="11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UCSF GLOBAL HEALTH GROUP’S MALARIA ELIMINATION INITIATIVE (MEI)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" y="6487391"/>
            <a:ext cx="524197" cy="365125"/>
          </a:xfrm>
        </p:spPr>
        <p:txBody>
          <a:bodyPr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fld id="{B96B1F4E-C01C-E348-B05E-AA80DAAC349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173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487391"/>
            <a:ext cx="12192000" cy="3651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71540"/>
            <a:ext cx="10972800" cy="1112189"/>
          </a:xfrm>
        </p:spPr>
        <p:txBody>
          <a:bodyPr lIns="108000" tIns="0" rIns="0" bIns="0" anchor="ctr" anchorCtr="0">
            <a:normAutofit/>
          </a:bodyPr>
          <a:lstStyle>
            <a:lvl1pPr algn="l">
              <a:defRPr sz="3200" b="1" i="0">
                <a:solidFill>
                  <a:srgbClr val="18A3AC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33798" y="6487391"/>
            <a:ext cx="8539369" cy="365125"/>
          </a:xfrm>
        </p:spPr>
        <p:txBody>
          <a:bodyPr/>
          <a:lstStyle>
            <a:lvl1pPr algn="l">
              <a:defRPr sz="1100" b="1" i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UCSF MALARIA ELIMINATION INITIATIVE (MEI)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" y="6487391"/>
            <a:ext cx="524197" cy="365125"/>
          </a:xfrm>
        </p:spPr>
        <p:txBody>
          <a:bodyPr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96B1F4E-C01C-E348-B05E-AA80DAAC349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659316"/>
          </a:xfrm>
        </p:spPr>
        <p:txBody>
          <a:bodyPr lIns="108000">
            <a:normAutofit/>
          </a:bodyPr>
          <a:lstStyle>
            <a:lvl1pPr marL="457200" indent="-457200">
              <a:spcBef>
                <a:spcPts val="1200"/>
              </a:spcBef>
              <a:buFont typeface="Arial"/>
              <a:buChar char="•"/>
              <a:defRPr sz="2800"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defRPr sz="2400">
                <a:solidFill>
                  <a:schemeClr val="tx2"/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2"/>
                </a:solidFill>
              </a:defRPr>
            </a:lvl3pPr>
            <a:lvl4pPr>
              <a:spcBef>
                <a:spcPts val="0"/>
              </a:spcBef>
              <a:defRPr sz="1800">
                <a:solidFill>
                  <a:schemeClr val="tx2"/>
                </a:solidFill>
              </a:defRPr>
            </a:lvl4pPr>
            <a:lvl5pPr>
              <a:spcBef>
                <a:spcPts val="0"/>
              </a:spcBef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524524"/>
            <a:ext cx="609600" cy="87183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378926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frica_Trip_June_2011-3 102 (1).jpg"/>
          <p:cNvPicPr>
            <a:picLocks noChangeAspect="1"/>
          </p:cNvPicPr>
          <p:nvPr userDrawn="1"/>
        </p:nvPicPr>
        <p:blipFill rotWithShape="1">
          <a:blip r:embed="rId2" cstate="screen">
            <a:alphaModFix amt="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6852515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6487391"/>
            <a:ext cx="12192000" cy="3651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71540"/>
            <a:ext cx="10972800" cy="1112189"/>
          </a:xfrm>
        </p:spPr>
        <p:txBody>
          <a:bodyPr lIns="108000" tIns="0" rIns="0" bIns="0" anchor="ctr" anchorCtr="0">
            <a:normAutofit/>
          </a:bodyPr>
          <a:lstStyle>
            <a:lvl1pPr algn="l">
              <a:defRPr sz="3800" b="1" i="0">
                <a:solidFill>
                  <a:srgbClr val="18A3AC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33798" y="6487391"/>
            <a:ext cx="8539369" cy="365125"/>
          </a:xfrm>
        </p:spPr>
        <p:txBody>
          <a:bodyPr/>
          <a:lstStyle>
            <a:lvl1pPr algn="l">
              <a:defRPr sz="1100" b="1" i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UCSF MALARIA ELIMINATION INITIATIVE (MEI)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" y="6487391"/>
            <a:ext cx="524197" cy="365125"/>
          </a:xfrm>
        </p:spPr>
        <p:txBody>
          <a:bodyPr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96B1F4E-C01C-E348-B05E-AA80DAAC349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659316"/>
          </a:xfrm>
        </p:spPr>
        <p:txBody>
          <a:bodyPr lIns="108000">
            <a:normAutofit/>
          </a:bodyPr>
          <a:lstStyle>
            <a:lvl1pPr marL="457200" indent="-457200">
              <a:spcBef>
                <a:spcPts val="1200"/>
              </a:spcBef>
              <a:buFont typeface="Arial"/>
              <a:buChar char="•"/>
              <a:defRPr sz="2800">
                <a:solidFill>
                  <a:schemeClr val="tx2"/>
                </a:solidFill>
              </a:defRPr>
            </a:lvl1pPr>
            <a:lvl2pPr>
              <a:spcBef>
                <a:spcPts val="0"/>
              </a:spcBef>
              <a:defRPr sz="2400">
                <a:solidFill>
                  <a:schemeClr val="tx2"/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2"/>
                </a:solidFill>
              </a:defRPr>
            </a:lvl3pPr>
            <a:lvl4pPr>
              <a:spcBef>
                <a:spcPts val="0"/>
              </a:spcBef>
              <a:defRPr sz="1800">
                <a:solidFill>
                  <a:schemeClr val="tx2"/>
                </a:solidFill>
              </a:defRPr>
            </a:lvl4pPr>
            <a:lvl5pPr>
              <a:spcBef>
                <a:spcPts val="0"/>
              </a:spcBef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524524"/>
            <a:ext cx="609600" cy="87183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989655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35B5A41-69FF-3648-BF9B-AFBA42912C9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064CCB3-CC22-4240-8E0C-E279038D089D}"/>
              </a:ext>
            </a:extLst>
          </p:cNvPr>
          <p:cNvSpPr/>
          <p:nvPr userDrawn="1"/>
        </p:nvSpPr>
        <p:spPr>
          <a:xfrm>
            <a:off x="-2041512" y="1033153"/>
            <a:ext cx="6494759" cy="6317671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136936-6DF0-7448-A00C-13E2868858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07432" y="1884363"/>
            <a:ext cx="6549136" cy="2387600"/>
          </a:xfrm>
        </p:spPr>
        <p:txBody>
          <a:bodyPr anchor="b"/>
          <a:lstStyle>
            <a:lvl1pPr algn="l">
              <a:defRPr sz="600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CEC0AD-4CD1-4B4D-9779-2E1F09C430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07432" y="4364038"/>
            <a:ext cx="6549136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B25F3FAA-2F95-1643-8351-10F5AE4DEAB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607304" y="-783771"/>
            <a:ext cx="7430393" cy="7433954"/>
          </a:xfrm>
          <a:prstGeom prst="ellipse">
            <a:avLst/>
          </a:prstGeom>
          <a:ln w="5715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8886AD6-C038-6A4A-9B46-B000F3276742}"/>
              </a:ext>
            </a:extLst>
          </p:cNvPr>
          <p:cNvSpPr txBox="1"/>
          <p:nvPr userDrawn="1"/>
        </p:nvSpPr>
        <p:spPr>
          <a:xfrm>
            <a:off x="5107607" y="1373404"/>
            <a:ext cx="34168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chemeClr val="bg1"/>
                </a:solidFill>
              </a:rPr>
              <a:t>UCSF Global Health Group’s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Malaria Elimination Initiative (MEI)</a:t>
            </a:r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847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35B5A41-69FF-3648-BF9B-AFBA42912C9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136936-6DF0-7448-A00C-13E2868858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8140" y="1884363"/>
            <a:ext cx="11098428" cy="2022619"/>
          </a:xfrm>
        </p:spPr>
        <p:txBody>
          <a:bodyPr anchor="b"/>
          <a:lstStyle>
            <a:lvl1pPr algn="ctr">
              <a:defRPr sz="600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8886AD6-C038-6A4A-9B46-B000F3276742}"/>
              </a:ext>
            </a:extLst>
          </p:cNvPr>
          <p:cNvSpPr txBox="1"/>
          <p:nvPr userDrawn="1"/>
        </p:nvSpPr>
        <p:spPr>
          <a:xfrm>
            <a:off x="4398906" y="5727412"/>
            <a:ext cx="34168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chemeClr val="bg1"/>
                </a:solidFill>
              </a:rPr>
              <a:t>UCSF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Malaria Elimination Initiative (MEI)</a:t>
            </a:r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720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text, indoor, person&#10;&#10;Description automatically generated">
            <a:extLst>
              <a:ext uri="{FF2B5EF4-FFF2-40B4-BE49-F238E27FC236}">
                <a16:creationId xmlns:a16="http://schemas.microsoft.com/office/drawing/2014/main" id="{CE3E04B4-7A84-DD40-9090-E7E05FF3BB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0545BFA-F216-9845-8C49-D2DB2B56CB7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83334">
              <a:alpha val="8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136936-6DF0-7448-A00C-13E2868858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9400" y="1397480"/>
            <a:ext cx="10575913" cy="2387600"/>
          </a:xfrm>
        </p:spPr>
        <p:txBody>
          <a:bodyPr anchor="b"/>
          <a:lstStyle>
            <a:lvl1pPr algn="ctr">
              <a:defRPr sz="600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CEC0AD-4CD1-4B4D-9779-2E1F09C430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9400" y="3877155"/>
            <a:ext cx="10575913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8886AD6-C038-6A4A-9B46-B000F3276742}"/>
              </a:ext>
            </a:extLst>
          </p:cNvPr>
          <p:cNvSpPr txBox="1"/>
          <p:nvPr userDrawn="1"/>
        </p:nvSpPr>
        <p:spPr>
          <a:xfrm>
            <a:off x="4387551" y="5819487"/>
            <a:ext cx="34168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chemeClr val="bg1"/>
                </a:solidFill>
              </a:rPr>
              <a:t>UCSF Global Health Group’s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Malaria Elimination Initiative (MEI)</a:t>
            </a:r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645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F61AD8-9EB4-2E4E-AEF6-99C4DFCB6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888" y="365125"/>
            <a:ext cx="11388436" cy="13298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F744E5-5CFD-FF4F-9DD4-FBB354D432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888" y="1825625"/>
            <a:ext cx="11388436" cy="4351338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F48A9C3-2C84-934F-BBCE-B9CD2872E867}"/>
              </a:ext>
            </a:extLst>
          </p:cNvPr>
          <p:cNvSpPr txBox="1"/>
          <p:nvPr userDrawn="1"/>
        </p:nvSpPr>
        <p:spPr>
          <a:xfrm>
            <a:off x="461272" y="6307588"/>
            <a:ext cx="48588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 dirty="0">
                <a:solidFill>
                  <a:srgbClr val="052049"/>
                </a:solidFill>
                <a:effectLst/>
                <a:latin typeface="+mn-lt"/>
                <a:ea typeface="DengXian" panose="02010600030101010101" pitchFamily="2" charset="-122"/>
                <a:cs typeface="Arial" panose="020B0604020202020204" pitchFamily="34" charset="0"/>
              </a:rPr>
              <a:t>UCSF  Initiative pour l'élimination du paludisme (MEI)</a:t>
            </a:r>
            <a:endParaRPr lang="en-US" sz="1400" dirty="0">
              <a:solidFill>
                <a:srgbClr val="05204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47210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F61AD8-9EB4-2E4E-AEF6-99C4DFCB6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888" y="365125"/>
            <a:ext cx="11388436" cy="84690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F744E5-5CFD-FF4F-9DD4-FBB354D432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888" y="1825625"/>
            <a:ext cx="11388436" cy="4351338"/>
          </a:xfrm>
        </p:spPr>
        <p:txBody>
          <a:bodyPr/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F48A9C3-2C84-934F-BBCE-B9CD2872E867}"/>
              </a:ext>
            </a:extLst>
          </p:cNvPr>
          <p:cNvSpPr txBox="1"/>
          <p:nvPr userDrawn="1"/>
        </p:nvSpPr>
        <p:spPr>
          <a:xfrm>
            <a:off x="461272" y="6307588"/>
            <a:ext cx="48588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 dirty="0">
                <a:solidFill>
                  <a:srgbClr val="052049"/>
                </a:solidFill>
                <a:effectLst/>
                <a:latin typeface="+mn-lt"/>
                <a:ea typeface="DengXian" panose="02010600030101010101" pitchFamily="2" charset="-122"/>
                <a:cs typeface="Arial" panose="020B0604020202020204" pitchFamily="34" charset="0"/>
              </a:rPr>
              <a:t>UCSF  Initiative pour l'élimination du paludisme (MEI)</a:t>
            </a:r>
            <a:endParaRPr lang="en-US" sz="1400" dirty="0">
              <a:solidFill>
                <a:srgbClr val="052049"/>
              </a:solidFill>
              <a:latin typeface="+mn-lt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7E1CA0D-62A4-9749-B432-3FB7A6B53E4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5488" y="1212027"/>
            <a:ext cx="11388725" cy="495300"/>
          </a:xfrm>
        </p:spPr>
        <p:txBody>
          <a:bodyPr/>
          <a:lstStyle>
            <a:lvl1pPr>
              <a:buFontTx/>
              <a:buNone/>
              <a:defRPr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88486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32E09D5-A1EB-B341-BD80-46CA34CAF6D6}"/>
              </a:ext>
            </a:extLst>
          </p:cNvPr>
          <p:cNvSpPr/>
          <p:nvPr userDrawn="1"/>
        </p:nvSpPr>
        <p:spPr>
          <a:xfrm>
            <a:off x="461272" y="1609913"/>
            <a:ext cx="5580900" cy="460088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7564CBB-4813-1745-93AE-4B0B327EB08C}"/>
              </a:ext>
            </a:extLst>
          </p:cNvPr>
          <p:cNvSpPr/>
          <p:nvPr userDrawn="1"/>
        </p:nvSpPr>
        <p:spPr>
          <a:xfrm>
            <a:off x="508399" y="1655063"/>
            <a:ext cx="5484685" cy="8143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A5F4CC-C7FA-0F42-8D18-D2463E941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888" y="365125"/>
            <a:ext cx="11218224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ADCA73-8D05-5745-ACB4-5190C58D0B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5899" y="1609913"/>
            <a:ext cx="5484685" cy="823912"/>
          </a:xfrm>
        </p:spPr>
        <p:txBody>
          <a:bodyPr anchor="b"/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CC1EF3-5D8A-DB47-8B5E-4166F46CBA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5899" y="2612573"/>
            <a:ext cx="5484685" cy="3505840"/>
          </a:xfr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AA40B30-55AC-634E-80AC-88004EDC7969}"/>
              </a:ext>
            </a:extLst>
          </p:cNvPr>
          <p:cNvSpPr/>
          <p:nvPr userDrawn="1"/>
        </p:nvSpPr>
        <p:spPr>
          <a:xfrm>
            <a:off x="6125800" y="1609913"/>
            <a:ext cx="5580900" cy="460088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385B10-A55D-9B43-A902-CB1F4F2004C4}"/>
              </a:ext>
            </a:extLst>
          </p:cNvPr>
          <p:cNvSpPr/>
          <p:nvPr userDrawn="1"/>
        </p:nvSpPr>
        <p:spPr>
          <a:xfrm>
            <a:off x="6172927" y="1655063"/>
            <a:ext cx="5484685" cy="8143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3632301C-63F0-4D46-8F52-E82DA7852601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220427" y="1609913"/>
            <a:ext cx="5484685" cy="823912"/>
          </a:xfrm>
        </p:spPr>
        <p:txBody>
          <a:bodyPr anchor="b"/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6387F4EA-6F24-524C-A572-5AD8E412FDA8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6220427" y="2612573"/>
            <a:ext cx="5484685" cy="3505840"/>
          </a:xfr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351C491-1F21-4749-9EE6-48622DD135F2}"/>
              </a:ext>
            </a:extLst>
          </p:cNvPr>
          <p:cNvSpPr txBox="1"/>
          <p:nvPr userDrawn="1"/>
        </p:nvSpPr>
        <p:spPr>
          <a:xfrm>
            <a:off x="461272" y="6307588"/>
            <a:ext cx="48588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 dirty="0">
                <a:solidFill>
                  <a:srgbClr val="052049"/>
                </a:solidFill>
                <a:effectLst/>
                <a:latin typeface="+mn-lt"/>
                <a:ea typeface="DengXian" panose="02010600030101010101" pitchFamily="2" charset="-122"/>
                <a:cs typeface="Arial" panose="020B0604020202020204" pitchFamily="34" charset="0"/>
              </a:rPr>
              <a:t>UCSF  Initiative pour l'élimination du paludisme (MEI)</a:t>
            </a:r>
            <a:endParaRPr lang="en-US" sz="1400" dirty="0">
              <a:solidFill>
                <a:srgbClr val="05204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33004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5F4CC-C7FA-0F42-8D18-D2463E941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888" y="365125"/>
            <a:ext cx="11218224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351C491-1F21-4749-9EE6-48622DD135F2}"/>
              </a:ext>
            </a:extLst>
          </p:cNvPr>
          <p:cNvSpPr txBox="1"/>
          <p:nvPr userDrawn="1"/>
        </p:nvSpPr>
        <p:spPr>
          <a:xfrm>
            <a:off x="461272" y="6307588"/>
            <a:ext cx="48588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chemeClr val="tx2"/>
                </a:solidFill>
              </a:rPr>
              <a:t>UCSF Malaria Elimination Initiative (MEI)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A9D9A34E-B74F-404F-9A92-84158A67080A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983422" y="1586163"/>
            <a:ext cx="2697940" cy="82391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Picture Placeholder 5">
            <a:extLst>
              <a:ext uri="{FF2B5EF4-FFF2-40B4-BE49-F238E27FC236}">
                <a16:creationId xmlns:a16="http://schemas.microsoft.com/office/drawing/2014/main" id="{67AFCB7A-9A83-BF4D-8285-7AE8F86BB9D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077474" y="2540811"/>
            <a:ext cx="2493962" cy="2493962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D1044C71-B8F0-4845-AB7A-225F598006B0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8975485" y="5225149"/>
            <a:ext cx="2697940" cy="773687"/>
          </a:xfrm>
          <a:solidFill>
            <a:schemeClr val="bg1"/>
          </a:solidFill>
        </p:spPr>
        <p:txBody>
          <a:bodyPr/>
          <a:lstStyle>
            <a:lvl1pPr algn="ctr">
              <a:buFontTx/>
              <a:buNone/>
              <a:defRPr sz="16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17A43002-3BA5-DD40-927D-D68307FA3031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6235316" y="1586163"/>
            <a:ext cx="2493962" cy="82391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Picture Placeholder 5">
            <a:extLst>
              <a:ext uri="{FF2B5EF4-FFF2-40B4-BE49-F238E27FC236}">
                <a16:creationId xmlns:a16="http://schemas.microsoft.com/office/drawing/2014/main" id="{6DD0370F-0E97-3842-9573-2B4D470A08F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235316" y="2540811"/>
            <a:ext cx="2493962" cy="2493962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6" name="Content Placeholder 3">
            <a:extLst>
              <a:ext uri="{FF2B5EF4-FFF2-40B4-BE49-F238E27FC236}">
                <a16:creationId xmlns:a16="http://schemas.microsoft.com/office/drawing/2014/main" id="{B37AF51A-33A7-C440-B460-B62161072233}"/>
              </a:ext>
            </a:extLst>
          </p:cNvPr>
          <p:cNvSpPr>
            <a:spLocks noGrp="1"/>
          </p:cNvSpPr>
          <p:nvPr>
            <p:ph sz="half" idx="20"/>
          </p:nvPr>
        </p:nvSpPr>
        <p:spPr>
          <a:xfrm>
            <a:off x="6133327" y="5225149"/>
            <a:ext cx="2697940" cy="773687"/>
          </a:xfrm>
          <a:solidFill>
            <a:schemeClr val="bg1"/>
          </a:solidFill>
        </p:spPr>
        <p:txBody>
          <a:bodyPr/>
          <a:lstStyle>
            <a:lvl1pPr algn="ctr">
              <a:buFontTx/>
              <a:buNone/>
              <a:defRPr sz="16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30839321-5009-B549-9D75-21C6FE3B7419}"/>
              </a:ext>
            </a:extLst>
          </p:cNvPr>
          <p:cNvSpPr>
            <a:spLocks noGrp="1"/>
          </p:cNvSpPr>
          <p:nvPr>
            <p:ph type="body" idx="21"/>
          </p:nvPr>
        </p:nvSpPr>
        <p:spPr>
          <a:xfrm>
            <a:off x="3416909" y="1586163"/>
            <a:ext cx="2493962" cy="82391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8" name="Picture Placeholder 5">
            <a:extLst>
              <a:ext uri="{FF2B5EF4-FFF2-40B4-BE49-F238E27FC236}">
                <a16:creationId xmlns:a16="http://schemas.microsoft.com/office/drawing/2014/main" id="{4653815F-0B87-7340-822E-1518456B51A5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3416909" y="2540811"/>
            <a:ext cx="2493962" cy="2493962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9" name="Content Placeholder 3">
            <a:extLst>
              <a:ext uri="{FF2B5EF4-FFF2-40B4-BE49-F238E27FC236}">
                <a16:creationId xmlns:a16="http://schemas.microsoft.com/office/drawing/2014/main" id="{B024D9DA-7C9A-FB46-B30F-7AD948BCD327}"/>
              </a:ext>
            </a:extLst>
          </p:cNvPr>
          <p:cNvSpPr>
            <a:spLocks noGrp="1"/>
          </p:cNvSpPr>
          <p:nvPr>
            <p:ph sz="half" idx="23"/>
          </p:nvPr>
        </p:nvSpPr>
        <p:spPr>
          <a:xfrm>
            <a:off x="3314920" y="5225149"/>
            <a:ext cx="2697940" cy="773687"/>
          </a:xfrm>
          <a:solidFill>
            <a:schemeClr val="bg1"/>
          </a:solidFill>
        </p:spPr>
        <p:txBody>
          <a:bodyPr/>
          <a:lstStyle>
            <a:lvl1pPr algn="ctr">
              <a:buFontTx/>
              <a:buNone/>
              <a:defRPr sz="16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9A14A966-8D60-BC4D-B2C4-F347081B7207}"/>
              </a:ext>
            </a:extLst>
          </p:cNvPr>
          <p:cNvSpPr>
            <a:spLocks noGrp="1"/>
          </p:cNvSpPr>
          <p:nvPr>
            <p:ph type="body" idx="24"/>
          </p:nvPr>
        </p:nvSpPr>
        <p:spPr>
          <a:xfrm>
            <a:off x="490573" y="1586163"/>
            <a:ext cx="2697940" cy="82391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1" name="Picture Placeholder 5">
            <a:extLst>
              <a:ext uri="{FF2B5EF4-FFF2-40B4-BE49-F238E27FC236}">
                <a16:creationId xmlns:a16="http://schemas.microsoft.com/office/drawing/2014/main" id="{B7205372-CDF1-F24B-94C7-EBFDAA383416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592562" y="2540811"/>
            <a:ext cx="2493962" cy="2493962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2" name="Content Placeholder 3">
            <a:extLst>
              <a:ext uri="{FF2B5EF4-FFF2-40B4-BE49-F238E27FC236}">
                <a16:creationId xmlns:a16="http://schemas.microsoft.com/office/drawing/2014/main" id="{35B411C1-65E1-F346-A3EF-7A98EC489A6F}"/>
              </a:ext>
            </a:extLst>
          </p:cNvPr>
          <p:cNvSpPr>
            <a:spLocks noGrp="1"/>
          </p:cNvSpPr>
          <p:nvPr>
            <p:ph sz="half" idx="26"/>
          </p:nvPr>
        </p:nvSpPr>
        <p:spPr>
          <a:xfrm>
            <a:off x="490573" y="5225149"/>
            <a:ext cx="2697940" cy="773687"/>
          </a:xfrm>
          <a:solidFill>
            <a:schemeClr val="bg1"/>
          </a:solidFill>
        </p:spPr>
        <p:txBody>
          <a:bodyPr/>
          <a:lstStyle>
            <a:lvl1pPr algn="ctr">
              <a:buFontTx/>
              <a:buNone/>
              <a:defRPr sz="16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907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B65F001-4DBA-1B48-928E-702934A37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888" y="365125"/>
            <a:ext cx="1086691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D62B32-C202-7248-821B-35371D1D91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6886" y="1825625"/>
            <a:ext cx="1086691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78975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0" r:id="rId3"/>
    <p:sldLayoutId id="2147483669" r:id="rId4"/>
    <p:sldLayoutId id="2147483661" r:id="rId5"/>
    <p:sldLayoutId id="2147483666" r:id="rId6"/>
    <p:sldLayoutId id="2147483650" r:id="rId7"/>
    <p:sldLayoutId id="2147483653" r:id="rId8"/>
    <p:sldLayoutId id="2147483667" r:id="rId9"/>
    <p:sldLayoutId id="2147483668" r:id="rId10"/>
    <p:sldLayoutId id="2147483663" r:id="rId11"/>
    <p:sldLayoutId id="2147483664" r:id="rId12"/>
    <p:sldLayoutId id="2147483665" r:id="rId13"/>
    <p:sldLayoutId id="2147483655" r:id="rId14"/>
    <p:sldLayoutId id="2147483652" r:id="rId15"/>
    <p:sldLayoutId id="2147483654" r:id="rId16"/>
    <p:sldLayoutId id="2147483656" r:id="rId17"/>
    <p:sldLayoutId id="2147483657" r:id="rId18"/>
    <p:sldLayoutId id="2147483670" r:id="rId19"/>
    <p:sldLayoutId id="2147483671" r:id="rId20"/>
    <p:sldLayoutId id="2147483672" r:id="rId21"/>
    <p:sldLayoutId id="2147483673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/>
        <p:txBody>
          <a:bodyPr vert="horz" lIns="0" tIns="0" rIns="0" bIns="0" rtlCol="0" anchor="b">
            <a:noAutofit/>
          </a:bodyPr>
          <a:lstStyle/>
          <a:p>
            <a:pPr algn="l"/>
            <a:r>
              <a:rPr lang="fr-FR" sz="4000" dirty="0"/>
              <a:t>Module 3 : Génération de solutions et résolution de problèmes</a:t>
            </a:r>
          </a:p>
        </p:txBody>
      </p:sp>
    </p:spTree>
    <p:extLst>
      <p:ext uri="{BB962C8B-B14F-4D97-AF65-F5344CB8AC3E}">
        <p14:creationId xmlns:p14="http://schemas.microsoft.com/office/powerpoint/2010/main" val="4019359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CE6B3D-D840-5C4C-A364-33535C0C40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Activité de groupe : Types de données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2B723E-BE1F-E04E-9E87-1250990FDA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888" y="1825625"/>
            <a:ext cx="1144929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200" dirty="0"/>
              <a:t>10 minutes de discussion, 10 minutes de commentaires</a:t>
            </a:r>
          </a:p>
          <a:p>
            <a:r>
              <a:rPr lang="fr-FR" sz="2200" dirty="0"/>
              <a:t>Étape 1 : Formez des petits groupes</a:t>
            </a:r>
          </a:p>
          <a:p>
            <a:r>
              <a:rPr lang="fr-FR" sz="2200" dirty="0"/>
              <a:t>Étape 2 : Sélectionnez 2 personnes (transcripteur/présentateur) dans votre petit groupe</a:t>
            </a:r>
          </a:p>
          <a:p>
            <a:r>
              <a:rPr lang="fr-FR" sz="2200" dirty="0"/>
              <a:t>Étape 3 : Les membres de chaque petit groupe doivent travailler ensemble pour trouver des exemples de données quantitatives et qualitatives</a:t>
            </a:r>
          </a:p>
          <a:p>
            <a:r>
              <a:rPr lang="fr-FR" sz="2200" dirty="0"/>
              <a:t>Étape 4 : Le transcripteur est chargé de rédiger les exemples convenus</a:t>
            </a:r>
          </a:p>
          <a:p>
            <a:r>
              <a:rPr lang="fr-FR" sz="2200" dirty="0"/>
              <a:t>Étape 5 : Le présentateur est chargé de faire un rapport à l'ensemble du groupe</a:t>
            </a:r>
          </a:p>
          <a:p>
            <a:r>
              <a:rPr lang="fr-FR" sz="2200" dirty="0"/>
              <a:t>Le groupe qui a le plus d'exemples gagne !</a:t>
            </a:r>
          </a:p>
        </p:txBody>
      </p:sp>
    </p:spTree>
    <p:extLst>
      <p:ext uri="{BB962C8B-B14F-4D97-AF65-F5344CB8AC3E}">
        <p14:creationId xmlns:p14="http://schemas.microsoft.com/office/powerpoint/2010/main" val="31841806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487901-E560-BF48-8FBA-B650E904D7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/>
              <a:t>Mesure de la performance et amélioration de la qualité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7D1950-914B-BC4E-8685-A14387AD9D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/>
              <a:t>Vous ne pouvez pas améliorer ce que vous ne pouvez pas mesurer.</a:t>
            </a:r>
          </a:p>
        </p:txBody>
      </p:sp>
    </p:spTree>
    <p:extLst>
      <p:ext uri="{BB962C8B-B14F-4D97-AF65-F5344CB8AC3E}">
        <p14:creationId xmlns:p14="http://schemas.microsoft.com/office/powerpoint/2010/main" val="41055094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70569-40DB-044E-AF5E-B443D4DFA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Raisons de procéder à des mesures dans le domaine des soins de santé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210360-4E11-9448-B68B-A99DBE2EA6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/>
              <a:t>Cela indique à quel niveau se trouvent les défis</a:t>
            </a:r>
          </a:p>
          <a:p>
            <a:r>
              <a:rPr lang="fr-FR"/>
              <a:t>Cela permet de voir s'il y a une amélioration</a:t>
            </a:r>
          </a:p>
          <a:p>
            <a:r>
              <a:rPr lang="fr-FR"/>
              <a:t>Dissocie ce que vous pensez qu'il se passe de ce qu'il se passe réellement</a:t>
            </a:r>
          </a:p>
          <a:p>
            <a:r>
              <a:rPr lang="fr-FR"/>
              <a:t>Indique le point de départ</a:t>
            </a:r>
          </a:p>
          <a:p>
            <a:r>
              <a:rPr lang="fr-FR"/>
              <a:t>Aide à identifier les problèmes dès leur apparition</a:t>
            </a:r>
          </a:p>
          <a:p>
            <a:r>
              <a:rPr lang="fr-FR"/>
              <a:t>Permet de comparer les centres de santé et les régions</a:t>
            </a:r>
          </a:p>
        </p:txBody>
      </p:sp>
    </p:spTree>
    <p:extLst>
      <p:ext uri="{BB962C8B-B14F-4D97-AF65-F5344CB8AC3E}">
        <p14:creationId xmlns:p14="http://schemas.microsoft.com/office/powerpoint/2010/main" val="13164708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FE8497-73E4-5C45-8A21-8088881C8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/>
              <a:t>Mesure de la performance vs normes de soins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DCBDA6-D892-D54C-95DB-2F6E39A7AA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888" y="1825625"/>
            <a:ext cx="11024755" cy="4351338"/>
          </a:xfrm>
        </p:spPr>
        <p:txBody>
          <a:bodyPr/>
          <a:lstStyle/>
          <a:p>
            <a:r>
              <a:rPr lang="fr-FR" dirty="0"/>
              <a:t>Mesure de la performance = une indication de la performance de l'organisation de soins de santé</a:t>
            </a:r>
          </a:p>
          <a:p>
            <a:r>
              <a:rPr lang="fr-FR" dirty="0"/>
              <a:t>Norme de soins = la qualité attendue de soins qui devraient être dispensés </a:t>
            </a:r>
            <a:br>
              <a:rPr lang="fr-FR" dirty="0"/>
            </a:br>
            <a:r>
              <a:rPr lang="fr-FR" dirty="0"/>
              <a:t>à tout le monde</a:t>
            </a:r>
          </a:p>
        </p:txBody>
      </p:sp>
    </p:spTree>
    <p:extLst>
      <p:ext uri="{BB962C8B-B14F-4D97-AF65-F5344CB8AC3E}">
        <p14:creationId xmlns:p14="http://schemas.microsoft.com/office/powerpoint/2010/main" val="4617927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336D8-5093-BE4F-8F3B-7F549C406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Qu'est-ce qu'un indicateur 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38F10E-4ACE-B246-907A-8C00A10D1C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/>
              <a:t>Montre l'état ou le niveau réel de quelque chose</a:t>
            </a:r>
          </a:p>
          <a:p>
            <a:r>
              <a:rPr lang="fr-FR"/>
              <a:t>Il existe différents types d'indicateurs tels que :</a:t>
            </a:r>
          </a:p>
          <a:p>
            <a:pPr lvl="1"/>
            <a:r>
              <a:rPr lang="fr-FR"/>
              <a:t>Moment</a:t>
            </a:r>
          </a:p>
          <a:p>
            <a:pPr lvl="1"/>
            <a:r>
              <a:rPr lang="fr-FR"/>
              <a:t>Vitesse</a:t>
            </a:r>
          </a:p>
          <a:p>
            <a:pPr lvl="1"/>
            <a:r>
              <a:rPr lang="fr-FR"/>
              <a:t>Température</a:t>
            </a:r>
          </a:p>
          <a:p>
            <a:pPr lvl="1"/>
            <a:r>
              <a:rPr lang="fr-FR"/>
              <a:t>Poids</a:t>
            </a:r>
          </a:p>
        </p:txBody>
      </p:sp>
    </p:spTree>
    <p:extLst>
      <p:ext uri="{BB962C8B-B14F-4D97-AF65-F5344CB8AC3E}">
        <p14:creationId xmlns:p14="http://schemas.microsoft.com/office/powerpoint/2010/main" val="39867432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0DAB27-8034-104B-B85D-98DEC7587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Qu'est-ce qu'un indicateur de qualité 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55819D-DC14-1E43-8EE0-8F08A320E0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Un indicateur de qualité montre ce qui se passe et si la série de normes est respectée</a:t>
            </a:r>
          </a:p>
          <a:p>
            <a:r>
              <a:rPr lang="fr-FR" dirty="0"/>
              <a:t>Exemples :</a:t>
            </a:r>
          </a:p>
          <a:p>
            <a:pPr lvl="1"/>
            <a:r>
              <a:rPr lang="fr-FR" dirty="0"/>
              <a:t>PIH de toutes les structures ciblées 100 %</a:t>
            </a:r>
          </a:p>
          <a:p>
            <a:pPr lvl="1"/>
            <a:r>
              <a:rPr lang="fr-FR" dirty="0"/>
              <a:t>Test de tous les cas suspects de paludisme 100 %</a:t>
            </a:r>
          </a:p>
          <a:p>
            <a:pPr lvl="1"/>
            <a:r>
              <a:rPr lang="fr-FR" dirty="0"/>
              <a:t>Traiter tous les cas de paludisme confirmés 100 %</a:t>
            </a:r>
          </a:p>
        </p:txBody>
      </p:sp>
    </p:spTree>
    <p:extLst>
      <p:ext uri="{BB962C8B-B14F-4D97-AF65-F5344CB8AC3E}">
        <p14:creationId xmlns:p14="http://schemas.microsoft.com/office/powerpoint/2010/main" val="13350283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E6832F-0187-D643-8D5C-4D28B9F1A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888" y="365125"/>
            <a:ext cx="11705112" cy="1329875"/>
          </a:xfrm>
        </p:spPr>
        <p:txBody>
          <a:bodyPr>
            <a:normAutofit/>
          </a:bodyPr>
          <a:lstStyle/>
          <a:p>
            <a:r>
              <a:rPr lang="fr-FR" sz="3950" dirty="0"/>
              <a:t>Caractéristiques d'un bon indicateur de la qualité des soins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EF92FE-2C06-EB43-8017-15DE8EDF7D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r-FR" dirty="0"/>
              <a:t>Pertinence </a:t>
            </a:r>
          </a:p>
          <a:p>
            <a:pPr lvl="1"/>
            <a:r>
              <a:rPr lang="fr-FR" dirty="0">
                <a:latin typeface="Arial"/>
                <a:cs typeface="Arial"/>
              </a:rPr>
              <a:t>L'indicateur se rapporte-t-il à une situation qui se produit fréquemment ou qui a un grand impact sur votre programme ?</a:t>
            </a:r>
          </a:p>
          <a:p>
            <a:r>
              <a:rPr lang="fr-FR" dirty="0"/>
              <a:t>Mesurabilité</a:t>
            </a:r>
          </a:p>
          <a:p>
            <a:pPr lvl="1"/>
            <a:r>
              <a:rPr lang="fr-FR" dirty="0"/>
              <a:t>L'indicateur peut-il être mesuré de manière réaliste et efficace ?</a:t>
            </a:r>
          </a:p>
          <a:p>
            <a:r>
              <a:rPr lang="fr-FR" dirty="0"/>
              <a:t>Précision</a:t>
            </a:r>
          </a:p>
          <a:p>
            <a:pPr lvl="1"/>
            <a:r>
              <a:rPr lang="fr-FR" dirty="0"/>
              <a:t>L'indicateur est-il basé sur des normes ou des directives acceptables ?</a:t>
            </a:r>
          </a:p>
          <a:p>
            <a:r>
              <a:rPr lang="fr-FR" dirty="0"/>
              <a:t>Réalisable</a:t>
            </a:r>
          </a:p>
          <a:p>
            <a:pPr lvl="1"/>
            <a:r>
              <a:rPr lang="fr-FR" dirty="0"/>
              <a:t>Le taux de performance associé à l'indicateur peut-il être amélioré de manière réaliste ?</a:t>
            </a:r>
          </a:p>
          <a:p>
            <a:r>
              <a:rPr lang="fr-FR" dirty="0"/>
              <a:t>Limité dans le temps</a:t>
            </a:r>
          </a:p>
          <a:p>
            <a:pPr lvl="1"/>
            <a:r>
              <a:rPr lang="fr-FR" dirty="0"/>
              <a:t>S'applique-t-il aux services fournis au cours d'une période définie ?</a:t>
            </a:r>
          </a:p>
        </p:txBody>
      </p:sp>
    </p:spTree>
    <p:extLst>
      <p:ext uri="{BB962C8B-B14F-4D97-AF65-F5344CB8AC3E}">
        <p14:creationId xmlns:p14="http://schemas.microsoft.com/office/powerpoint/2010/main" val="18153707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3CD3C-6878-2B4D-9E18-B4B847A060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Développement d'un indicateur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8218B8-26DC-3148-89D5-365741C819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888" y="1825625"/>
            <a:ext cx="9947069" cy="4351338"/>
          </a:xfrm>
        </p:spPr>
        <p:txBody>
          <a:bodyPr/>
          <a:lstStyle/>
          <a:p>
            <a:r>
              <a:rPr lang="fr-FR" dirty="0"/>
              <a:t>Préciser les nécessités raisonnables en matière de soins</a:t>
            </a:r>
          </a:p>
          <a:p>
            <a:r>
              <a:rPr lang="fr-FR" dirty="0"/>
              <a:t>Définir la population à mesurer</a:t>
            </a:r>
          </a:p>
          <a:p>
            <a:pPr lvl="1"/>
            <a:r>
              <a:rPr lang="fr-FR" dirty="0"/>
              <a:t>Genre</a:t>
            </a:r>
          </a:p>
          <a:p>
            <a:pPr lvl="1"/>
            <a:r>
              <a:rPr lang="fr-FR" dirty="0"/>
              <a:t>Âge	</a:t>
            </a:r>
          </a:p>
          <a:p>
            <a:r>
              <a:rPr lang="fr-FR" dirty="0"/>
              <a:t>Définir le cadre temporel</a:t>
            </a:r>
          </a:p>
          <a:p>
            <a:pPr lvl="1"/>
            <a:r>
              <a:rPr lang="fr-FR" dirty="0"/>
              <a:t>1 semaine</a:t>
            </a:r>
          </a:p>
          <a:p>
            <a:pPr lvl="1"/>
            <a:r>
              <a:rPr lang="fr-FR" dirty="0"/>
              <a:t>3 mois</a:t>
            </a:r>
          </a:p>
          <a:p>
            <a:r>
              <a:rPr lang="fr-FR" dirty="0"/>
              <a:t>Définir l'indicateur comme une question</a:t>
            </a:r>
          </a:p>
          <a:p>
            <a:pPr lvl="1"/>
            <a:r>
              <a:rPr lang="fr-FR" dirty="0"/>
              <a:t>Quelle est la couverture vaccinale contre l'hépatite B des agents de santé au sein du centre de santé ou de la région ?</a:t>
            </a:r>
          </a:p>
        </p:txBody>
      </p:sp>
    </p:spTree>
    <p:extLst>
      <p:ext uri="{BB962C8B-B14F-4D97-AF65-F5344CB8AC3E}">
        <p14:creationId xmlns:p14="http://schemas.microsoft.com/office/powerpoint/2010/main" val="30241620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0318-BD2F-BC46-85E0-9953C002F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Exemples de développement d'indicateurs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09C292-788A-2548-A4B2-E2232E8330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/>
              <a:t>Précisez les exigences raisonnables en matière de soins (par exemple, tous les cas suspects de paludisme présentés dans le centre de santé doivent être testés avec un TDR)</a:t>
            </a:r>
          </a:p>
          <a:p>
            <a:r>
              <a:rPr lang="fr-FR"/>
              <a:t>Définissez le dénominateur</a:t>
            </a:r>
          </a:p>
          <a:p>
            <a:pPr lvl="1"/>
            <a:r>
              <a:rPr lang="fr-FR"/>
              <a:t>Indiquez les cas qui doivent être pris en charge</a:t>
            </a:r>
          </a:p>
          <a:p>
            <a:pPr lvl="2"/>
            <a:r>
              <a:rPr lang="fr-FR"/>
              <a:t>Cas suspects de paludisme présentés au sein du centre de santé</a:t>
            </a:r>
          </a:p>
          <a:p>
            <a:r>
              <a:rPr lang="fr-FR"/>
              <a:t>Définissez le numérateur</a:t>
            </a:r>
          </a:p>
          <a:p>
            <a:pPr lvl="1"/>
            <a:r>
              <a:rPr lang="fr-FR"/>
              <a:t>Quels sont les cas suspects de paludisme qui ont été pris en charge ou testés ?</a:t>
            </a:r>
          </a:p>
          <a:p>
            <a:pPr lvl="2"/>
            <a:r>
              <a:rPr lang="fr-FR"/>
              <a:t>Le nombre de cas suspects de paludisme testés avec le TDR</a:t>
            </a:r>
          </a:p>
        </p:txBody>
      </p:sp>
    </p:spTree>
    <p:extLst>
      <p:ext uri="{BB962C8B-B14F-4D97-AF65-F5344CB8AC3E}">
        <p14:creationId xmlns:p14="http://schemas.microsoft.com/office/powerpoint/2010/main" val="24081389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BAFE6-7C1B-2F48-82A8-7A62D9174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Récapitulatif : Développement des indicateurs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52E822D-3931-A647-962F-4C8F821AF524}"/>
              </a:ext>
            </a:extLst>
          </p:cNvPr>
          <p:cNvSpPr/>
          <p:nvPr/>
        </p:nvSpPr>
        <p:spPr>
          <a:xfrm>
            <a:off x="3527609" y="1582271"/>
            <a:ext cx="4970932" cy="44823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AC0C120-C58A-784E-B936-D2B82808A8F9}"/>
              </a:ext>
            </a:extLst>
          </p:cNvPr>
          <p:cNvSpPr/>
          <p:nvPr/>
        </p:nvSpPr>
        <p:spPr>
          <a:xfrm>
            <a:off x="4183170" y="2420471"/>
            <a:ext cx="3659811" cy="3644152"/>
          </a:xfrm>
          <a:prstGeom prst="ellipse">
            <a:avLst/>
          </a:prstGeom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DC35ECD-4880-AF47-BA8E-F682FEC4B508}"/>
              </a:ext>
            </a:extLst>
          </p:cNvPr>
          <p:cNvSpPr/>
          <p:nvPr/>
        </p:nvSpPr>
        <p:spPr>
          <a:xfrm>
            <a:off x="4703675" y="3452796"/>
            <a:ext cx="2618799" cy="2611827"/>
          </a:xfrm>
          <a:prstGeom prst="ellipse">
            <a:avLst/>
          </a:prstGeom>
          <a:solidFill>
            <a:schemeClr val="accent3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>
                <a:latin typeface="Arial" panose="020B0604020202020204" pitchFamily="34" charset="0"/>
                <a:cs typeface="Arial" panose="020B0604020202020204" pitchFamily="34" charset="0"/>
              </a:rPr>
              <a:t>Numérateur : Cas suspects de paludisme testés avec un TDR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F125C88-5108-844C-AEBD-D992CFE97336}"/>
              </a:ext>
            </a:extLst>
          </p:cNvPr>
          <p:cNvSpPr txBox="1"/>
          <p:nvPr/>
        </p:nvSpPr>
        <p:spPr>
          <a:xfrm>
            <a:off x="5006218" y="2567379"/>
            <a:ext cx="20137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Dénominateur : Cas suspectés de paludisme</a:t>
            </a:r>
          </a:p>
        </p:txBody>
      </p:sp>
    </p:spTree>
    <p:extLst>
      <p:ext uri="{BB962C8B-B14F-4D97-AF65-F5344CB8AC3E}">
        <p14:creationId xmlns:p14="http://schemas.microsoft.com/office/powerpoint/2010/main" val="36389381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/>
        <p:txBody>
          <a:bodyPr vert="horz" lIns="0" tIns="0" rIns="0" bIns="0" rtlCol="0" anchor="b">
            <a:noAutofit/>
          </a:bodyPr>
          <a:lstStyle/>
          <a:p>
            <a:pPr algn="l"/>
            <a:r>
              <a:rPr lang="fr-FR" sz="4000"/>
              <a:t>Mesure de la performance</a:t>
            </a:r>
          </a:p>
        </p:txBody>
      </p:sp>
    </p:spTree>
    <p:extLst>
      <p:ext uri="{BB962C8B-B14F-4D97-AF65-F5344CB8AC3E}">
        <p14:creationId xmlns:p14="http://schemas.microsoft.com/office/powerpoint/2010/main" val="2488668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0318-BD2F-BC46-85E0-9953C002F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Comment les indicateurs peuvent être affichés</a:t>
            </a:r>
          </a:p>
        </p:txBody>
      </p:sp>
      <p:pic>
        <p:nvPicPr>
          <p:cNvPr id="7" name="Content Placeholder 6" descr="Chart, bar chart&#10;&#10;Description automatically generated">
            <a:extLst>
              <a:ext uri="{FF2B5EF4-FFF2-40B4-BE49-F238E27FC236}">
                <a16:creationId xmlns:a16="http://schemas.microsoft.com/office/drawing/2014/main" id="{548D2520-E39F-5245-AC82-0136BF7D32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011" y="1695000"/>
            <a:ext cx="9086496" cy="4352544"/>
          </a:xfr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03CE0545-D8B9-44C6-89F2-F1887CDB10B5}"/>
              </a:ext>
            </a:extLst>
          </p:cNvPr>
          <p:cNvGrpSpPr/>
          <p:nvPr/>
        </p:nvGrpSpPr>
        <p:grpSpPr>
          <a:xfrm>
            <a:off x="2705104" y="1821766"/>
            <a:ext cx="7274463" cy="4115700"/>
            <a:chOff x="2705104" y="1821766"/>
            <a:chExt cx="7274463" cy="411570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F35EAE0-C0FD-45ED-84B0-BD377C59E598}"/>
                </a:ext>
              </a:extLst>
            </p:cNvPr>
            <p:cNvSpPr txBox="1"/>
            <p:nvPr/>
          </p:nvSpPr>
          <p:spPr>
            <a:xfrm>
              <a:off x="4000500" y="1821766"/>
              <a:ext cx="3771900" cy="35872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fr-FR" b="1" dirty="0">
                  <a:latin typeface="Arial" panose="020B0604020202020204" pitchFamily="34" charset="0"/>
                  <a:cs typeface="Arial" panose="020B0604020202020204" pitchFamily="34" charset="0"/>
                </a:rPr>
                <a:t>Couverture PIH dans 5 villages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F16EFF5-AA4E-4F9B-9847-23CFC89892FA}"/>
                </a:ext>
              </a:extLst>
            </p:cNvPr>
            <p:cNvSpPr txBox="1"/>
            <p:nvPr/>
          </p:nvSpPr>
          <p:spPr>
            <a:xfrm>
              <a:off x="2705104" y="5569348"/>
              <a:ext cx="923313" cy="35872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fr-FR" sz="1400" b="1">
                  <a:latin typeface="Arial" panose="020B0604020202020204" pitchFamily="34" charset="0"/>
                  <a:cs typeface="Arial" panose="020B0604020202020204" pitchFamily="34" charset="0"/>
                </a:rPr>
                <a:t>Village A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BABABDC-04D6-45C0-B1DB-E1A5CCC60476}"/>
                </a:ext>
              </a:extLst>
            </p:cNvPr>
            <p:cNvSpPr txBox="1"/>
            <p:nvPr/>
          </p:nvSpPr>
          <p:spPr>
            <a:xfrm>
              <a:off x="4317853" y="5578740"/>
              <a:ext cx="923313" cy="35872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fr-FR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Village B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72CDE66-F95D-446F-8983-FC92A2EBA9AF}"/>
                </a:ext>
              </a:extLst>
            </p:cNvPr>
            <p:cNvSpPr txBox="1"/>
            <p:nvPr/>
          </p:nvSpPr>
          <p:spPr>
            <a:xfrm>
              <a:off x="5846632" y="5578740"/>
              <a:ext cx="923313" cy="35872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fr-FR" sz="1400" b="1">
                  <a:latin typeface="Arial" panose="020B0604020202020204" pitchFamily="34" charset="0"/>
                  <a:cs typeface="Arial" panose="020B0604020202020204" pitchFamily="34" charset="0"/>
                </a:rPr>
                <a:t>Village C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ABB0801-C0F5-4236-9133-758FEAD5668D}"/>
                </a:ext>
              </a:extLst>
            </p:cNvPr>
            <p:cNvSpPr txBox="1"/>
            <p:nvPr/>
          </p:nvSpPr>
          <p:spPr>
            <a:xfrm>
              <a:off x="7458181" y="5578740"/>
              <a:ext cx="923313" cy="35872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fr-FR" sz="1400" b="1">
                  <a:latin typeface="Arial" panose="020B0604020202020204" pitchFamily="34" charset="0"/>
                  <a:cs typeface="Arial" panose="020B0604020202020204" pitchFamily="34" charset="0"/>
                </a:rPr>
                <a:t>Village D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D46AACE-07C5-43ED-9A28-0EC6B2DC809C}"/>
                </a:ext>
              </a:extLst>
            </p:cNvPr>
            <p:cNvSpPr txBox="1"/>
            <p:nvPr/>
          </p:nvSpPr>
          <p:spPr>
            <a:xfrm>
              <a:off x="9056254" y="5578740"/>
              <a:ext cx="923313" cy="35872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fr-FR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Village 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674288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30DCD-834F-4E40-AC65-D8825EF80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Points clés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A92DEA-3C18-5B41-AEAC-676E9C120B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/>
              <a:t>La mesure de la performance est importante pour améliorer la qualité des services de santé</a:t>
            </a:r>
          </a:p>
          <a:p>
            <a:r>
              <a:rPr lang="fr-FR"/>
              <a:t>Il existe deux types de données : qualitatives et quantitatives</a:t>
            </a:r>
          </a:p>
          <a:p>
            <a:r>
              <a:rPr lang="fr-FR"/>
              <a:t>Les indicateurs mesurent l'état ou le niveau réel de quelque chose</a:t>
            </a:r>
          </a:p>
          <a:p>
            <a:r>
              <a:rPr lang="fr-FR"/>
              <a:t>Les indicateurs de qualité mesurent des aspects spécifiques des soins de santé</a:t>
            </a:r>
          </a:p>
        </p:txBody>
      </p:sp>
    </p:spTree>
    <p:extLst>
      <p:ext uri="{BB962C8B-B14F-4D97-AF65-F5344CB8AC3E}">
        <p14:creationId xmlns:p14="http://schemas.microsoft.com/office/powerpoint/2010/main" val="1251387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/>
        <p:txBody>
          <a:bodyPr vert="horz" lIns="0" tIns="0" rIns="0" bIns="0" rtlCol="0" anchor="b">
            <a:noAutofit/>
          </a:bodyPr>
          <a:lstStyle/>
          <a:p>
            <a:pPr algn="l"/>
            <a:r>
              <a:rPr lang="fr-FR" sz="4000"/>
              <a:t>Modèle d'amélioration</a:t>
            </a:r>
          </a:p>
        </p:txBody>
      </p:sp>
    </p:spTree>
    <p:extLst>
      <p:ext uri="{BB962C8B-B14F-4D97-AF65-F5344CB8AC3E}">
        <p14:creationId xmlns:p14="http://schemas.microsoft.com/office/powerpoint/2010/main" val="3573578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30DCD-834F-4E40-AC65-D8825EF80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Modèle d'amélioration</a:t>
            </a:r>
          </a:p>
        </p:txBody>
      </p:sp>
      <p:sp>
        <p:nvSpPr>
          <p:cNvPr id="23" name="Trapezoid 22">
            <a:extLst>
              <a:ext uri="{FF2B5EF4-FFF2-40B4-BE49-F238E27FC236}">
                <a16:creationId xmlns:a16="http://schemas.microsoft.com/office/drawing/2014/main" id="{64F32B03-7827-8C49-BC55-440F4255F2A8}"/>
              </a:ext>
            </a:extLst>
          </p:cNvPr>
          <p:cNvSpPr/>
          <p:nvPr/>
        </p:nvSpPr>
        <p:spPr>
          <a:xfrm>
            <a:off x="1595717" y="1566564"/>
            <a:ext cx="7100047" cy="2390138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438DDD81-000C-A643-943F-C0317053C209}"/>
              </a:ext>
            </a:extLst>
          </p:cNvPr>
          <p:cNvSpPr/>
          <p:nvPr/>
        </p:nvSpPr>
        <p:spPr>
          <a:xfrm>
            <a:off x="3970739" y="4129389"/>
            <a:ext cx="3127037" cy="23901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bject 27">
            <a:extLst>
              <a:ext uri="{FF2B5EF4-FFF2-40B4-BE49-F238E27FC236}">
                <a16:creationId xmlns:a16="http://schemas.microsoft.com/office/drawing/2014/main" id="{FD2BD88E-6F0A-1241-856C-E28F9A43F2C5}"/>
              </a:ext>
            </a:extLst>
          </p:cNvPr>
          <p:cNvSpPr/>
          <p:nvPr/>
        </p:nvSpPr>
        <p:spPr>
          <a:xfrm>
            <a:off x="8508133" y="1673207"/>
            <a:ext cx="1065530" cy="4846320"/>
          </a:xfrm>
          <a:custGeom>
            <a:avLst/>
            <a:gdLst/>
            <a:ahLst/>
            <a:cxnLst/>
            <a:rect l="l" t="t" r="r" b="b"/>
            <a:pathLst>
              <a:path w="1065529" h="4846320">
                <a:moveTo>
                  <a:pt x="0" y="0"/>
                </a:moveTo>
                <a:lnTo>
                  <a:pt x="43679" y="2148"/>
                </a:lnTo>
                <a:lnTo>
                  <a:pt x="86387" y="8483"/>
                </a:lnTo>
                <a:lnTo>
                  <a:pt x="127987" y="18837"/>
                </a:lnTo>
                <a:lnTo>
                  <a:pt x="168341" y="33043"/>
                </a:lnTo>
                <a:lnTo>
                  <a:pt x="207311" y="50934"/>
                </a:lnTo>
                <a:lnTo>
                  <a:pt x="244762" y="72345"/>
                </a:lnTo>
                <a:lnTo>
                  <a:pt x="280555" y="97106"/>
                </a:lnTo>
                <a:lnTo>
                  <a:pt x="314553" y="125053"/>
                </a:lnTo>
                <a:lnTo>
                  <a:pt x="346620" y="156017"/>
                </a:lnTo>
                <a:lnTo>
                  <a:pt x="376618" y="189833"/>
                </a:lnTo>
                <a:lnTo>
                  <a:pt x="404410" y="226332"/>
                </a:lnTo>
                <a:lnTo>
                  <a:pt x="429859" y="265349"/>
                </a:lnTo>
                <a:lnTo>
                  <a:pt x="452828" y="306717"/>
                </a:lnTo>
                <a:lnTo>
                  <a:pt x="473179" y="350267"/>
                </a:lnTo>
                <a:lnTo>
                  <a:pt x="490775" y="395835"/>
                </a:lnTo>
                <a:lnTo>
                  <a:pt x="505480" y="443252"/>
                </a:lnTo>
                <a:lnTo>
                  <a:pt x="517156" y="492352"/>
                </a:lnTo>
                <a:lnTo>
                  <a:pt x="525665" y="542968"/>
                </a:lnTo>
                <a:lnTo>
                  <a:pt x="530872" y="594933"/>
                </a:lnTo>
                <a:lnTo>
                  <a:pt x="532638" y="648081"/>
                </a:lnTo>
                <a:lnTo>
                  <a:pt x="532638" y="1761236"/>
                </a:lnTo>
                <a:lnTo>
                  <a:pt x="534403" y="1814382"/>
                </a:lnTo>
                <a:lnTo>
                  <a:pt x="539610" y="1866345"/>
                </a:lnTo>
                <a:lnTo>
                  <a:pt x="548119" y="1916956"/>
                </a:lnTo>
                <a:lnTo>
                  <a:pt x="559795" y="1966051"/>
                </a:lnTo>
                <a:lnTo>
                  <a:pt x="574500" y="2013461"/>
                </a:lnTo>
                <a:lnTo>
                  <a:pt x="592096" y="2059021"/>
                </a:lnTo>
                <a:lnTo>
                  <a:pt x="612447" y="2102564"/>
                </a:lnTo>
                <a:lnTo>
                  <a:pt x="635416" y="2143922"/>
                </a:lnTo>
                <a:lnTo>
                  <a:pt x="660865" y="2182930"/>
                </a:lnTo>
                <a:lnTo>
                  <a:pt x="688657" y="2219420"/>
                </a:lnTo>
                <a:lnTo>
                  <a:pt x="718655" y="2253226"/>
                </a:lnTo>
                <a:lnTo>
                  <a:pt x="750722" y="2284181"/>
                </a:lnTo>
                <a:lnTo>
                  <a:pt x="784720" y="2312118"/>
                </a:lnTo>
                <a:lnTo>
                  <a:pt x="820513" y="2336872"/>
                </a:lnTo>
                <a:lnTo>
                  <a:pt x="857964" y="2358274"/>
                </a:lnTo>
                <a:lnTo>
                  <a:pt x="896934" y="2376159"/>
                </a:lnTo>
                <a:lnTo>
                  <a:pt x="937288" y="2390360"/>
                </a:lnTo>
                <a:lnTo>
                  <a:pt x="978888" y="2400710"/>
                </a:lnTo>
                <a:lnTo>
                  <a:pt x="1021596" y="2407042"/>
                </a:lnTo>
                <a:lnTo>
                  <a:pt x="1065276" y="2409190"/>
                </a:lnTo>
                <a:lnTo>
                  <a:pt x="1021596" y="2411338"/>
                </a:lnTo>
                <a:lnTo>
                  <a:pt x="978888" y="2417673"/>
                </a:lnTo>
                <a:lnTo>
                  <a:pt x="937288" y="2428027"/>
                </a:lnTo>
                <a:lnTo>
                  <a:pt x="896934" y="2442233"/>
                </a:lnTo>
                <a:lnTo>
                  <a:pt x="857964" y="2460124"/>
                </a:lnTo>
                <a:lnTo>
                  <a:pt x="820513" y="2481535"/>
                </a:lnTo>
                <a:lnTo>
                  <a:pt x="784720" y="2506296"/>
                </a:lnTo>
                <a:lnTo>
                  <a:pt x="750722" y="2534243"/>
                </a:lnTo>
                <a:lnTo>
                  <a:pt x="718655" y="2565207"/>
                </a:lnTo>
                <a:lnTo>
                  <a:pt x="688657" y="2599023"/>
                </a:lnTo>
                <a:lnTo>
                  <a:pt x="660865" y="2635522"/>
                </a:lnTo>
                <a:lnTo>
                  <a:pt x="635416" y="2674539"/>
                </a:lnTo>
                <a:lnTo>
                  <a:pt x="612447" y="2715907"/>
                </a:lnTo>
                <a:lnTo>
                  <a:pt x="592096" y="2759457"/>
                </a:lnTo>
                <a:lnTo>
                  <a:pt x="574500" y="2805025"/>
                </a:lnTo>
                <a:lnTo>
                  <a:pt x="559795" y="2852442"/>
                </a:lnTo>
                <a:lnTo>
                  <a:pt x="548119" y="2901542"/>
                </a:lnTo>
                <a:lnTo>
                  <a:pt x="539610" y="2952158"/>
                </a:lnTo>
                <a:lnTo>
                  <a:pt x="534403" y="3004123"/>
                </a:lnTo>
                <a:lnTo>
                  <a:pt x="532638" y="3057271"/>
                </a:lnTo>
                <a:lnTo>
                  <a:pt x="532638" y="4198289"/>
                </a:lnTo>
                <a:lnTo>
                  <a:pt x="530872" y="4251438"/>
                </a:lnTo>
                <a:lnTo>
                  <a:pt x="525665" y="4303404"/>
                </a:lnTo>
                <a:lnTo>
                  <a:pt x="517156" y="4354019"/>
                </a:lnTo>
                <a:lnTo>
                  <a:pt x="505480" y="4403118"/>
                </a:lnTo>
                <a:lnTo>
                  <a:pt x="490775" y="4450533"/>
                </a:lnTo>
                <a:lnTo>
                  <a:pt x="473179" y="4496097"/>
                </a:lnTo>
                <a:lnTo>
                  <a:pt x="452828" y="4539645"/>
                </a:lnTo>
                <a:lnTo>
                  <a:pt x="429859" y="4581008"/>
                </a:lnTo>
                <a:lnTo>
                  <a:pt x="404410" y="4620021"/>
                </a:lnTo>
                <a:lnTo>
                  <a:pt x="376618" y="4656516"/>
                </a:lnTo>
                <a:lnTo>
                  <a:pt x="346620" y="4690328"/>
                </a:lnTo>
                <a:lnTo>
                  <a:pt x="314553" y="4721288"/>
                </a:lnTo>
                <a:lnTo>
                  <a:pt x="280555" y="4749230"/>
                </a:lnTo>
                <a:lnTo>
                  <a:pt x="244762" y="4773988"/>
                </a:lnTo>
                <a:lnTo>
                  <a:pt x="207311" y="4795394"/>
                </a:lnTo>
                <a:lnTo>
                  <a:pt x="168341" y="4813283"/>
                </a:lnTo>
                <a:lnTo>
                  <a:pt x="127987" y="4827486"/>
                </a:lnTo>
                <a:lnTo>
                  <a:pt x="86387" y="4837838"/>
                </a:lnTo>
                <a:lnTo>
                  <a:pt x="43679" y="4844171"/>
                </a:lnTo>
                <a:lnTo>
                  <a:pt x="0" y="4846320"/>
                </a:lnTo>
              </a:path>
            </a:pathLst>
          </a:custGeom>
          <a:ln w="5791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8">
            <a:extLst>
              <a:ext uri="{FF2B5EF4-FFF2-40B4-BE49-F238E27FC236}">
                <a16:creationId xmlns:a16="http://schemas.microsoft.com/office/drawing/2014/main" id="{9C580350-35D0-A948-A172-FAECC67B8492}"/>
              </a:ext>
            </a:extLst>
          </p:cNvPr>
          <p:cNvSpPr txBox="1"/>
          <p:nvPr/>
        </p:nvSpPr>
        <p:spPr>
          <a:xfrm>
            <a:off x="9157381" y="3782499"/>
            <a:ext cx="2920316" cy="935513"/>
          </a:xfrm>
          <a:prstGeom prst="rect">
            <a:avLst/>
          </a:prstGeom>
        </p:spPr>
        <p:txBody>
          <a:bodyPr vert="horz" wrap="square" lIns="0" tIns="12065" rIns="0" bIns="0" rtlCol="0">
            <a:noAutofit/>
          </a:bodyPr>
          <a:lstStyle/>
          <a:p>
            <a:pPr marL="524510" marR="516255" algn="ctr">
              <a:lnSpc>
                <a:spcPct val="100000"/>
              </a:lnSpc>
              <a:spcBef>
                <a:spcPts val="95"/>
              </a:spcBef>
            </a:pPr>
            <a:r>
              <a:rPr lang="fr-F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Modèle </a:t>
            </a:r>
            <a:br>
              <a:rPr lang="fr-F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d'amélioration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DD84D1B-3B15-DD4C-B5CB-DF36A9A7810F}"/>
              </a:ext>
            </a:extLst>
          </p:cNvPr>
          <p:cNvCxnSpPr>
            <a:cxnSpLocks/>
          </p:cNvCxnSpPr>
          <p:nvPr/>
        </p:nvCxnSpPr>
        <p:spPr>
          <a:xfrm>
            <a:off x="2008094" y="2312894"/>
            <a:ext cx="627529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EE578D8-4EE2-504C-916A-8117FDA4779A}"/>
              </a:ext>
            </a:extLst>
          </p:cNvPr>
          <p:cNvCxnSpPr>
            <a:cxnSpLocks/>
          </p:cNvCxnSpPr>
          <p:nvPr/>
        </p:nvCxnSpPr>
        <p:spPr>
          <a:xfrm>
            <a:off x="1801905" y="3128682"/>
            <a:ext cx="670622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AEE1F5D9-2043-0449-B1BB-CAEF14F40448}"/>
              </a:ext>
            </a:extLst>
          </p:cNvPr>
          <p:cNvCxnSpPr>
            <a:cxnSpLocks/>
            <a:stCxn id="24" idx="0"/>
          </p:cNvCxnSpPr>
          <p:nvPr/>
        </p:nvCxnSpPr>
        <p:spPr>
          <a:xfrm>
            <a:off x="5534258" y="4129389"/>
            <a:ext cx="11998" cy="242037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B3019EBA-65EC-0F44-9395-CE1316CED9EB}"/>
              </a:ext>
            </a:extLst>
          </p:cNvPr>
          <p:cNvCxnSpPr>
            <a:cxnSpLocks/>
            <a:stCxn id="24" idx="2"/>
            <a:endCxn id="24" idx="6"/>
          </p:cNvCxnSpPr>
          <p:nvPr/>
        </p:nvCxnSpPr>
        <p:spPr>
          <a:xfrm>
            <a:off x="3970739" y="5324458"/>
            <a:ext cx="312703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C00ECC3C-5BE7-6147-BD20-C23AD043D10F}"/>
              </a:ext>
            </a:extLst>
          </p:cNvPr>
          <p:cNvSpPr txBox="1"/>
          <p:nvPr/>
        </p:nvSpPr>
        <p:spPr>
          <a:xfrm>
            <a:off x="2241176" y="1652071"/>
            <a:ext cx="586291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Qu'est-ce que nous essayons d'accomplir ?</a:t>
            </a:r>
          </a:p>
          <a:p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Comment saurons-nous qu'un changement correspond à une amélioration ?</a:t>
            </a:r>
          </a:p>
          <a:p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Quel changement pouvons-nous apporter qui se traduira par une amélioration ?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B1C4D7F-16E6-6E47-9709-47FA7E0E38C0}"/>
              </a:ext>
            </a:extLst>
          </p:cNvPr>
          <p:cNvSpPr txBox="1"/>
          <p:nvPr/>
        </p:nvSpPr>
        <p:spPr>
          <a:xfrm>
            <a:off x="4546658" y="4587822"/>
            <a:ext cx="224405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Agir         Planifier</a:t>
            </a:r>
          </a:p>
          <a:p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Étudier    Exécuter</a:t>
            </a:r>
          </a:p>
        </p:txBody>
      </p:sp>
      <p:sp>
        <p:nvSpPr>
          <p:cNvPr id="45" name="Right Arrow 44">
            <a:extLst>
              <a:ext uri="{FF2B5EF4-FFF2-40B4-BE49-F238E27FC236}">
                <a16:creationId xmlns:a16="http://schemas.microsoft.com/office/drawing/2014/main" id="{56E7B243-04CA-114D-B6CE-CA3BF11381DB}"/>
              </a:ext>
            </a:extLst>
          </p:cNvPr>
          <p:cNvSpPr/>
          <p:nvPr/>
        </p:nvSpPr>
        <p:spPr>
          <a:xfrm>
            <a:off x="5286352" y="4016693"/>
            <a:ext cx="519808" cy="307059"/>
          </a:xfrm>
          <a:prstGeom prst="rightArrow">
            <a:avLst>
              <a:gd name="adj1" fmla="val 50000"/>
              <a:gd name="adj2" fmla="val 46300"/>
            </a:avLst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ight Arrow 45">
            <a:extLst>
              <a:ext uri="{FF2B5EF4-FFF2-40B4-BE49-F238E27FC236}">
                <a16:creationId xmlns:a16="http://schemas.microsoft.com/office/drawing/2014/main" id="{E0DC74BB-B488-664F-BC87-CE63BF92EB30}"/>
              </a:ext>
            </a:extLst>
          </p:cNvPr>
          <p:cNvSpPr/>
          <p:nvPr/>
        </p:nvSpPr>
        <p:spPr>
          <a:xfrm rot="10800000">
            <a:off x="5274353" y="6355624"/>
            <a:ext cx="519808" cy="307059"/>
          </a:xfrm>
          <a:prstGeom prst="rightArrow">
            <a:avLst>
              <a:gd name="adj1" fmla="val 50000"/>
              <a:gd name="adj2" fmla="val 46300"/>
            </a:avLst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ight Arrow 46">
            <a:extLst>
              <a:ext uri="{FF2B5EF4-FFF2-40B4-BE49-F238E27FC236}">
                <a16:creationId xmlns:a16="http://schemas.microsoft.com/office/drawing/2014/main" id="{769F1A4A-A709-7B4C-A1C5-43E85D7C423A}"/>
              </a:ext>
            </a:extLst>
          </p:cNvPr>
          <p:cNvSpPr/>
          <p:nvPr/>
        </p:nvSpPr>
        <p:spPr>
          <a:xfrm rot="5400000">
            <a:off x="6837871" y="5137907"/>
            <a:ext cx="519808" cy="307059"/>
          </a:xfrm>
          <a:prstGeom prst="rightArrow">
            <a:avLst>
              <a:gd name="adj1" fmla="val 50000"/>
              <a:gd name="adj2" fmla="val 46300"/>
            </a:avLst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ight Arrow 47">
            <a:extLst>
              <a:ext uri="{FF2B5EF4-FFF2-40B4-BE49-F238E27FC236}">
                <a16:creationId xmlns:a16="http://schemas.microsoft.com/office/drawing/2014/main" id="{DBD0936C-C6E3-594C-B30E-78E6575468B4}"/>
              </a:ext>
            </a:extLst>
          </p:cNvPr>
          <p:cNvSpPr/>
          <p:nvPr/>
        </p:nvSpPr>
        <p:spPr>
          <a:xfrm rot="16200000">
            <a:off x="3722834" y="5186045"/>
            <a:ext cx="519808" cy="307059"/>
          </a:xfrm>
          <a:prstGeom prst="rightArrow">
            <a:avLst>
              <a:gd name="adj1" fmla="val 50000"/>
              <a:gd name="adj2" fmla="val 46300"/>
            </a:avLst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3B23274-A597-1049-B0D8-197719105388}"/>
              </a:ext>
            </a:extLst>
          </p:cNvPr>
          <p:cNvSpPr txBox="1"/>
          <p:nvPr/>
        </p:nvSpPr>
        <p:spPr>
          <a:xfrm>
            <a:off x="455201" y="6517433"/>
            <a:ext cx="32326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>
                <a:solidFill>
                  <a:schemeClr val="tx1">
                    <a:lumMod val="75000"/>
                    <a:lumOff val="25000"/>
                  </a:schemeClr>
                </a:solidFill>
              </a:rPr>
              <a:t>Source : Associates in Process Improvement</a:t>
            </a:r>
          </a:p>
        </p:txBody>
      </p:sp>
    </p:spTree>
    <p:extLst>
      <p:ext uri="{BB962C8B-B14F-4D97-AF65-F5344CB8AC3E}">
        <p14:creationId xmlns:p14="http://schemas.microsoft.com/office/powerpoint/2010/main" val="32296188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30DCD-834F-4E40-AC65-D8825EF80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4600"/>
              <a:t>Le cycle Planifier-Exécuter-Étudier-Agir (PEEA)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438DDD81-000C-A643-943F-C0317053C209}"/>
              </a:ext>
            </a:extLst>
          </p:cNvPr>
          <p:cNvSpPr/>
          <p:nvPr/>
        </p:nvSpPr>
        <p:spPr>
          <a:xfrm>
            <a:off x="2115671" y="1479419"/>
            <a:ext cx="8157881" cy="44552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AEE1F5D9-2043-0449-B1BB-CAEF14F40448}"/>
              </a:ext>
            </a:extLst>
          </p:cNvPr>
          <p:cNvCxnSpPr>
            <a:cxnSpLocks/>
            <a:endCxn id="24" idx="4"/>
          </p:cNvCxnSpPr>
          <p:nvPr/>
        </p:nvCxnSpPr>
        <p:spPr>
          <a:xfrm>
            <a:off x="6145406" y="1618993"/>
            <a:ext cx="49206" cy="431564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B3019EBA-65EC-0F44-9395-CE1316CED9EB}"/>
              </a:ext>
            </a:extLst>
          </p:cNvPr>
          <p:cNvCxnSpPr>
            <a:cxnSpLocks/>
            <a:stCxn id="24" idx="2"/>
            <a:endCxn id="24" idx="6"/>
          </p:cNvCxnSpPr>
          <p:nvPr/>
        </p:nvCxnSpPr>
        <p:spPr>
          <a:xfrm>
            <a:off x="2115671" y="3707027"/>
            <a:ext cx="815788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7B1C4D7F-16E6-6E47-9709-47FA7E0E38C0}"/>
              </a:ext>
            </a:extLst>
          </p:cNvPr>
          <p:cNvSpPr txBox="1"/>
          <p:nvPr/>
        </p:nvSpPr>
        <p:spPr>
          <a:xfrm>
            <a:off x="2879762" y="2075972"/>
            <a:ext cx="335345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AGIR</a:t>
            </a:r>
            <a:endParaRPr lang="fr-FR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Adopter ? Adapter ? Abandonner ?</a:t>
            </a:r>
          </a:p>
          <a:p>
            <a:r>
              <a:rPr lang="fr-F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Augmenter l'échelle ?</a:t>
            </a:r>
          </a:p>
          <a:p>
            <a:r>
              <a:rPr lang="fr-F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Testé dans des conditions différentes ?</a:t>
            </a:r>
          </a:p>
          <a:p>
            <a:r>
              <a:rPr lang="fr-FR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Prochain cycle ?</a:t>
            </a:r>
            <a:r>
              <a:rPr lang="fr-F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</p:txBody>
      </p:sp>
      <p:sp>
        <p:nvSpPr>
          <p:cNvPr id="46" name="Right Arrow 45">
            <a:extLst>
              <a:ext uri="{FF2B5EF4-FFF2-40B4-BE49-F238E27FC236}">
                <a16:creationId xmlns:a16="http://schemas.microsoft.com/office/drawing/2014/main" id="{E0DC74BB-B488-664F-BC87-CE63BF92EB30}"/>
              </a:ext>
            </a:extLst>
          </p:cNvPr>
          <p:cNvSpPr/>
          <p:nvPr/>
        </p:nvSpPr>
        <p:spPr>
          <a:xfrm rot="10800000">
            <a:off x="5709980" y="5617227"/>
            <a:ext cx="969262" cy="627073"/>
          </a:xfrm>
          <a:prstGeom prst="rightArrow">
            <a:avLst>
              <a:gd name="adj1" fmla="val 50000"/>
              <a:gd name="adj2" fmla="val 46300"/>
            </a:avLst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3B23274-A597-1049-B0D8-197719105388}"/>
              </a:ext>
            </a:extLst>
          </p:cNvPr>
          <p:cNvSpPr txBox="1"/>
          <p:nvPr/>
        </p:nvSpPr>
        <p:spPr>
          <a:xfrm>
            <a:off x="479521" y="6537699"/>
            <a:ext cx="32326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>
                <a:solidFill>
                  <a:schemeClr val="tx1">
                    <a:lumMod val="75000"/>
                    <a:lumOff val="25000"/>
                  </a:schemeClr>
                </a:solidFill>
              </a:rPr>
              <a:t>Source : Associates in Process Improvement</a:t>
            </a:r>
          </a:p>
        </p:txBody>
      </p:sp>
      <p:sp>
        <p:nvSpPr>
          <p:cNvPr id="27" name="Right Arrow 26">
            <a:extLst>
              <a:ext uri="{FF2B5EF4-FFF2-40B4-BE49-F238E27FC236}">
                <a16:creationId xmlns:a16="http://schemas.microsoft.com/office/drawing/2014/main" id="{C9263C3F-9055-5747-A4E7-2FC82AA5932E}"/>
              </a:ext>
            </a:extLst>
          </p:cNvPr>
          <p:cNvSpPr/>
          <p:nvPr/>
        </p:nvSpPr>
        <p:spPr>
          <a:xfrm rot="5400000">
            <a:off x="9864890" y="3393491"/>
            <a:ext cx="969262" cy="627073"/>
          </a:xfrm>
          <a:prstGeom prst="rightArrow">
            <a:avLst>
              <a:gd name="adj1" fmla="val 50000"/>
              <a:gd name="adj2" fmla="val 46300"/>
            </a:avLst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Arrow 29">
            <a:extLst>
              <a:ext uri="{FF2B5EF4-FFF2-40B4-BE49-F238E27FC236}">
                <a16:creationId xmlns:a16="http://schemas.microsoft.com/office/drawing/2014/main" id="{D6692DC3-7784-4A45-8F46-C1EB39C56292}"/>
              </a:ext>
            </a:extLst>
          </p:cNvPr>
          <p:cNvSpPr/>
          <p:nvPr/>
        </p:nvSpPr>
        <p:spPr>
          <a:xfrm rot="16200000">
            <a:off x="1631040" y="3318182"/>
            <a:ext cx="969262" cy="627073"/>
          </a:xfrm>
          <a:prstGeom prst="rightArrow">
            <a:avLst>
              <a:gd name="adj1" fmla="val 50000"/>
              <a:gd name="adj2" fmla="val 46300"/>
            </a:avLst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ight Arrow 30">
            <a:extLst>
              <a:ext uri="{FF2B5EF4-FFF2-40B4-BE49-F238E27FC236}">
                <a16:creationId xmlns:a16="http://schemas.microsoft.com/office/drawing/2014/main" id="{5635B6BE-69DD-2842-8F1E-1FF22458A6B6}"/>
              </a:ext>
            </a:extLst>
          </p:cNvPr>
          <p:cNvSpPr/>
          <p:nvPr/>
        </p:nvSpPr>
        <p:spPr>
          <a:xfrm>
            <a:off x="5709980" y="1278421"/>
            <a:ext cx="969262" cy="627073"/>
          </a:xfrm>
          <a:prstGeom prst="rightArrow">
            <a:avLst>
              <a:gd name="adj1" fmla="val 50000"/>
              <a:gd name="adj2" fmla="val 46300"/>
            </a:avLst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A54103C-AE9C-7E48-A593-872676AE6BD5}"/>
              </a:ext>
            </a:extLst>
          </p:cNvPr>
          <p:cNvSpPr txBox="1"/>
          <p:nvPr/>
        </p:nvSpPr>
        <p:spPr>
          <a:xfrm>
            <a:off x="6319378" y="2210327"/>
            <a:ext cx="33534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PLANIFIER</a:t>
            </a:r>
          </a:p>
          <a:p>
            <a:r>
              <a:rPr lang="fr-F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Planifier le test</a:t>
            </a:r>
          </a:p>
          <a:p>
            <a:r>
              <a:rPr lang="fr-F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Quoi, qui, comment, où, quand</a:t>
            </a:r>
          </a:p>
          <a:p>
            <a:r>
              <a:rPr lang="fr-FR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N'oubliez pas de planifier la collecte des données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552CD28-E289-FF40-9072-104AEC2AF366}"/>
              </a:ext>
            </a:extLst>
          </p:cNvPr>
          <p:cNvSpPr txBox="1"/>
          <p:nvPr/>
        </p:nvSpPr>
        <p:spPr>
          <a:xfrm>
            <a:off x="2878091" y="3875361"/>
            <a:ext cx="33534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ÉTUDIER</a:t>
            </a:r>
          </a:p>
          <a:p>
            <a:r>
              <a:rPr lang="fr-F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s'est-il passé ? Que nous disent les données ?</a:t>
            </a:r>
          </a:p>
          <a:p>
            <a:r>
              <a:rPr lang="fr-F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Résumez ce qui a été </a:t>
            </a:r>
            <a:r>
              <a:rPr lang="fr-FR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appris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F06A52B-C23D-C849-B6EB-14CB9199ED85}"/>
              </a:ext>
            </a:extLst>
          </p:cNvPr>
          <p:cNvSpPr txBox="1"/>
          <p:nvPr/>
        </p:nvSpPr>
        <p:spPr>
          <a:xfrm>
            <a:off x="6376757" y="3847860"/>
            <a:ext cx="33534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EXÉCUTER</a:t>
            </a:r>
          </a:p>
          <a:p>
            <a:r>
              <a:rPr lang="fr-F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Exécutez le plan</a:t>
            </a:r>
          </a:p>
          <a:p>
            <a:r>
              <a:rPr lang="fr-F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Documentez ce qui s'est passé avec toute </a:t>
            </a:r>
            <a:r>
              <a:rPr lang="fr-FR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observation inattendue</a:t>
            </a:r>
          </a:p>
        </p:txBody>
      </p:sp>
    </p:spTree>
    <p:extLst>
      <p:ext uri="{BB962C8B-B14F-4D97-AF65-F5344CB8AC3E}">
        <p14:creationId xmlns:p14="http://schemas.microsoft.com/office/powerpoint/2010/main" val="13818699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D6B245C1-D223-4E4E-8578-89EC1C818630}"/>
              </a:ext>
            </a:extLst>
          </p:cNvPr>
          <p:cNvSpPr txBox="1"/>
          <p:nvPr/>
        </p:nvSpPr>
        <p:spPr>
          <a:xfrm>
            <a:off x="507893" y="1406262"/>
            <a:ext cx="101601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Problème : Les données montrent que 70 % 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 patients dont le paludisme a été confirmé ont reçu un traitement antipaludéen approprié conformément aux directives nationales</a:t>
            </a:r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C30DCD-834F-4E40-AC65-D8825EF80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Exemple d'un cycle PEEA 1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438DDD81-000C-A643-943F-C0317053C209}"/>
              </a:ext>
            </a:extLst>
          </p:cNvPr>
          <p:cNvSpPr/>
          <p:nvPr/>
        </p:nvSpPr>
        <p:spPr>
          <a:xfrm>
            <a:off x="2973118" y="2343627"/>
            <a:ext cx="6245763" cy="37651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AEE1F5D9-2043-0449-B1BB-CAEF14F40448}"/>
              </a:ext>
            </a:extLst>
          </p:cNvPr>
          <p:cNvCxnSpPr>
            <a:cxnSpLocks/>
          </p:cNvCxnSpPr>
          <p:nvPr/>
        </p:nvCxnSpPr>
        <p:spPr>
          <a:xfrm>
            <a:off x="6181106" y="2250375"/>
            <a:ext cx="26197" cy="385455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B3019EBA-65EC-0F44-9395-CE1316CED9EB}"/>
              </a:ext>
            </a:extLst>
          </p:cNvPr>
          <p:cNvCxnSpPr>
            <a:cxnSpLocks/>
            <a:stCxn id="24" idx="2"/>
            <a:endCxn id="24" idx="6"/>
          </p:cNvCxnSpPr>
          <p:nvPr/>
        </p:nvCxnSpPr>
        <p:spPr>
          <a:xfrm>
            <a:off x="2973118" y="4226215"/>
            <a:ext cx="624576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7B1C4D7F-16E6-6E47-9709-47FA7E0E38C0}"/>
              </a:ext>
            </a:extLst>
          </p:cNvPr>
          <p:cNvSpPr txBox="1"/>
          <p:nvPr/>
        </p:nvSpPr>
        <p:spPr>
          <a:xfrm>
            <a:off x="3294743" y="3225301"/>
            <a:ext cx="26973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AGIR</a:t>
            </a:r>
            <a:endParaRPr lang="fr-FR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Right Arrow 45">
            <a:extLst>
              <a:ext uri="{FF2B5EF4-FFF2-40B4-BE49-F238E27FC236}">
                <a16:creationId xmlns:a16="http://schemas.microsoft.com/office/drawing/2014/main" id="{E0DC74BB-B488-664F-BC87-CE63BF92EB30}"/>
              </a:ext>
            </a:extLst>
          </p:cNvPr>
          <p:cNvSpPr/>
          <p:nvPr/>
        </p:nvSpPr>
        <p:spPr>
          <a:xfrm rot="10800000">
            <a:off x="5709980" y="5791395"/>
            <a:ext cx="969262" cy="627073"/>
          </a:xfrm>
          <a:prstGeom prst="rightArrow">
            <a:avLst>
              <a:gd name="adj1" fmla="val 50000"/>
              <a:gd name="adj2" fmla="val 46300"/>
            </a:avLst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Arrow 26">
            <a:extLst>
              <a:ext uri="{FF2B5EF4-FFF2-40B4-BE49-F238E27FC236}">
                <a16:creationId xmlns:a16="http://schemas.microsoft.com/office/drawing/2014/main" id="{C9263C3F-9055-5747-A4E7-2FC82AA5932E}"/>
              </a:ext>
            </a:extLst>
          </p:cNvPr>
          <p:cNvSpPr/>
          <p:nvPr/>
        </p:nvSpPr>
        <p:spPr>
          <a:xfrm rot="5400000">
            <a:off x="8705909" y="3920296"/>
            <a:ext cx="969262" cy="627073"/>
          </a:xfrm>
          <a:prstGeom prst="rightArrow">
            <a:avLst>
              <a:gd name="adj1" fmla="val 50000"/>
              <a:gd name="adj2" fmla="val 46300"/>
            </a:avLst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Arrow 29">
            <a:extLst>
              <a:ext uri="{FF2B5EF4-FFF2-40B4-BE49-F238E27FC236}">
                <a16:creationId xmlns:a16="http://schemas.microsoft.com/office/drawing/2014/main" id="{D6692DC3-7784-4A45-8F46-C1EB39C56292}"/>
              </a:ext>
            </a:extLst>
          </p:cNvPr>
          <p:cNvSpPr/>
          <p:nvPr/>
        </p:nvSpPr>
        <p:spPr>
          <a:xfrm rot="16200000">
            <a:off x="2516828" y="3774263"/>
            <a:ext cx="969262" cy="627073"/>
          </a:xfrm>
          <a:prstGeom prst="rightArrow">
            <a:avLst>
              <a:gd name="adj1" fmla="val 50000"/>
              <a:gd name="adj2" fmla="val 46300"/>
            </a:avLst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ight Arrow 30">
            <a:extLst>
              <a:ext uri="{FF2B5EF4-FFF2-40B4-BE49-F238E27FC236}">
                <a16:creationId xmlns:a16="http://schemas.microsoft.com/office/drawing/2014/main" id="{5635B6BE-69DD-2842-8F1E-1FF22458A6B6}"/>
              </a:ext>
            </a:extLst>
          </p:cNvPr>
          <p:cNvSpPr/>
          <p:nvPr/>
        </p:nvSpPr>
        <p:spPr>
          <a:xfrm>
            <a:off x="5660777" y="1936839"/>
            <a:ext cx="969262" cy="627073"/>
          </a:xfrm>
          <a:prstGeom prst="rightArrow">
            <a:avLst>
              <a:gd name="adj1" fmla="val 50000"/>
              <a:gd name="adj2" fmla="val 46300"/>
            </a:avLst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4C345F2-D85A-1949-AF6A-3138CFDEB7D7}"/>
              </a:ext>
            </a:extLst>
          </p:cNvPr>
          <p:cNvSpPr txBox="1"/>
          <p:nvPr/>
        </p:nvSpPr>
        <p:spPr>
          <a:xfrm>
            <a:off x="5865425" y="4535961"/>
            <a:ext cx="33534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EXÉCUTER</a:t>
            </a:r>
            <a:endParaRPr lang="fr-FR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61B6886-45EB-FB49-875B-0DBD6BB5E4D9}"/>
              </a:ext>
            </a:extLst>
          </p:cNvPr>
          <p:cNvSpPr txBox="1"/>
          <p:nvPr/>
        </p:nvSpPr>
        <p:spPr>
          <a:xfrm>
            <a:off x="5847886" y="3239210"/>
            <a:ext cx="33534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PLANIFIER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A673DFC-B286-8447-9F97-7CB46A8CC316}"/>
              </a:ext>
            </a:extLst>
          </p:cNvPr>
          <p:cNvSpPr txBox="1"/>
          <p:nvPr/>
        </p:nvSpPr>
        <p:spPr>
          <a:xfrm>
            <a:off x="3149472" y="4559159"/>
            <a:ext cx="33534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ÉTUDIER</a:t>
            </a:r>
            <a:endParaRPr lang="fr-FR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object 19">
            <a:extLst>
              <a:ext uri="{FF2B5EF4-FFF2-40B4-BE49-F238E27FC236}">
                <a16:creationId xmlns:a16="http://schemas.microsoft.com/office/drawing/2014/main" id="{D20D5506-575C-6341-8761-37B6143B6855}"/>
              </a:ext>
            </a:extLst>
          </p:cNvPr>
          <p:cNvSpPr txBox="1"/>
          <p:nvPr/>
        </p:nvSpPr>
        <p:spPr>
          <a:xfrm>
            <a:off x="318326" y="2384205"/>
            <a:ext cx="2831145" cy="15215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marR="13335" indent="-28702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fr-F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L'idée de changement </a:t>
            </a:r>
            <a:br>
              <a:rPr lang="fr-F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doit être adoptée</a:t>
            </a: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fr-F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Assurer une formation </a:t>
            </a:r>
            <a:br>
              <a:rPr lang="fr-F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remise à niveau</a:t>
            </a:r>
          </a:p>
          <a:p>
            <a:pPr marL="299085">
              <a:lnSpc>
                <a:spcPct val="100000"/>
              </a:lnSpc>
            </a:pPr>
            <a:r>
              <a:rPr lang="fr-F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 4 cliniciens</a:t>
            </a:r>
          </a:p>
          <a:p>
            <a:pPr marL="299085" marR="75882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fr-F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Fournir un algorithme de  traitement</a:t>
            </a:r>
          </a:p>
        </p:txBody>
      </p:sp>
      <p:sp>
        <p:nvSpPr>
          <p:cNvPr id="38" name="object 17">
            <a:extLst>
              <a:ext uri="{FF2B5EF4-FFF2-40B4-BE49-F238E27FC236}">
                <a16:creationId xmlns:a16="http://schemas.microsoft.com/office/drawing/2014/main" id="{DB61FFDB-1F49-EB4B-B355-D2D93DFAA2AE}"/>
              </a:ext>
            </a:extLst>
          </p:cNvPr>
          <p:cNvSpPr txBox="1"/>
          <p:nvPr/>
        </p:nvSpPr>
        <p:spPr>
          <a:xfrm>
            <a:off x="328788" y="4154798"/>
            <a:ext cx="2812523" cy="195181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348615" indent="-28702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fr-F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81% des cas de paludisme ont été traités correctement</a:t>
            </a:r>
          </a:p>
          <a:p>
            <a:pPr marL="299085" marR="57785" indent="-28702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fr-F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L'algorithme de traitement n'est pas correctement suivi dans tous les cas</a:t>
            </a:r>
          </a:p>
          <a:p>
            <a:pPr marL="299085" marR="5080" indent="-287020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lang="fr-F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cliniciens précédemment formés ne maîtrisent pas à </a:t>
            </a:r>
            <a:br>
              <a:rPr lang="fr-F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100 % l'algorithme de prescription</a:t>
            </a:r>
          </a:p>
        </p:txBody>
      </p:sp>
      <p:sp>
        <p:nvSpPr>
          <p:cNvPr id="39" name="object 15">
            <a:extLst>
              <a:ext uri="{FF2B5EF4-FFF2-40B4-BE49-F238E27FC236}">
                <a16:creationId xmlns:a16="http://schemas.microsoft.com/office/drawing/2014/main" id="{F7932970-6B58-2F42-9D69-1C452A872DB8}"/>
              </a:ext>
            </a:extLst>
          </p:cNvPr>
          <p:cNvSpPr txBox="1"/>
          <p:nvPr/>
        </p:nvSpPr>
        <p:spPr>
          <a:xfrm>
            <a:off x="9104674" y="1788252"/>
            <a:ext cx="2838541" cy="173637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fr-F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membres de l'équipe de travail doivent fournir une formation en interne à 16/20 cliniciens non formés (docteurs, infirmières) du centre de santé sur la gestion des cas</a:t>
            </a: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fr-F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lundis et mercredis</a:t>
            </a: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fr-F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Semaine : À DÉFINIR</a:t>
            </a:r>
          </a:p>
        </p:txBody>
      </p:sp>
      <p:sp>
        <p:nvSpPr>
          <p:cNvPr id="40" name="object 16">
            <a:extLst>
              <a:ext uri="{FF2B5EF4-FFF2-40B4-BE49-F238E27FC236}">
                <a16:creationId xmlns:a16="http://schemas.microsoft.com/office/drawing/2014/main" id="{ECF5534F-5276-514E-96A8-7986581E3A52}"/>
              </a:ext>
            </a:extLst>
          </p:cNvPr>
          <p:cNvSpPr txBox="1"/>
          <p:nvPr/>
        </p:nvSpPr>
        <p:spPr>
          <a:xfrm>
            <a:off x="9084617" y="4739572"/>
            <a:ext cx="3000373" cy="13054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481965" indent="-28702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fr-F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L'équipe de travail forme un minimum de 4 cliniciens par semaine</a:t>
            </a: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fr-F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Effectuer des tests avant et après</a:t>
            </a:r>
          </a:p>
          <a:p>
            <a:pPr marL="299085">
              <a:lnSpc>
                <a:spcPct val="100000"/>
              </a:lnSpc>
            </a:pPr>
            <a:r>
              <a:rPr lang="fr-F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l'évaluation</a:t>
            </a:r>
          </a:p>
          <a:p>
            <a:pPr marL="299085" marR="5080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fr-F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 cliniciens formés à ce jour</a:t>
            </a:r>
          </a:p>
        </p:txBody>
      </p:sp>
    </p:spTree>
    <p:extLst>
      <p:ext uri="{BB962C8B-B14F-4D97-AF65-F5344CB8AC3E}">
        <p14:creationId xmlns:p14="http://schemas.microsoft.com/office/powerpoint/2010/main" val="11198338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D6B245C1-D223-4E4E-8578-89EC1C818630}"/>
              </a:ext>
            </a:extLst>
          </p:cNvPr>
          <p:cNvSpPr txBox="1"/>
          <p:nvPr/>
        </p:nvSpPr>
        <p:spPr>
          <a:xfrm>
            <a:off x="507893" y="1406262"/>
            <a:ext cx="107338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4020820" algn="l"/>
                <a:tab pos="8114030" algn="l"/>
              </a:tabLst>
            </a:pPr>
            <a:r>
              <a:rPr lang="fr-F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Problème : Les données montrent que 81 % des 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patients dont le paludisme a été confirmé ont reçu un traitement antipaludéen approprié conformément aux directives nationales</a:t>
            </a:r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C30DCD-834F-4E40-AC65-D8825EF80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Exemple d'un cycle PEEA 2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438DDD81-000C-A643-943F-C0317053C209}"/>
              </a:ext>
            </a:extLst>
          </p:cNvPr>
          <p:cNvSpPr/>
          <p:nvPr/>
        </p:nvSpPr>
        <p:spPr>
          <a:xfrm>
            <a:off x="2973118" y="2358141"/>
            <a:ext cx="6245763" cy="37651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AEE1F5D9-2043-0449-B1BB-CAEF14F40448}"/>
              </a:ext>
            </a:extLst>
          </p:cNvPr>
          <p:cNvCxnSpPr>
            <a:cxnSpLocks/>
          </p:cNvCxnSpPr>
          <p:nvPr/>
        </p:nvCxnSpPr>
        <p:spPr>
          <a:xfrm>
            <a:off x="6181106" y="2264889"/>
            <a:ext cx="26197" cy="385455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B3019EBA-65EC-0F44-9395-CE1316CED9EB}"/>
              </a:ext>
            </a:extLst>
          </p:cNvPr>
          <p:cNvCxnSpPr>
            <a:cxnSpLocks/>
            <a:stCxn id="24" idx="2"/>
            <a:endCxn id="24" idx="6"/>
          </p:cNvCxnSpPr>
          <p:nvPr/>
        </p:nvCxnSpPr>
        <p:spPr>
          <a:xfrm>
            <a:off x="2973118" y="4240729"/>
            <a:ext cx="624576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7B1C4D7F-16E6-6E47-9709-47FA7E0E38C0}"/>
              </a:ext>
            </a:extLst>
          </p:cNvPr>
          <p:cNvSpPr txBox="1"/>
          <p:nvPr/>
        </p:nvSpPr>
        <p:spPr>
          <a:xfrm>
            <a:off x="3312282" y="3094719"/>
            <a:ext cx="33534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AGIR</a:t>
            </a:r>
            <a:endParaRPr lang="fr-FR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Right Arrow 45">
            <a:extLst>
              <a:ext uri="{FF2B5EF4-FFF2-40B4-BE49-F238E27FC236}">
                <a16:creationId xmlns:a16="http://schemas.microsoft.com/office/drawing/2014/main" id="{E0DC74BB-B488-664F-BC87-CE63BF92EB30}"/>
              </a:ext>
            </a:extLst>
          </p:cNvPr>
          <p:cNvSpPr/>
          <p:nvPr/>
        </p:nvSpPr>
        <p:spPr>
          <a:xfrm rot="10800000">
            <a:off x="5709980" y="5805909"/>
            <a:ext cx="969262" cy="627073"/>
          </a:xfrm>
          <a:prstGeom prst="rightArrow">
            <a:avLst>
              <a:gd name="adj1" fmla="val 50000"/>
              <a:gd name="adj2" fmla="val 46300"/>
            </a:avLst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Arrow 26">
            <a:extLst>
              <a:ext uri="{FF2B5EF4-FFF2-40B4-BE49-F238E27FC236}">
                <a16:creationId xmlns:a16="http://schemas.microsoft.com/office/drawing/2014/main" id="{C9263C3F-9055-5747-A4E7-2FC82AA5932E}"/>
              </a:ext>
            </a:extLst>
          </p:cNvPr>
          <p:cNvSpPr/>
          <p:nvPr/>
        </p:nvSpPr>
        <p:spPr>
          <a:xfrm rot="5400000">
            <a:off x="8705909" y="3934810"/>
            <a:ext cx="969262" cy="627073"/>
          </a:xfrm>
          <a:prstGeom prst="rightArrow">
            <a:avLst>
              <a:gd name="adj1" fmla="val 50000"/>
              <a:gd name="adj2" fmla="val 46300"/>
            </a:avLst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Arrow 29">
            <a:extLst>
              <a:ext uri="{FF2B5EF4-FFF2-40B4-BE49-F238E27FC236}">
                <a16:creationId xmlns:a16="http://schemas.microsoft.com/office/drawing/2014/main" id="{D6692DC3-7784-4A45-8F46-C1EB39C56292}"/>
              </a:ext>
            </a:extLst>
          </p:cNvPr>
          <p:cNvSpPr/>
          <p:nvPr/>
        </p:nvSpPr>
        <p:spPr>
          <a:xfrm rot="16200000">
            <a:off x="2516828" y="3788777"/>
            <a:ext cx="969262" cy="627073"/>
          </a:xfrm>
          <a:prstGeom prst="rightArrow">
            <a:avLst>
              <a:gd name="adj1" fmla="val 50000"/>
              <a:gd name="adj2" fmla="val 46300"/>
            </a:avLst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ight Arrow 30">
            <a:extLst>
              <a:ext uri="{FF2B5EF4-FFF2-40B4-BE49-F238E27FC236}">
                <a16:creationId xmlns:a16="http://schemas.microsoft.com/office/drawing/2014/main" id="{5635B6BE-69DD-2842-8F1E-1FF22458A6B6}"/>
              </a:ext>
            </a:extLst>
          </p:cNvPr>
          <p:cNvSpPr/>
          <p:nvPr/>
        </p:nvSpPr>
        <p:spPr>
          <a:xfrm>
            <a:off x="5660777" y="1951353"/>
            <a:ext cx="969262" cy="627073"/>
          </a:xfrm>
          <a:prstGeom prst="rightArrow">
            <a:avLst>
              <a:gd name="adj1" fmla="val 50000"/>
              <a:gd name="adj2" fmla="val 46300"/>
            </a:avLst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4C345F2-D85A-1949-AF6A-3138CFDEB7D7}"/>
              </a:ext>
            </a:extLst>
          </p:cNvPr>
          <p:cNvSpPr txBox="1"/>
          <p:nvPr/>
        </p:nvSpPr>
        <p:spPr>
          <a:xfrm>
            <a:off x="5865425" y="4608531"/>
            <a:ext cx="33534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EXÉCUTER</a:t>
            </a:r>
            <a:endParaRPr lang="fr-FR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61B6886-45EB-FB49-875B-0DBD6BB5E4D9}"/>
              </a:ext>
            </a:extLst>
          </p:cNvPr>
          <p:cNvSpPr txBox="1"/>
          <p:nvPr/>
        </p:nvSpPr>
        <p:spPr>
          <a:xfrm>
            <a:off x="5865426" y="3108628"/>
            <a:ext cx="33534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PLANIFIER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A673DFC-B286-8447-9F97-7CB46A8CC316}"/>
              </a:ext>
            </a:extLst>
          </p:cNvPr>
          <p:cNvSpPr txBox="1"/>
          <p:nvPr/>
        </p:nvSpPr>
        <p:spPr>
          <a:xfrm>
            <a:off x="3149472" y="4646243"/>
            <a:ext cx="33534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ÉTUDIER</a:t>
            </a:r>
            <a:endParaRPr lang="fr-FR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object 19">
            <a:extLst>
              <a:ext uri="{FF2B5EF4-FFF2-40B4-BE49-F238E27FC236}">
                <a16:creationId xmlns:a16="http://schemas.microsoft.com/office/drawing/2014/main" id="{D20D5506-575C-6341-8761-37B6143B6855}"/>
              </a:ext>
            </a:extLst>
          </p:cNvPr>
          <p:cNvSpPr txBox="1"/>
          <p:nvPr/>
        </p:nvSpPr>
        <p:spPr>
          <a:xfrm>
            <a:off x="347354" y="2384205"/>
            <a:ext cx="2952115" cy="65979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fr-FR"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Adopter l'idée de changement et poursuivre un suivi étroit ainsi que des mesures régulières</a:t>
            </a:r>
          </a:p>
        </p:txBody>
      </p:sp>
      <p:sp>
        <p:nvSpPr>
          <p:cNvPr id="38" name="object 17">
            <a:extLst>
              <a:ext uri="{FF2B5EF4-FFF2-40B4-BE49-F238E27FC236}">
                <a16:creationId xmlns:a16="http://schemas.microsoft.com/office/drawing/2014/main" id="{DB61FFDB-1F49-EB4B-B355-D2D93DFAA2AE}"/>
              </a:ext>
            </a:extLst>
          </p:cNvPr>
          <p:cNvSpPr txBox="1"/>
          <p:nvPr/>
        </p:nvSpPr>
        <p:spPr>
          <a:xfrm>
            <a:off x="362883" y="4961359"/>
            <a:ext cx="2925918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225425" indent="-28702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fr-FR"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92% des cas de paludisme ont été traités correctement</a:t>
            </a:r>
          </a:p>
          <a:p>
            <a:pPr marL="299085" marR="5080" indent="-28702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fr-FR"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L'algorithme s'avère utile et apprécié</a:t>
            </a:r>
          </a:p>
        </p:txBody>
      </p:sp>
      <p:sp>
        <p:nvSpPr>
          <p:cNvPr id="40" name="object 16">
            <a:extLst>
              <a:ext uri="{FF2B5EF4-FFF2-40B4-BE49-F238E27FC236}">
                <a16:creationId xmlns:a16="http://schemas.microsoft.com/office/drawing/2014/main" id="{ECF5534F-5276-514E-96A8-7986581E3A52}"/>
              </a:ext>
            </a:extLst>
          </p:cNvPr>
          <p:cNvSpPr txBox="1"/>
          <p:nvPr/>
        </p:nvSpPr>
        <p:spPr>
          <a:xfrm>
            <a:off x="9070581" y="4862733"/>
            <a:ext cx="2885162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fr-F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Formation de remise à niveau fournie à 4 cliniciens</a:t>
            </a: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fr-F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Effectuer des tests avant et après l'évaluation</a:t>
            </a:r>
          </a:p>
        </p:txBody>
      </p:sp>
      <p:sp>
        <p:nvSpPr>
          <p:cNvPr id="19" name="object 15">
            <a:extLst>
              <a:ext uri="{FF2B5EF4-FFF2-40B4-BE49-F238E27FC236}">
                <a16:creationId xmlns:a16="http://schemas.microsoft.com/office/drawing/2014/main" id="{82E05362-41D2-7246-954A-1C799AD2D10D}"/>
              </a:ext>
            </a:extLst>
          </p:cNvPr>
          <p:cNvSpPr txBox="1"/>
          <p:nvPr/>
        </p:nvSpPr>
        <p:spPr>
          <a:xfrm>
            <a:off x="8999566" y="1872360"/>
            <a:ext cx="3070225" cy="15209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fr-F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membres de l'équipe de travail doivent fournir une formation de remise à niveau sur la gestion des cas à 4/20 cliniciens (docteurs, infirmiers) déjà formés au sein du centre de santé</a:t>
            </a: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fr-F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Semaine : À DÉFINIR</a:t>
            </a:r>
          </a:p>
        </p:txBody>
      </p:sp>
    </p:spTree>
    <p:extLst>
      <p:ext uri="{BB962C8B-B14F-4D97-AF65-F5344CB8AC3E}">
        <p14:creationId xmlns:p14="http://schemas.microsoft.com/office/powerpoint/2010/main" val="2118171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30DCD-834F-4E40-AC65-D8825EF80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Pourquoi effectuer des tests 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A92DEA-3C18-5B41-AEAC-676E9C120B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41300" marR="5080">
              <a:lnSpc>
                <a:spcPts val="3890"/>
              </a:lnSpc>
              <a:spcBef>
                <a:spcPts val="585"/>
              </a:spcBef>
              <a:spcAft>
                <a:spcPts val="600"/>
              </a:spcAft>
              <a:buFont typeface="Arial"/>
              <a:buChar char="•"/>
              <a:tabLst>
                <a:tab pos="241300" algn="l"/>
              </a:tabLst>
            </a:pPr>
            <a:r>
              <a:rPr lang="fr-FR" dirty="0"/>
              <a:t>Augmente notre confiance dans le fait que l'idée mène à une amélioration</a:t>
            </a:r>
          </a:p>
          <a:p>
            <a:pPr marL="241300" marR="1298575">
              <a:lnSpc>
                <a:spcPts val="3000"/>
              </a:lnSpc>
              <a:spcBef>
                <a:spcPts val="994"/>
              </a:spcBef>
              <a:spcAft>
                <a:spcPts val="600"/>
              </a:spcAft>
              <a:buFont typeface="Arial"/>
              <a:buChar char="•"/>
              <a:tabLst>
                <a:tab pos="241300" algn="l"/>
              </a:tabLst>
            </a:pPr>
            <a:r>
              <a:rPr lang="fr-FR" dirty="0"/>
              <a:t>Permet d'observer un changement dans différentes conditions. Permet d'observer un changement dans le cadre de différentes conditions</a:t>
            </a:r>
          </a:p>
          <a:p>
            <a:pPr marL="241300">
              <a:lnSpc>
                <a:spcPct val="100000"/>
              </a:lnSpc>
              <a:spcBef>
                <a:spcPts val="505"/>
              </a:spcBef>
              <a:spcAft>
                <a:spcPts val="600"/>
              </a:spcAft>
              <a:buFont typeface="Arial"/>
              <a:buChar char="•"/>
              <a:tabLst>
                <a:tab pos="241300" algn="l"/>
              </a:tabLst>
            </a:pPr>
            <a:r>
              <a:rPr lang="fr-FR" dirty="0"/>
              <a:t>Permet l'adaptation réussie d'une idée</a:t>
            </a:r>
          </a:p>
          <a:p>
            <a:pPr marL="241300">
              <a:lnSpc>
                <a:spcPct val="100000"/>
              </a:lnSpc>
              <a:spcBef>
                <a:spcPts val="580"/>
              </a:spcBef>
              <a:spcAft>
                <a:spcPts val="600"/>
              </a:spcAft>
              <a:buFont typeface="Arial"/>
              <a:buChar char="•"/>
              <a:tabLst>
                <a:tab pos="241300" algn="l"/>
              </a:tabLst>
            </a:pPr>
            <a:r>
              <a:rPr lang="fr-FR" dirty="0"/>
              <a:t>Evalue les coûts et les conséquences inattendues</a:t>
            </a:r>
          </a:p>
          <a:p>
            <a:pPr marL="241300">
              <a:lnSpc>
                <a:spcPct val="100000"/>
              </a:lnSpc>
              <a:spcBef>
                <a:spcPts val="565"/>
              </a:spcBef>
              <a:spcAft>
                <a:spcPts val="600"/>
              </a:spcAft>
              <a:buFont typeface="Arial"/>
              <a:buChar char="•"/>
              <a:tabLst>
                <a:tab pos="241300" algn="l"/>
              </a:tabLst>
            </a:pPr>
            <a:r>
              <a:rPr lang="fr-FR" dirty="0"/>
              <a:t>Minimise la résistance à la mise en œuvre</a:t>
            </a:r>
          </a:p>
        </p:txBody>
      </p:sp>
    </p:spTree>
    <p:extLst>
      <p:ext uri="{BB962C8B-B14F-4D97-AF65-F5344CB8AC3E}">
        <p14:creationId xmlns:p14="http://schemas.microsoft.com/office/powerpoint/2010/main" val="1052305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888" y="365125"/>
            <a:ext cx="11388436" cy="1329875"/>
          </a:xfrm>
        </p:spPr>
        <p:txBody>
          <a:bodyPr/>
          <a:lstStyle/>
          <a:p>
            <a:r>
              <a:rPr lang="fr-FR"/>
              <a:t>Objectifs d'apprentissage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87363" y="1825625"/>
            <a:ext cx="8086621" cy="4351338"/>
          </a:xfrm>
        </p:spPr>
        <p:txBody>
          <a:bodyPr>
            <a:normAutofit/>
          </a:bodyPr>
          <a:lstStyle/>
          <a:p>
            <a:r>
              <a:rPr lang="fr-FR" dirty="0"/>
              <a:t>Comprendre l'importance de la mesure de la performance (MP)</a:t>
            </a:r>
          </a:p>
          <a:p>
            <a:r>
              <a:rPr lang="fr-FR" dirty="0"/>
              <a:t>Comprendre les types de données</a:t>
            </a:r>
          </a:p>
          <a:p>
            <a:r>
              <a:rPr lang="fr-FR" dirty="0"/>
              <a:t>Comprendre comment développer des indicateurs de performance</a:t>
            </a:r>
          </a:p>
        </p:txBody>
      </p:sp>
    </p:spTree>
    <p:extLst>
      <p:ext uri="{BB962C8B-B14F-4D97-AF65-F5344CB8AC3E}">
        <p14:creationId xmlns:p14="http://schemas.microsoft.com/office/powerpoint/2010/main" val="1478012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Qu'est-ce que la mesure de la performance 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/>
              <a:t>La collecte de données, l'analyse et le rapport d'informations concernant la performance de n'importe quel élément</a:t>
            </a:r>
          </a:p>
        </p:txBody>
      </p:sp>
    </p:spTree>
    <p:extLst>
      <p:ext uri="{BB962C8B-B14F-4D97-AF65-F5344CB8AC3E}">
        <p14:creationId xmlns:p14="http://schemas.microsoft.com/office/powerpoint/2010/main" val="4215588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Alors pourquoi est-il important de la mesurer 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/>
              <a:t>Distinguez ce que vous pensez qu'il se passe de ce qu'il se passe réellement</a:t>
            </a:r>
          </a:p>
          <a:p>
            <a:r>
              <a:rPr lang="fr-FR"/>
              <a:t>Établit une base de référence et montre les progrès réalisés au fil du temps</a:t>
            </a:r>
          </a:p>
          <a:p>
            <a:endParaRPr lang="en-US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F907214-034B-4307-B8A2-0DF552DB173F}"/>
              </a:ext>
            </a:extLst>
          </p:cNvPr>
          <p:cNvGrpSpPr/>
          <p:nvPr/>
        </p:nvGrpSpPr>
        <p:grpSpPr>
          <a:xfrm>
            <a:off x="1676400" y="2806180"/>
            <a:ext cx="8839200" cy="3209418"/>
            <a:chOff x="1676400" y="2806180"/>
            <a:chExt cx="8839200" cy="3209418"/>
          </a:xfrm>
        </p:grpSpPr>
        <p:pic>
          <p:nvPicPr>
            <p:cNvPr id="5" name="Picture 4" descr="Chart, waterfall chart&#10;&#10;Description automatically generated">
              <a:extLst>
                <a:ext uri="{FF2B5EF4-FFF2-40B4-BE49-F238E27FC236}">
                  <a16:creationId xmlns:a16="http://schemas.microsoft.com/office/drawing/2014/main" id="{16B2AB83-7A67-D645-8481-D5590BC2D93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76400" y="2806180"/>
              <a:ext cx="8839200" cy="3209418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ED486B0-12A7-4ED8-8F21-DF02DD3F86FE}"/>
                </a:ext>
              </a:extLst>
            </p:cNvPr>
            <p:cNvSpPr txBox="1"/>
            <p:nvPr/>
          </p:nvSpPr>
          <p:spPr>
            <a:xfrm>
              <a:off x="4827179" y="3055056"/>
              <a:ext cx="3146370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 anchor="ctr" anchorCtr="0">
              <a:noAutofit/>
            </a:bodyPr>
            <a:lstStyle/>
            <a:p>
              <a:r>
                <a:rPr lang="fr-FR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Dépistage mensuel du paludisme</a:t>
              </a: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FC28A508-820E-44E6-B529-F09F3086CCFE}"/>
                </a:ext>
              </a:extLst>
            </p:cNvPr>
            <p:cNvGrpSpPr/>
            <p:nvPr/>
          </p:nvGrpSpPr>
          <p:grpSpPr>
            <a:xfrm>
              <a:off x="2491944" y="5633788"/>
              <a:ext cx="7643293" cy="171764"/>
              <a:chOff x="2491944" y="5633788"/>
              <a:chExt cx="7643293" cy="171764"/>
            </a:xfrm>
          </p:grpSpPr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9927811-BB0B-4D40-9E9F-BD135B086FA0}"/>
                  </a:ext>
                </a:extLst>
              </p:cNvPr>
              <p:cNvSpPr txBox="1"/>
              <p:nvPr/>
            </p:nvSpPr>
            <p:spPr>
              <a:xfrm>
                <a:off x="2491944" y="5641667"/>
                <a:ext cx="634572" cy="16073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/>
                <a:r>
                  <a:rPr lang="fr-FR" sz="1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Avr-18</a:t>
                </a: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5D0FF79-7446-44E7-B3E4-E4C6F1C0FB7F}"/>
                  </a:ext>
                </a:extLst>
              </p:cNvPr>
              <p:cNvSpPr txBox="1"/>
              <p:nvPr/>
            </p:nvSpPr>
            <p:spPr>
              <a:xfrm>
                <a:off x="3146612" y="5641074"/>
                <a:ext cx="634572" cy="16073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/>
                <a:r>
                  <a:rPr lang="fr-FR" sz="1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Mai-18</a:t>
                </a: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1B1BDB6-196B-4C60-9AD4-19C53DB63F25}"/>
                  </a:ext>
                </a:extLst>
              </p:cNvPr>
              <p:cNvSpPr txBox="1"/>
              <p:nvPr/>
            </p:nvSpPr>
            <p:spPr>
              <a:xfrm>
                <a:off x="3811328" y="5644138"/>
                <a:ext cx="634572" cy="16073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/>
                <a:r>
                  <a:rPr lang="fr-FR" sz="1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Juin-18</a:t>
                </a: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3F8C07B-E1B0-43EB-8D9C-D975D37696EA}"/>
                  </a:ext>
                </a:extLst>
              </p:cNvPr>
              <p:cNvSpPr txBox="1"/>
              <p:nvPr/>
            </p:nvSpPr>
            <p:spPr>
              <a:xfrm>
                <a:off x="4519941" y="5641074"/>
                <a:ext cx="634572" cy="16073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/>
                <a:r>
                  <a:rPr lang="fr-FR" sz="1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Juil-18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559E34D-1FFE-4C3B-95CF-3F36A8D10A90}"/>
                  </a:ext>
                </a:extLst>
              </p:cNvPr>
              <p:cNvSpPr txBox="1"/>
              <p:nvPr/>
            </p:nvSpPr>
            <p:spPr>
              <a:xfrm>
                <a:off x="5232189" y="5638713"/>
                <a:ext cx="634572" cy="16073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/>
                <a:r>
                  <a:rPr lang="fr-FR" sz="1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Août-18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7CC8745-8A9D-4136-816A-FA211EAB6154}"/>
                  </a:ext>
                </a:extLst>
              </p:cNvPr>
              <p:cNvSpPr txBox="1"/>
              <p:nvPr/>
            </p:nvSpPr>
            <p:spPr>
              <a:xfrm>
                <a:off x="5989506" y="5635789"/>
                <a:ext cx="634572" cy="16073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/>
                <a:r>
                  <a:rPr lang="fr-FR" sz="1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Sep-18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A55AA9A-CA4A-4DFB-8443-8513C2AB162F}"/>
                  </a:ext>
                </a:extLst>
              </p:cNvPr>
              <p:cNvSpPr txBox="1"/>
              <p:nvPr/>
            </p:nvSpPr>
            <p:spPr>
              <a:xfrm>
                <a:off x="7369121" y="5633788"/>
                <a:ext cx="634572" cy="16073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/>
                <a:r>
                  <a:rPr lang="fr-FR" sz="1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Nov-18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93636F0-16FA-4E64-A190-F952413E9150}"/>
                  </a:ext>
                </a:extLst>
              </p:cNvPr>
              <p:cNvSpPr txBox="1"/>
              <p:nvPr/>
            </p:nvSpPr>
            <p:spPr>
              <a:xfrm>
                <a:off x="6704405" y="5635789"/>
                <a:ext cx="634572" cy="16073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/>
                <a:r>
                  <a:rPr lang="fr-FR" sz="1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Oct-18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BD267CC-7009-4DEB-9172-B09682BA3C42}"/>
                  </a:ext>
                </a:extLst>
              </p:cNvPr>
              <p:cNvSpPr txBox="1"/>
              <p:nvPr/>
            </p:nvSpPr>
            <p:spPr>
              <a:xfrm>
                <a:off x="8102535" y="5644813"/>
                <a:ext cx="634572" cy="16073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/>
                <a:r>
                  <a:rPr lang="fr-FR" sz="1000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Déc-18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A1B46A7-81EE-4BF4-84AB-F7E353AD8088}"/>
                  </a:ext>
                </a:extLst>
              </p:cNvPr>
              <p:cNvSpPr txBox="1"/>
              <p:nvPr/>
            </p:nvSpPr>
            <p:spPr>
              <a:xfrm>
                <a:off x="8845775" y="5644138"/>
                <a:ext cx="634572" cy="16073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/>
                <a:r>
                  <a:rPr lang="fr-FR" sz="1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Jan-19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2A0F849-6B55-4C76-9015-292B6480D2E0}"/>
                  </a:ext>
                </a:extLst>
              </p:cNvPr>
              <p:cNvSpPr txBox="1"/>
              <p:nvPr/>
            </p:nvSpPr>
            <p:spPr>
              <a:xfrm>
                <a:off x="9500665" y="5641666"/>
                <a:ext cx="634572" cy="16073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/>
                <a:r>
                  <a:rPr lang="fr-FR" sz="10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Fév-19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28136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En quoi consistent les données 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/>
              <a:t>Des informations telles que des chiffres, des mots ou des observations qui représentent les activités réalisées</a:t>
            </a:r>
          </a:p>
          <a:p>
            <a:pPr lvl="1"/>
            <a:r>
              <a:rPr lang="fr-FR"/>
              <a:t>Exemples :</a:t>
            </a:r>
          </a:p>
          <a:p>
            <a:pPr lvl="2"/>
            <a:r>
              <a:rPr lang="fr-FR"/>
              <a:t>Nombre de personnes ayant visité une clinique le vendredi</a:t>
            </a:r>
          </a:p>
          <a:p>
            <a:pPr lvl="2"/>
            <a:r>
              <a:rPr lang="fr-FR"/>
              <a:t>Commentaires de la boîte à idées</a:t>
            </a:r>
          </a:p>
          <a:p>
            <a:r>
              <a:rPr lang="fr-FR"/>
              <a:t>Les données sont le langage du système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195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95316-199D-1C4B-A973-7B1BF0DB7A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/>
              <a:t>Données quantitatives : Compter les choses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8A708E-666C-D744-8DD8-D33DA5C59D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3953510" indent="0">
              <a:lnSpc>
                <a:spcPct val="120000"/>
              </a:lnSpc>
              <a:buNone/>
            </a:pPr>
            <a:r>
              <a:rPr lang="fr-FR">
                <a:latin typeface="Arial"/>
                <a:cs typeface="Arial"/>
              </a:rPr>
              <a:t>5 dragées ou</a:t>
            </a:r>
          </a:p>
          <a:p>
            <a:pPr marL="0" indent="0">
              <a:lnSpc>
                <a:spcPct val="100000"/>
              </a:lnSpc>
              <a:spcBef>
                <a:spcPts val="580"/>
              </a:spcBef>
              <a:buNone/>
            </a:pPr>
            <a:r>
              <a:rPr lang="fr-FR">
                <a:latin typeface="Arial"/>
                <a:cs typeface="Arial"/>
              </a:rPr>
              <a:t>1 dragée rouge</a:t>
            </a:r>
          </a:p>
          <a:p>
            <a:pPr marL="0" marR="3004185" indent="0">
              <a:lnSpc>
                <a:spcPct val="120000"/>
              </a:lnSpc>
              <a:buNone/>
            </a:pPr>
            <a:r>
              <a:rPr lang="fr-FR">
                <a:latin typeface="Arial"/>
                <a:cs typeface="Arial"/>
              </a:rPr>
              <a:t>1 dragée verte 1 dragée orange</a:t>
            </a:r>
          </a:p>
          <a:p>
            <a:pPr marL="0" indent="0">
              <a:lnSpc>
                <a:spcPct val="100000"/>
              </a:lnSpc>
              <a:spcBef>
                <a:spcPts val="580"/>
              </a:spcBef>
              <a:buNone/>
            </a:pPr>
            <a:r>
              <a:rPr lang="fr-FR">
                <a:latin typeface="Arial"/>
                <a:cs typeface="Arial"/>
              </a:rPr>
              <a:t>1 dragée rose</a:t>
            </a:r>
          </a:p>
          <a:p>
            <a:pPr marL="0" indent="0">
              <a:lnSpc>
                <a:spcPct val="100000"/>
              </a:lnSpc>
              <a:spcBef>
                <a:spcPts val="575"/>
              </a:spcBef>
              <a:buNone/>
            </a:pPr>
            <a:r>
              <a:rPr lang="fr-FR">
                <a:latin typeface="Arial"/>
                <a:cs typeface="Arial"/>
              </a:rPr>
              <a:t>1 dragée violette</a:t>
            </a: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92425FDC-5EC4-724F-AD4C-1994BBA61C05}"/>
              </a:ext>
            </a:extLst>
          </p:cNvPr>
          <p:cNvSpPr/>
          <p:nvPr/>
        </p:nvSpPr>
        <p:spPr>
          <a:xfrm>
            <a:off x="7571663" y="1825625"/>
            <a:ext cx="2610082" cy="332997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747516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95316-199D-1C4B-A973-7B1BF0DB7A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/>
              <a:t>Données quantitatives : Décrire les choses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8A708E-666C-D744-8DD8-D33DA5C59D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888" y="1825625"/>
            <a:ext cx="10324547" cy="4351338"/>
          </a:xfrm>
        </p:spPr>
        <p:txBody>
          <a:bodyPr/>
          <a:lstStyle/>
          <a:p>
            <a:pPr marR="3953510">
              <a:lnSpc>
                <a:spcPct val="120000"/>
              </a:lnSpc>
            </a:pPr>
            <a:r>
              <a:rPr lang="fr-FR">
                <a:latin typeface="Arial"/>
                <a:cs typeface="Arial"/>
              </a:rPr>
              <a:t>Il y a des dragées rouges, vertes, orange, roses et violettes</a:t>
            </a:r>
          </a:p>
          <a:p>
            <a:pPr marR="3953510">
              <a:lnSpc>
                <a:spcPct val="120000"/>
              </a:lnSpc>
            </a:pPr>
            <a:r>
              <a:rPr lang="fr-FR">
                <a:latin typeface="Arial"/>
                <a:cs typeface="Arial"/>
              </a:rPr>
              <a:t>Chaque dragée est de forme ovale et a à peu près la même taille</a:t>
            </a:r>
          </a:p>
          <a:p>
            <a:pPr marR="3953510">
              <a:lnSpc>
                <a:spcPct val="120000"/>
              </a:lnSpc>
            </a:pPr>
            <a:r>
              <a:rPr lang="fr-FR">
                <a:latin typeface="Arial"/>
                <a:cs typeface="Arial"/>
              </a:rPr>
              <a:t>Elles sont toutes délicieuses</a:t>
            </a: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92425FDC-5EC4-724F-AD4C-1994BBA61C05}"/>
              </a:ext>
            </a:extLst>
          </p:cNvPr>
          <p:cNvSpPr/>
          <p:nvPr/>
        </p:nvSpPr>
        <p:spPr>
          <a:xfrm>
            <a:off x="7571663" y="1825625"/>
            <a:ext cx="2610082" cy="332997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652844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026545-E83A-7C4E-876B-53806A3E1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888" y="365125"/>
            <a:ext cx="10837604" cy="1329875"/>
          </a:xfrm>
        </p:spPr>
        <p:txBody>
          <a:bodyPr>
            <a:normAutofit fontScale="90000"/>
          </a:bodyPr>
          <a:lstStyle/>
          <a:p>
            <a:r>
              <a:rPr lang="fr-FR" dirty="0"/>
              <a:t>Parmi ces données, laquelle est un exemple de données quantitatives 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95F2FB-E1AC-E647-85AD-12C1482D24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/>
              <a:t>Nombre de personnes qui se rendent à la clinique le vendredi</a:t>
            </a:r>
          </a:p>
          <a:p>
            <a:r>
              <a:rPr lang="fr-FR"/>
              <a:t>Commentaires de la boîte à idées</a:t>
            </a:r>
          </a:p>
        </p:txBody>
      </p:sp>
    </p:spTree>
    <p:extLst>
      <p:ext uri="{BB962C8B-B14F-4D97-AF65-F5344CB8AC3E}">
        <p14:creationId xmlns:p14="http://schemas.microsoft.com/office/powerpoint/2010/main" val="36168925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8">
      <a:dk1>
        <a:srgbClr val="1B1B1B"/>
      </a:dk1>
      <a:lt1>
        <a:srgbClr val="FFFFFF"/>
      </a:lt1>
      <a:dk2>
        <a:srgbClr val="052049"/>
      </a:dk2>
      <a:lt2>
        <a:srgbClr val="E7E6E6"/>
      </a:lt2>
      <a:accent1>
        <a:srgbClr val="18A3AC"/>
      </a:accent1>
      <a:accent2>
        <a:srgbClr val="052049"/>
      </a:accent2>
      <a:accent3>
        <a:srgbClr val="F38024"/>
      </a:accent3>
      <a:accent4>
        <a:srgbClr val="FFDD00"/>
      </a:accent4>
      <a:accent5>
        <a:srgbClr val="90BD30"/>
      </a:accent5>
      <a:accent6>
        <a:srgbClr val="178CCB"/>
      </a:accent6>
      <a:hlink>
        <a:srgbClr val="16A3AB"/>
      </a:hlink>
      <a:folHlink>
        <a:srgbClr val="F27F25"/>
      </a:folHlink>
    </a:clrScheme>
    <a:fontScheme name="Garamond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</TotalTime>
  <Words>1767</Words>
  <Application>Microsoft Office PowerPoint</Application>
  <PresentationFormat>Widescreen</PresentationFormat>
  <Paragraphs>234</Paragraphs>
  <Slides>27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Garamond</vt:lpstr>
      <vt:lpstr>Office Theme</vt:lpstr>
      <vt:lpstr>Module 3 : Génération de solutions et résolution de problèmes</vt:lpstr>
      <vt:lpstr>Mesure de la performance</vt:lpstr>
      <vt:lpstr>Objectifs d'apprentissage</vt:lpstr>
      <vt:lpstr>Qu'est-ce que la mesure de la performance ?</vt:lpstr>
      <vt:lpstr>Alors pourquoi est-il important de la mesurer ?</vt:lpstr>
      <vt:lpstr>En quoi consistent les données ?</vt:lpstr>
      <vt:lpstr>Données quantitatives : Compter les choses</vt:lpstr>
      <vt:lpstr>Données quantitatives : Décrire les choses</vt:lpstr>
      <vt:lpstr>Parmi ces données, laquelle est un exemple de données quantitatives ?</vt:lpstr>
      <vt:lpstr>Activité de groupe : Types de données</vt:lpstr>
      <vt:lpstr>Mesure de la performance et amélioration de la qualité</vt:lpstr>
      <vt:lpstr>Raisons de procéder à des mesures dans le domaine des soins de santé</vt:lpstr>
      <vt:lpstr>Mesure de la performance vs normes de soins</vt:lpstr>
      <vt:lpstr>Qu'est-ce qu'un indicateur ?</vt:lpstr>
      <vt:lpstr>Qu'est-ce qu'un indicateur de qualité ?</vt:lpstr>
      <vt:lpstr>Caractéristiques d'un bon indicateur de la qualité des soins</vt:lpstr>
      <vt:lpstr>Développement d'un indicateur</vt:lpstr>
      <vt:lpstr>Exemples de développement d'indicateurs</vt:lpstr>
      <vt:lpstr>Récapitulatif : Développement des indicateurs</vt:lpstr>
      <vt:lpstr>Comment les indicateurs peuvent être affichés</vt:lpstr>
      <vt:lpstr>Points clés</vt:lpstr>
      <vt:lpstr>Modèle d'amélioration</vt:lpstr>
      <vt:lpstr>Modèle d'amélioration</vt:lpstr>
      <vt:lpstr>Le cycle Planifier-Exécuter-Étudier-Agir (PEEA)</vt:lpstr>
      <vt:lpstr>Exemple d'un cycle PEEA 1</vt:lpstr>
      <vt:lpstr>Exemple d'un cycle PEEA 2</vt:lpstr>
      <vt:lpstr>Pourquoi effectuer des tests 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Anne Spencer</dc:creator>
  <cp:lastModifiedBy>Joaquim Ferreira</cp:lastModifiedBy>
  <cp:revision>66</cp:revision>
  <dcterms:created xsi:type="dcterms:W3CDTF">2020-11-04T17:51:28Z</dcterms:created>
  <dcterms:modified xsi:type="dcterms:W3CDTF">2023-08-18T21:45:14Z</dcterms:modified>
</cp:coreProperties>
</file>