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39_4F62EA9E.xml" ContentType="application/vnd.ms-powerpoint.comments+xml"/>
  <Override PartName="/ppt/notesSlides/notesSlide7.xml" ContentType="application/vnd.openxmlformats-officedocument.presentationml.notesSlide+xml"/>
  <Override PartName="/ppt/comments/modernComment_240_3BDCAED1.xml" ContentType="application/vnd.ms-powerpoint.comments+xml"/>
  <Override PartName="/ppt/notesSlides/notesSlide8.xml" ContentType="application/vnd.openxmlformats-officedocument.presentationml.notesSlide+xml"/>
  <Override PartName="/ppt/comments/modernComment_242_F0E058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529" r:id="rId2"/>
    <p:sldId id="574" r:id="rId3"/>
    <p:sldId id="577" r:id="rId4"/>
    <p:sldId id="571" r:id="rId5"/>
    <p:sldId id="575" r:id="rId6"/>
    <p:sldId id="584" r:id="rId7"/>
    <p:sldId id="569" r:id="rId8"/>
    <p:sldId id="576" r:id="rId9"/>
    <p:sldId id="578" r:id="rId10"/>
    <p:sldId id="581" r:id="rId11"/>
    <p:sldId id="582" r:id="rId12"/>
    <p:sldId id="583"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D1052F-2D25-34C6-95D3-EBDCE1479CC8}" name="Francois Rerolle" initials="FR" userId="e47427c43fd2249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334"/>
    <a:srgbClr val="0C5256"/>
    <a:srgbClr val="F38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687"/>
  </p:normalViewPr>
  <p:slideViewPr>
    <p:cSldViewPr snapToGrid="0" snapToObjects="1">
      <p:cViewPr>
        <p:scale>
          <a:sx n="80" d="100"/>
          <a:sy n="80" d="100"/>
        </p:scale>
        <p:origin x="60" y="120"/>
      </p:cViewPr>
      <p:guideLst/>
    </p:cSldViewPr>
  </p:slideViewPr>
  <p:notesTextViewPr>
    <p:cViewPr>
      <p:scale>
        <a:sx n="1" d="1"/>
        <a:sy n="1" d="1"/>
      </p:scale>
      <p:origin x="0" y="0"/>
    </p:cViewPr>
  </p:notesTextViewPr>
  <p:notesViewPr>
    <p:cSldViewPr snapToGrid="0" snapToObjects="1">
      <p:cViewPr varScale="1">
        <p:scale>
          <a:sx n="56" d="100"/>
          <a:sy n="56" d="100"/>
        </p:scale>
        <p:origin x="19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239_4F62EA9E.xml><?xml version="1.0" encoding="utf-8"?>
<p188:cmLst xmlns:a="http://schemas.openxmlformats.org/drawingml/2006/main" xmlns:r="http://schemas.openxmlformats.org/officeDocument/2006/relationships" xmlns:p188="http://schemas.microsoft.com/office/powerpoint/2018/8/main">
  <p188:cm id="{095EDA9F-6A2D-6F48-8AB6-CAA0BBAAF13C}" authorId="{FBD1052F-2D25-34C6-95D3-EBDCE1479CC8}" created="2023-02-28T13:49:36.453">
    <ac:txMkLst xmlns:ac="http://schemas.microsoft.com/office/drawing/2013/main/command">
      <pc:docMk xmlns:pc="http://schemas.microsoft.com/office/powerpoint/2013/main/command"/>
      <pc:sldMk xmlns:pc="http://schemas.microsoft.com/office/powerpoint/2013/main/command" cId="1331882654" sldId="569"/>
      <ac:graphicFrameMk id="11" creationId="{00000000-0000-0000-0000-000000000000}"/>
      <ac:tblMk/>
      <ac:tcMk rowId="2529981506" colId="91795024"/>
      <ac:txMk cp="50" len="95">
        <ac:context len="146" hash="1421202608"/>
      </ac:txMk>
    </ac:txMkLst>
    <p188:pos x="9221190" y="1542567"/>
    <p188:txBody>
      <a:bodyPr/>
      <a:lstStyle/>
      <a:p>
        <a:r>
          <a:rPr lang="en-US"/>
          <a:t>Untranslated
“Nombre total de centres de santé dans le district ayant reçu une visite de supervision”</a:t>
        </a:r>
      </a:p>
    </p188:txBody>
  </p188:cm>
</p188:cmLst>
</file>

<file path=ppt/comments/modernComment_240_3BDCAED1.xml><?xml version="1.0" encoding="utf-8"?>
<p188:cmLst xmlns:a="http://schemas.openxmlformats.org/drawingml/2006/main" xmlns:r="http://schemas.openxmlformats.org/officeDocument/2006/relationships" xmlns:p188="http://schemas.microsoft.com/office/powerpoint/2018/8/main">
  <p188:cm id="{512B0A8E-7C05-5C4E-9AA6-59F808799658}" authorId="{FBD1052F-2D25-34C6-95D3-EBDCE1479CC8}" created="2023-02-28T13:49:59.524">
    <ac:deMkLst xmlns:ac="http://schemas.microsoft.com/office/drawing/2013/main/command">
      <pc:docMk xmlns:pc="http://schemas.microsoft.com/office/powerpoint/2013/main/command"/>
      <pc:sldMk xmlns:pc="http://schemas.microsoft.com/office/powerpoint/2013/main/command" cId="1004318417" sldId="576"/>
      <ac:graphicFrameMk id="11" creationId="{00000000-0000-0000-0000-000000000000}"/>
    </ac:deMkLst>
    <p188:txBody>
      <a:bodyPr/>
      <a:lstStyle/>
      <a:p>
        <a:r>
          <a:rPr lang="en-US"/>
          <a:t>PRI should be PIH</a:t>
        </a:r>
      </a:p>
    </p188:txBody>
  </p188:cm>
</p188:cmLst>
</file>

<file path=ppt/comments/modernComment_242_F0E0580.xml><?xml version="1.0" encoding="utf-8"?>
<p188:cmLst xmlns:a="http://schemas.openxmlformats.org/drawingml/2006/main" xmlns:r="http://schemas.openxmlformats.org/officeDocument/2006/relationships" xmlns:p188="http://schemas.microsoft.com/office/powerpoint/2018/8/main">
  <p188:cm id="{1C6EB37A-4BA5-4C4E-ACA7-48244F6D2C59}" authorId="{FBD1052F-2D25-34C6-95D3-EBDCE1479CC8}" created="2023-02-28T13:50:18.230">
    <ac:deMkLst xmlns:ac="http://schemas.microsoft.com/office/drawing/2013/main/command">
      <pc:docMk xmlns:pc="http://schemas.microsoft.com/office/powerpoint/2013/main/command"/>
      <pc:sldMk xmlns:pc="http://schemas.microsoft.com/office/powerpoint/2013/main/command" cId="252577152" sldId="578"/>
      <ac:graphicFrameMk id="11" creationId="{00000000-0000-0000-0000-000000000000}"/>
    </ac:deMkLst>
    <p188:txBody>
      <a:bodyPr/>
      <a:lstStyle/>
      <a:p>
        <a:r>
          <a:rPr lang="en-US"/>
          <a:t>DAC undefined
PRI should be PIH</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32475A-93D8-EC4E-95F0-8EF39C6BCC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B4E9BD-73A3-B045-94CE-E1D9C12604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358F8A-772C-4A48-96EE-B83479236DB7}" type="datetimeFigureOut">
              <a:rPr lang="en-US" smtClean="0"/>
              <a:t>8/23/2023</a:t>
            </a:fld>
            <a:endParaRPr lang="en-US"/>
          </a:p>
        </p:txBody>
      </p:sp>
      <p:sp>
        <p:nvSpPr>
          <p:cNvPr id="4" name="Footer Placeholder 3">
            <a:extLst>
              <a:ext uri="{FF2B5EF4-FFF2-40B4-BE49-F238E27FC236}">
                <a16:creationId xmlns:a16="http://schemas.microsoft.com/office/drawing/2014/main" id="{343F4FB9-B1C5-0C4B-8F11-8FC5786550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E9AF96-203E-694D-8CC6-26781E1CC5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5C6007-96B1-C94B-9C26-F608634070D9}" type="slidenum">
              <a:rPr lang="en-US" smtClean="0"/>
              <a:t>‹#›</a:t>
            </a:fld>
            <a:endParaRPr lang="en-US"/>
          </a:p>
        </p:txBody>
      </p:sp>
    </p:spTree>
    <p:extLst>
      <p:ext uri="{BB962C8B-B14F-4D97-AF65-F5344CB8AC3E}">
        <p14:creationId xmlns:p14="http://schemas.microsoft.com/office/powerpoint/2010/main" val="2926519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EBB66-FA88-5848-9807-6C9240FD9993}"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DE1C3-5609-6E49-918C-DC832EA8DF28}" type="slidenum">
              <a:rPr lang="en-US" smtClean="0"/>
              <a:t>‹#›</a:t>
            </a:fld>
            <a:endParaRPr lang="en-US"/>
          </a:p>
        </p:txBody>
      </p:sp>
    </p:spTree>
    <p:extLst>
      <p:ext uri="{BB962C8B-B14F-4D97-AF65-F5344CB8AC3E}">
        <p14:creationId xmlns:p14="http://schemas.microsoft.com/office/powerpoint/2010/main" val="382645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Acknowledge hard work of the TTs in developing work plans </a:t>
            </a:r>
          </a:p>
          <a:p>
            <a:endParaRPr lang="en-US" baseline="0" dirty="0"/>
          </a:p>
          <a:p>
            <a:r>
              <a:rPr lang="en-US" baseline="0" dirty="0"/>
              <a:t>Warn that this is a presentation is participatory</a:t>
            </a:r>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1</a:t>
            </a:fld>
            <a:endParaRPr lang="en-US" dirty="0"/>
          </a:p>
        </p:txBody>
      </p:sp>
    </p:spTree>
    <p:extLst>
      <p:ext uri="{BB962C8B-B14F-4D97-AF65-F5344CB8AC3E}">
        <p14:creationId xmlns:p14="http://schemas.microsoft.com/office/powerpoint/2010/main" val="423363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Not just about holding meetings, what is your overall goal? Activating other groups to get involved?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of </a:t>
            </a:r>
            <a:r>
              <a:rPr lang="en-US" sz="1200" b="0" i="1" u="none" strike="noStrike" kern="1200" dirty="0">
                <a:solidFill>
                  <a:schemeClr val="tx1"/>
                </a:solidFill>
                <a:effectLst/>
                <a:latin typeface="+mn-lt"/>
                <a:ea typeface="+mn-ea"/>
                <a:cs typeface="+mn-cs"/>
              </a:rPr>
              <a:t>new</a:t>
            </a:r>
            <a:r>
              <a:rPr lang="en-US" sz="1200" b="0" i="0" u="none" strike="noStrike" kern="1200" dirty="0">
                <a:solidFill>
                  <a:schemeClr val="tx1"/>
                </a:solidFill>
                <a:effectLst/>
                <a:latin typeface="+mn-lt"/>
                <a:ea typeface="+mn-ea"/>
                <a:cs typeface="+mn-cs"/>
              </a:rPr>
              <a:t> stakeholders involved in malaria activities. Are some existing while others are new stakeholders? (E8, DAPP, SFH, ELCIN Malaria, JC Flowers)</a:t>
            </a:r>
          </a:p>
          <a:p>
            <a:r>
              <a:rPr lang="en-US" sz="1200" b="0" i="0" u="none" strike="noStrike" kern="1200" dirty="0">
                <a:solidFill>
                  <a:schemeClr val="tx1"/>
                </a:solidFill>
                <a:effectLst/>
                <a:latin typeface="+mn-lt"/>
                <a:ea typeface="+mn-ea"/>
                <a:cs typeface="+mn-cs"/>
              </a:rPr>
              <a:t># of </a:t>
            </a:r>
            <a:r>
              <a:rPr lang="en-US" sz="1200" b="0" i="1" u="none" strike="noStrike" kern="1200" dirty="0">
                <a:solidFill>
                  <a:schemeClr val="tx1"/>
                </a:solidFill>
                <a:effectLst/>
                <a:latin typeface="+mn-lt"/>
                <a:ea typeface="+mn-ea"/>
                <a:cs typeface="+mn-cs"/>
              </a:rPr>
              <a:t>new</a:t>
            </a:r>
            <a:r>
              <a:rPr lang="en-US" sz="1200" b="0" i="0" u="none" strike="noStrike" kern="1200" dirty="0">
                <a:solidFill>
                  <a:schemeClr val="tx1"/>
                </a:solidFill>
                <a:effectLst/>
                <a:latin typeface="+mn-lt"/>
                <a:ea typeface="+mn-ea"/>
                <a:cs typeface="+mn-cs"/>
              </a:rPr>
              <a:t> malaria activities incorporated into CACOC and RACOC activities (Is the baseline currently zero or are there already some ongoing malaria activities?)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Reward best performing community (zero refusal),facilities and health care workers e.g. Certificates of appreciation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11</a:t>
            </a:fld>
            <a:endParaRPr lang="en-US" dirty="0"/>
          </a:p>
        </p:txBody>
      </p:sp>
    </p:spTree>
    <p:extLst>
      <p:ext uri="{BB962C8B-B14F-4D97-AF65-F5344CB8AC3E}">
        <p14:creationId xmlns:p14="http://schemas.microsoft.com/office/powerpoint/2010/main" val="2549595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12</a:t>
            </a:fld>
            <a:endParaRPr lang="en-US" dirty="0"/>
          </a:p>
        </p:txBody>
      </p:sp>
    </p:spTree>
    <p:extLst>
      <p:ext uri="{BB962C8B-B14F-4D97-AF65-F5344CB8AC3E}">
        <p14:creationId xmlns:p14="http://schemas.microsoft.com/office/powerpoint/2010/main" val="416531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a:t>
            </a:r>
            <a:r>
              <a:rPr lang="en-US" baseline="0" dirty="0"/>
              <a:t> order to set the stage and make sure we are all working from the same foundation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Monitoring</a:t>
            </a:r>
            <a:r>
              <a:rPr lang="en-US" baseline="0" dirty="0"/>
              <a:t> </a:t>
            </a:r>
            <a:r>
              <a:rPr lang="en-US" dirty="0"/>
              <a:t>is a</a:t>
            </a:r>
            <a:r>
              <a:rPr lang="en-US" baseline="0" dirty="0"/>
              <a:t> continuous, ongoing process involving the collection of data at multiple points during a planning cycle, starts with the collection of baseline data at the beginning</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Evaluation is an exercise done at the end of a program to help you understand how and to what extent a program is responsible for particular results, requires the collection of data at baseline and at the end of a program</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Formal evaluation involves a control or comparison group</a:t>
            </a:r>
          </a:p>
          <a:p>
            <a:pPr marL="171450" indent="-171450">
              <a:buFont typeface="Arial" panose="020B0604020202020204" pitchFamily="34" charset="0"/>
              <a:buChar char="•"/>
            </a:pPr>
            <a:r>
              <a:rPr lang="en-US" baseline="0" dirty="0"/>
              <a:t>In the absence of that, we can say the work of the Task Team contributed to any resulting change but cannot fully attribute those changes to your work</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Monitoring should be done at every stage with data collected, analyzed, and used on a continuous basis. </a:t>
            </a:r>
          </a:p>
          <a:p>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2</a:t>
            </a:fld>
            <a:endParaRPr lang="en-US" dirty="0"/>
          </a:p>
        </p:txBody>
      </p:sp>
    </p:spTree>
    <p:extLst>
      <p:ext uri="{BB962C8B-B14F-4D97-AF65-F5344CB8AC3E}">
        <p14:creationId xmlns:p14="http://schemas.microsoft.com/office/powerpoint/2010/main" val="317125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benchmark</a:t>
            </a:r>
            <a:r>
              <a:rPr lang="en-US" baseline="0" dirty="0"/>
              <a:t> from which you can measure progress</a:t>
            </a:r>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3</a:t>
            </a:fld>
            <a:endParaRPr lang="en-US" dirty="0"/>
          </a:p>
        </p:txBody>
      </p:sp>
    </p:spTree>
    <p:extLst>
      <p:ext uri="{BB962C8B-B14F-4D97-AF65-F5344CB8AC3E}">
        <p14:creationId xmlns:p14="http://schemas.microsoft.com/office/powerpoint/2010/main" val="367104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Can anyone define what an indicator</a:t>
            </a:r>
            <a:r>
              <a:rPr lang="en-US" baseline="0" dirty="0"/>
              <a:t> is? It is a </a:t>
            </a:r>
            <a:r>
              <a:rPr lang="en-US" dirty="0"/>
              <a:t>sign of progress – used to determine whether a program is achieving its objectives</a:t>
            </a:r>
          </a:p>
          <a:p>
            <a:pPr lvl="0"/>
            <a:endParaRPr lang="en-US" dirty="0"/>
          </a:p>
          <a:p>
            <a:pPr lvl="0"/>
            <a:r>
              <a:rPr lang="en-US" dirty="0"/>
              <a:t>Qualitative: help to supplement numbers/percentages</a:t>
            </a:r>
            <a:r>
              <a:rPr lang="en-US" baseline="0" dirty="0"/>
              <a:t> provided by quantitative</a:t>
            </a:r>
            <a:endParaRPr lang="en-US" dirty="0"/>
          </a:p>
          <a:p>
            <a:pPr lvl="0"/>
            <a:endParaRPr lang="en-US" dirty="0"/>
          </a:p>
          <a:p>
            <a:pPr lvl="0"/>
            <a:r>
              <a:rPr lang="en-US" dirty="0"/>
              <a:t>What</a:t>
            </a:r>
            <a:r>
              <a:rPr lang="en-US" baseline="0" dirty="0"/>
              <a:t> is the difference between process, outcome, and impact indicators?</a:t>
            </a:r>
          </a:p>
          <a:p>
            <a:pPr lvl="0"/>
            <a:endParaRPr lang="en-US" dirty="0"/>
          </a:p>
          <a:p>
            <a:pPr lvl="0"/>
            <a:r>
              <a:rPr lang="en-US" dirty="0"/>
              <a:t>Process: measure</a:t>
            </a:r>
            <a:r>
              <a:rPr lang="en-US" baseline="0" dirty="0"/>
              <a:t> activities carried out to achieve a program objective, butts in a seat! But what have the people have been trained done with their knowledge/skills, how have they changed their behavior</a:t>
            </a:r>
          </a:p>
          <a:p>
            <a:pPr lvl="0"/>
            <a:r>
              <a:rPr lang="en-US" baseline="0" dirty="0"/>
              <a:t>Outcome: immediate results through the execution of activities</a:t>
            </a:r>
          </a:p>
          <a:p>
            <a:pPr lvl="0"/>
            <a:r>
              <a:rPr lang="en-US" baseline="0" dirty="0"/>
              <a:t>Impact: long-term effects or end results of a program, e.g. change in health status, reduction in mortality, morbidity</a:t>
            </a:r>
          </a:p>
          <a:p>
            <a:pPr lvl="0"/>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4</a:t>
            </a:fld>
            <a:endParaRPr lang="en-US" dirty="0"/>
          </a:p>
        </p:txBody>
      </p:sp>
    </p:spTree>
    <p:extLst>
      <p:ext uri="{BB962C8B-B14F-4D97-AF65-F5344CB8AC3E}">
        <p14:creationId xmlns:p14="http://schemas.microsoft.com/office/powerpoint/2010/main" val="60236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would like to hear from each task team how they went about selecting indictors.</a:t>
            </a:r>
          </a:p>
          <a:p>
            <a:endParaRPr lang="en-US" dirty="0"/>
          </a:p>
          <a:p>
            <a:r>
              <a:rPr lang="en-US" dirty="0"/>
              <a:t>Practical: can be collected on a timely basis and at a reasonable cost</a:t>
            </a:r>
          </a:p>
          <a:p>
            <a:r>
              <a:rPr lang="en-US" dirty="0"/>
              <a:t>Independent:</a:t>
            </a:r>
            <a:r>
              <a:rPr lang="en-US" baseline="0" dirty="0"/>
              <a:t> non-directional, can vary in any direction, e.g. # of people using LLINs rather than an increase in the # of people using LLINs</a:t>
            </a:r>
          </a:p>
          <a:p>
            <a:r>
              <a:rPr lang="en-US" baseline="0" dirty="0"/>
              <a:t>Reliable: </a:t>
            </a:r>
            <a:r>
              <a:rPr lang="en-US" sz="1200" kern="1200" dirty="0">
                <a:solidFill>
                  <a:schemeClr val="tx1"/>
                </a:solidFill>
                <a:effectLst/>
                <a:latin typeface="+mn-lt"/>
                <a:ea typeface="+mn-ea"/>
                <a:cs typeface="+mn-cs"/>
              </a:rPr>
              <a:t>can be measured repeatedly with precision by different people</a:t>
            </a:r>
          </a:p>
          <a:p>
            <a:r>
              <a:rPr lang="en-US" sz="1200" kern="1200" baseline="0" dirty="0">
                <a:solidFill>
                  <a:schemeClr val="tx1"/>
                </a:solidFill>
                <a:effectLst/>
                <a:latin typeface="+mn-lt"/>
                <a:ea typeface="+mn-ea"/>
                <a:cs typeface="+mn-cs"/>
              </a:rPr>
              <a:t>Relevant: extent to which a result can be attributed to an activity</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Linkage of action plan indicators to national, regional, global indicators: Henry will cover this.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5</a:t>
            </a:fld>
            <a:endParaRPr lang="en-US" dirty="0"/>
          </a:p>
        </p:txBody>
      </p:sp>
    </p:spTree>
    <p:extLst>
      <p:ext uri="{BB962C8B-B14F-4D97-AF65-F5344CB8AC3E}">
        <p14:creationId xmlns:p14="http://schemas.microsoft.com/office/powerpoint/2010/main" val="359523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kind of indicators are the first 3 indicators?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Refined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b/c not only about that the visit was conducted but that problems were solved/assistance was provided, value of qual data to supplement this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baseline was 89%, target was 100%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Barriers to success: lack of malaria case management chart sourced for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would refine the indicator to lack of training and supplies for case management, once it become clear that lack of malaria drugs/case mgmt. charts were an issue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specifically about surveillance do the trainings cover? Is there some sort of metric to see improvement in surveillance? I know that there is also the metric below about timeliness/completeness of reporting below.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6FCED4-528A-3A41-8345-A9816D99D692}" type="slidenum">
              <a:rPr lang="en-US" smtClean="0"/>
              <a:t>7</a:t>
            </a:fld>
            <a:endParaRPr lang="en-US" dirty="0"/>
          </a:p>
        </p:txBody>
      </p:sp>
    </p:spTree>
    <p:extLst>
      <p:ext uri="{BB962C8B-B14F-4D97-AF65-F5344CB8AC3E}">
        <p14:creationId xmlns:p14="http://schemas.microsoft.com/office/powerpoint/2010/main" val="533655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Rundu: According to the CHWs reporting tool, a total of 3758 Household members over 12 years and above received health education</a:t>
            </a:r>
          </a:p>
        </p:txBody>
      </p:sp>
      <p:sp>
        <p:nvSpPr>
          <p:cNvPr id="4" name="Slide Number Placeholder 3"/>
          <p:cNvSpPr>
            <a:spLocks noGrp="1"/>
          </p:cNvSpPr>
          <p:nvPr>
            <p:ph type="sldNum" sz="quarter" idx="10"/>
          </p:nvPr>
        </p:nvSpPr>
        <p:spPr/>
        <p:txBody>
          <a:bodyPr/>
          <a:lstStyle/>
          <a:p>
            <a:fld id="{B16FCED4-528A-3A41-8345-A9816D99D692}" type="slidenum">
              <a:rPr lang="en-US" smtClean="0"/>
              <a:t>8</a:t>
            </a:fld>
            <a:endParaRPr lang="en-US" dirty="0"/>
          </a:p>
        </p:txBody>
      </p:sp>
    </p:spTree>
    <p:extLst>
      <p:ext uri="{BB962C8B-B14F-4D97-AF65-F5344CB8AC3E}">
        <p14:creationId xmlns:p14="http://schemas.microsoft.com/office/powerpoint/2010/main" val="360922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Question: Is this for outreach, IRS, ACD, </a:t>
            </a:r>
            <a:r>
              <a:rPr lang="en-US" sz="1200" dirty="0" err="1"/>
              <a:t>larviciding</a:t>
            </a:r>
            <a:r>
              <a:rPr lang="en-US" sz="1200" dirty="0"/>
              <a:t>, or all 4 activities?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How might we refine this challenge and the indicator? </a:t>
            </a:r>
          </a:p>
          <a:p>
            <a:endParaRPr lang="en-US" dirty="0"/>
          </a:p>
          <a:p>
            <a:r>
              <a:rPr lang="en-US" dirty="0"/>
              <a:t>Is it that the outreach activities can’t be completed? So maybe could be % of outreach activities that could be completed vs. # of activities planned? </a:t>
            </a:r>
          </a:p>
          <a:p>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9</a:t>
            </a:fld>
            <a:endParaRPr lang="en-US" dirty="0"/>
          </a:p>
        </p:txBody>
      </p:sp>
    </p:spTree>
    <p:extLst>
      <p:ext uri="{BB962C8B-B14F-4D97-AF65-F5344CB8AC3E}">
        <p14:creationId xmlns:p14="http://schemas.microsoft.com/office/powerpoint/2010/main" val="3635770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completeness? Could it just be that the person reviewing the data provided feedback to any hf w/ incomplete data? </a:t>
            </a:r>
          </a:p>
          <a:p>
            <a:endParaRPr lang="en-US" dirty="0"/>
          </a:p>
          <a:p>
            <a:r>
              <a:rPr lang="en-US" dirty="0"/>
              <a:t>Could the visits be narrowed down to the hf that are late or providing incomplete reports? 3 of 35 in Rundu? </a:t>
            </a:r>
          </a:p>
          <a:p>
            <a:endParaRPr lang="en-US" dirty="0"/>
          </a:p>
          <a:p>
            <a:r>
              <a:rPr lang="en-US" dirty="0"/>
              <a:t>Is there a feedback loop to the hf from the person reviewing the reports regarding timeliness/completeness? </a:t>
            </a:r>
          </a:p>
          <a:p>
            <a:endParaRPr lang="en-US" dirty="0"/>
          </a:p>
          <a:p>
            <a:r>
              <a:rPr lang="en-US" dirty="0"/>
              <a:t>DHIS2 for </a:t>
            </a:r>
            <a:r>
              <a:rPr lang="en-US" dirty="0" err="1"/>
              <a:t>Nankudu</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10</a:t>
            </a:fld>
            <a:endParaRPr lang="en-US" dirty="0"/>
          </a:p>
        </p:txBody>
      </p:sp>
    </p:spTree>
    <p:extLst>
      <p:ext uri="{BB962C8B-B14F-4D97-AF65-F5344CB8AC3E}">
        <p14:creationId xmlns:p14="http://schemas.microsoft.com/office/powerpoint/2010/main" val="3102304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B028D97-F53E-0C46-8283-D36CA75076E6}"/>
              </a:ext>
            </a:extLst>
          </p:cNvPr>
          <p:cNvSpPr/>
          <p:nvPr userDrawn="1"/>
        </p:nvSpPr>
        <p:spPr>
          <a:xfrm>
            <a:off x="2167118" y="-162401"/>
            <a:ext cx="2103120" cy="21031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843272" y="1884363"/>
            <a:ext cx="6549136"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ACEC0AD-4CD1-4B4D-9779-2E1F09C43051}"/>
              </a:ext>
            </a:extLst>
          </p:cNvPr>
          <p:cNvSpPr>
            <a:spLocks noGrp="1"/>
          </p:cNvSpPr>
          <p:nvPr>
            <p:ph type="subTitle" idx="1"/>
          </p:nvPr>
        </p:nvSpPr>
        <p:spPr>
          <a:xfrm>
            <a:off x="4843272" y="4364038"/>
            <a:ext cx="6549136" cy="1655762"/>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Box 11">
            <a:extLst>
              <a:ext uri="{FF2B5EF4-FFF2-40B4-BE49-F238E27FC236}">
                <a16:creationId xmlns:a16="http://schemas.microsoft.com/office/drawing/2014/main" id="{A1C57D24-DB77-C447-A79F-373435A6DCB5}"/>
              </a:ext>
            </a:extLst>
          </p:cNvPr>
          <p:cNvSpPr txBox="1"/>
          <p:nvPr userDrawn="1"/>
        </p:nvSpPr>
        <p:spPr>
          <a:xfrm>
            <a:off x="4843272" y="1046639"/>
            <a:ext cx="51369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2"/>
                </a:solidFill>
              </a:rPr>
              <a:t>UCSF  </a:t>
            </a:r>
            <a:r>
              <a:rPr lang="fr-FR" baseline="0" dirty="0">
                <a:solidFill>
                  <a:schemeClr val="tx2"/>
                </a:solidFill>
              </a:rPr>
              <a:t>I</a:t>
            </a:r>
            <a:r>
              <a:rPr lang="fr-FR" dirty="0">
                <a:solidFill>
                  <a:schemeClr val="tx2"/>
                </a:solidFill>
              </a:rPr>
              <a:t>nitiative pour l'élimination du paludisme (MEI)</a:t>
            </a:r>
          </a:p>
        </p:txBody>
      </p:sp>
      <p:pic>
        <p:nvPicPr>
          <p:cNvPr id="20" name="Picture 19" descr="A picture containing person, indoor, hospital room, working&#10;&#10;Description automatically generated">
            <a:extLst>
              <a:ext uri="{FF2B5EF4-FFF2-40B4-BE49-F238E27FC236}">
                <a16:creationId xmlns:a16="http://schemas.microsoft.com/office/drawing/2014/main" id="{B565ED17-A59C-C843-8BE5-10FF474A237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76393" y="754535"/>
            <a:ext cx="4124325" cy="4150860"/>
          </a:xfrm>
          <a:prstGeom prst="ellipse">
            <a:avLst/>
          </a:prstGeom>
        </p:spPr>
      </p:pic>
      <p:pic>
        <p:nvPicPr>
          <p:cNvPr id="8" name="Picture 7" descr="Baby tested Zambia.jpg">
            <a:extLst>
              <a:ext uri="{FF2B5EF4-FFF2-40B4-BE49-F238E27FC236}">
                <a16:creationId xmlns:a16="http://schemas.microsoft.com/office/drawing/2014/main" id="{810C5130-32D1-A440-B2E1-C31C32ADCB9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l="-1" r="27436" b="2623"/>
          <a:stretch/>
        </p:blipFill>
        <p:spPr>
          <a:xfrm>
            <a:off x="176393" y="754535"/>
            <a:ext cx="4124325" cy="4150860"/>
          </a:xfrm>
          <a:prstGeom prst="ellipse">
            <a:avLst/>
          </a:prstGeom>
        </p:spPr>
      </p:pic>
      <p:sp>
        <p:nvSpPr>
          <p:cNvPr id="9" name="Oval 8">
            <a:extLst>
              <a:ext uri="{FF2B5EF4-FFF2-40B4-BE49-F238E27FC236}">
                <a16:creationId xmlns:a16="http://schemas.microsoft.com/office/drawing/2014/main" id="{6A7C35E9-D23C-2543-AD73-EAA9DCBC0BE3}"/>
              </a:ext>
            </a:extLst>
          </p:cNvPr>
          <p:cNvSpPr/>
          <p:nvPr userDrawn="1"/>
        </p:nvSpPr>
        <p:spPr>
          <a:xfrm>
            <a:off x="-352562" y="3505359"/>
            <a:ext cx="2702718" cy="2702718"/>
          </a:xfrm>
          <a:prstGeom prst="ellipse">
            <a:avLst/>
          </a:prstGeom>
          <a:solidFill>
            <a:srgbClr val="F38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100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F4CC-C7FA-0F42-8D18-D2463E941CAB}"/>
              </a:ext>
            </a:extLst>
          </p:cNvPr>
          <p:cNvSpPr>
            <a:spLocks noGrp="1"/>
          </p:cNvSpPr>
          <p:nvPr>
            <p:ph type="title"/>
          </p:nvPr>
        </p:nvSpPr>
        <p:spPr>
          <a:xfrm>
            <a:off x="486888" y="365125"/>
            <a:ext cx="11218224" cy="1325563"/>
          </a:xfrm>
        </p:spPr>
        <p:txBody>
          <a:bodyPr/>
          <a:lstStyle/>
          <a:p>
            <a:r>
              <a:rPr lang="en-US"/>
              <a:t>Click to edit Master title style</a:t>
            </a:r>
          </a:p>
        </p:txBody>
      </p:sp>
      <p:sp>
        <p:nvSpPr>
          <p:cNvPr id="18" name="TextBox 17">
            <a:extLst>
              <a:ext uri="{FF2B5EF4-FFF2-40B4-BE49-F238E27FC236}">
                <a16:creationId xmlns:a16="http://schemas.microsoft.com/office/drawing/2014/main" id="{1351C491-1F21-4749-9EE6-48622DD135F2}"/>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052049"/>
                </a:solidFill>
                <a:effectLst/>
                <a:latin typeface="+mn-lt"/>
                <a:ea typeface="DengXian" panose="02010600030101010101" pitchFamily="2" charset="-122"/>
                <a:cs typeface="Arial" panose="020B0604020202020204" pitchFamily="34" charset="0"/>
              </a:rPr>
              <a:t>UCSF  Initiative pour l'élimination du paludisme (MEI)</a:t>
            </a:r>
            <a:endParaRPr lang="en-US" sz="1400" dirty="0">
              <a:solidFill>
                <a:srgbClr val="052049"/>
              </a:solidFill>
              <a:latin typeface="+mn-lt"/>
            </a:endParaRPr>
          </a:p>
        </p:txBody>
      </p:sp>
      <p:sp>
        <p:nvSpPr>
          <p:cNvPr id="19" name="Text Placeholder 2">
            <a:extLst>
              <a:ext uri="{FF2B5EF4-FFF2-40B4-BE49-F238E27FC236}">
                <a16:creationId xmlns:a16="http://schemas.microsoft.com/office/drawing/2014/main" id="{A9D9A34E-B74F-404F-9A92-84158A67080A}"/>
              </a:ext>
            </a:extLst>
          </p:cNvPr>
          <p:cNvSpPr>
            <a:spLocks noGrp="1"/>
          </p:cNvSpPr>
          <p:nvPr>
            <p:ph type="body" idx="13"/>
          </p:nvPr>
        </p:nvSpPr>
        <p:spPr>
          <a:xfrm>
            <a:off x="7831513" y="1598038"/>
            <a:ext cx="2697940"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Picture Placeholder 5">
            <a:extLst>
              <a:ext uri="{FF2B5EF4-FFF2-40B4-BE49-F238E27FC236}">
                <a16:creationId xmlns:a16="http://schemas.microsoft.com/office/drawing/2014/main" id="{67AFCB7A-9A83-BF4D-8285-7AE8F86BB9D2}"/>
              </a:ext>
            </a:extLst>
          </p:cNvPr>
          <p:cNvSpPr>
            <a:spLocks noGrp="1"/>
          </p:cNvSpPr>
          <p:nvPr>
            <p:ph type="pic" sz="quarter" idx="16"/>
          </p:nvPr>
        </p:nvSpPr>
        <p:spPr>
          <a:xfrm>
            <a:off x="7925565" y="2552686"/>
            <a:ext cx="2493962" cy="2493962"/>
          </a:xfrm>
          <a:prstGeom prst="ellipse">
            <a:avLst/>
          </a:prstGeom>
        </p:spPr>
        <p:txBody>
          <a:bodyPr/>
          <a:lstStyle/>
          <a:p>
            <a:endParaRPr lang="en-US"/>
          </a:p>
        </p:txBody>
      </p:sp>
      <p:sp>
        <p:nvSpPr>
          <p:cNvPr id="22" name="Content Placeholder 3">
            <a:extLst>
              <a:ext uri="{FF2B5EF4-FFF2-40B4-BE49-F238E27FC236}">
                <a16:creationId xmlns:a16="http://schemas.microsoft.com/office/drawing/2014/main" id="{D1044C71-B8F0-4845-AB7A-225F598006B0}"/>
              </a:ext>
            </a:extLst>
          </p:cNvPr>
          <p:cNvSpPr>
            <a:spLocks noGrp="1"/>
          </p:cNvSpPr>
          <p:nvPr>
            <p:ph sz="half" idx="17"/>
          </p:nvPr>
        </p:nvSpPr>
        <p:spPr>
          <a:xfrm>
            <a:off x="7823576" y="5237024"/>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4" name="Text Placeholder 2">
            <a:extLst>
              <a:ext uri="{FF2B5EF4-FFF2-40B4-BE49-F238E27FC236}">
                <a16:creationId xmlns:a16="http://schemas.microsoft.com/office/drawing/2014/main" id="{17A43002-3BA5-DD40-927D-D68307FA3031}"/>
              </a:ext>
            </a:extLst>
          </p:cNvPr>
          <p:cNvSpPr>
            <a:spLocks noGrp="1"/>
          </p:cNvSpPr>
          <p:nvPr>
            <p:ph type="body" idx="18"/>
          </p:nvPr>
        </p:nvSpPr>
        <p:spPr>
          <a:xfrm>
            <a:off x="4655896" y="1598038"/>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Picture Placeholder 5">
            <a:extLst>
              <a:ext uri="{FF2B5EF4-FFF2-40B4-BE49-F238E27FC236}">
                <a16:creationId xmlns:a16="http://schemas.microsoft.com/office/drawing/2014/main" id="{6DD0370F-0E97-3842-9573-2B4D470A08FB}"/>
              </a:ext>
            </a:extLst>
          </p:cNvPr>
          <p:cNvSpPr>
            <a:spLocks noGrp="1"/>
          </p:cNvSpPr>
          <p:nvPr>
            <p:ph type="pic" sz="quarter" idx="19"/>
          </p:nvPr>
        </p:nvSpPr>
        <p:spPr>
          <a:xfrm>
            <a:off x="4655896" y="2552686"/>
            <a:ext cx="2493962" cy="2493962"/>
          </a:xfrm>
          <a:prstGeom prst="ellipse">
            <a:avLst/>
          </a:prstGeom>
        </p:spPr>
        <p:txBody>
          <a:bodyPr/>
          <a:lstStyle/>
          <a:p>
            <a:endParaRPr lang="en-US"/>
          </a:p>
        </p:txBody>
      </p:sp>
      <p:sp>
        <p:nvSpPr>
          <p:cNvPr id="26" name="Content Placeholder 3">
            <a:extLst>
              <a:ext uri="{FF2B5EF4-FFF2-40B4-BE49-F238E27FC236}">
                <a16:creationId xmlns:a16="http://schemas.microsoft.com/office/drawing/2014/main" id="{B37AF51A-33A7-C440-B460-B62161072233}"/>
              </a:ext>
            </a:extLst>
          </p:cNvPr>
          <p:cNvSpPr>
            <a:spLocks noGrp="1"/>
          </p:cNvSpPr>
          <p:nvPr>
            <p:ph sz="half" idx="20"/>
          </p:nvPr>
        </p:nvSpPr>
        <p:spPr>
          <a:xfrm>
            <a:off x="4553907" y="5237024"/>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7" name="Text Placeholder 2">
            <a:extLst>
              <a:ext uri="{FF2B5EF4-FFF2-40B4-BE49-F238E27FC236}">
                <a16:creationId xmlns:a16="http://schemas.microsoft.com/office/drawing/2014/main" id="{30839321-5009-B549-9D75-21C6FE3B7419}"/>
              </a:ext>
            </a:extLst>
          </p:cNvPr>
          <p:cNvSpPr>
            <a:spLocks noGrp="1"/>
          </p:cNvSpPr>
          <p:nvPr>
            <p:ph type="body" idx="21"/>
          </p:nvPr>
        </p:nvSpPr>
        <p:spPr>
          <a:xfrm>
            <a:off x="1350603" y="1598038"/>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Picture Placeholder 5">
            <a:extLst>
              <a:ext uri="{FF2B5EF4-FFF2-40B4-BE49-F238E27FC236}">
                <a16:creationId xmlns:a16="http://schemas.microsoft.com/office/drawing/2014/main" id="{4653815F-0B87-7340-822E-1518456B51A5}"/>
              </a:ext>
            </a:extLst>
          </p:cNvPr>
          <p:cNvSpPr>
            <a:spLocks noGrp="1"/>
          </p:cNvSpPr>
          <p:nvPr>
            <p:ph type="pic" sz="quarter" idx="22"/>
          </p:nvPr>
        </p:nvSpPr>
        <p:spPr>
          <a:xfrm>
            <a:off x="1350603" y="2552686"/>
            <a:ext cx="2493962" cy="2493962"/>
          </a:xfrm>
          <a:prstGeom prst="ellipse">
            <a:avLst/>
          </a:prstGeom>
        </p:spPr>
        <p:txBody>
          <a:bodyPr/>
          <a:lstStyle/>
          <a:p>
            <a:endParaRPr lang="en-US"/>
          </a:p>
        </p:txBody>
      </p:sp>
      <p:sp>
        <p:nvSpPr>
          <p:cNvPr id="29" name="Content Placeholder 3">
            <a:extLst>
              <a:ext uri="{FF2B5EF4-FFF2-40B4-BE49-F238E27FC236}">
                <a16:creationId xmlns:a16="http://schemas.microsoft.com/office/drawing/2014/main" id="{B024D9DA-7C9A-FB46-B30F-7AD948BCD327}"/>
              </a:ext>
            </a:extLst>
          </p:cNvPr>
          <p:cNvSpPr>
            <a:spLocks noGrp="1"/>
          </p:cNvSpPr>
          <p:nvPr>
            <p:ph sz="half" idx="23"/>
          </p:nvPr>
        </p:nvSpPr>
        <p:spPr>
          <a:xfrm>
            <a:off x="1248614" y="5237024"/>
            <a:ext cx="2697940" cy="773687"/>
          </a:xfrm>
          <a:solidFill>
            <a:schemeClr val="bg1"/>
          </a:solidFill>
        </p:spPr>
        <p:txBody>
          <a:bodyPr/>
          <a:lstStyle>
            <a:lvl1pPr algn="ctr">
              <a:buFontTx/>
              <a:buNone/>
              <a:defRPr sz="1600"/>
            </a:lvl1pPr>
          </a:lstStyle>
          <a:p>
            <a:pPr lvl="0"/>
            <a:r>
              <a:rPr lang="en-US" dirty="0"/>
              <a:t>Click to edit Master text styles</a:t>
            </a:r>
          </a:p>
        </p:txBody>
      </p:sp>
    </p:spTree>
    <p:extLst>
      <p:ext uri="{BB962C8B-B14F-4D97-AF65-F5344CB8AC3E}">
        <p14:creationId xmlns:p14="http://schemas.microsoft.com/office/powerpoint/2010/main" val="281507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15876-2A41-7040-B87E-F71F89C1A50C}"/>
              </a:ext>
            </a:extLst>
          </p:cNvPr>
          <p:cNvSpPr/>
          <p:nvPr userDrawn="1"/>
        </p:nvSpPr>
        <p:spPr>
          <a:xfrm>
            <a:off x="0" y="0"/>
            <a:ext cx="12192000" cy="6857999"/>
          </a:xfrm>
          <a:prstGeom prst="rect">
            <a:avLst/>
          </a:prstGeom>
          <a:solidFill>
            <a:srgbClr val="183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51262" y="2026868"/>
            <a:ext cx="10394882" cy="1606985"/>
          </a:xfrm>
        </p:spPr>
        <p:txBody>
          <a:bodyPr anchor="b"/>
          <a:lstStyle>
            <a:lvl1pPr algn="l">
              <a:defRPr sz="4000">
                <a:solidFill>
                  <a:schemeClr val="bg1"/>
                </a:solidFill>
              </a:defRPr>
            </a:lvl1pPr>
          </a:lstStyle>
          <a:p>
            <a:r>
              <a:rPr lang="en-US" dirty="0"/>
              <a:t>Click to edit Master title style</a:t>
            </a:r>
          </a:p>
        </p:txBody>
      </p:sp>
      <p:sp>
        <p:nvSpPr>
          <p:cNvPr id="6" name="Subtitle 2">
            <a:extLst>
              <a:ext uri="{FF2B5EF4-FFF2-40B4-BE49-F238E27FC236}">
                <a16:creationId xmlns:a16="http://schemas.microsoft.com/office/drawing/2014/main" id="{D0BB42AB-02BD-BE4D-B3FC-A8926582D667}"/>
              </a:ext>
            </a:extLst>
          </p:cNvPr>
          <p:cNvSpPr>
            <a:spLocks noGrp="1"/>
          </p:cNvSpPr>
          <p:nvPr>
            <p:ph type="subTitle" idx="1"/>
          </p:nvPr>
        </p:nvSpPr>
        <p:spPr>
          <a:xfrm>
            <a:off x="451262" y="3734651"/>
            <a:ext cx="10394882"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EA9F6ADB-A1E8-B24C-A615-931232251085}"/>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rPr>
              <a:t>UCSF Malaria Elimination Initiative (MEI)</a:t>
            </a:r>
          </a:p>
        </p:txBody>
      </p:sp>
    </p:spTree>
    <p:extLst>
      <p:ext uri="{BB962C8B-B14F-4D97-AF65-F5344CB8AC3E}">
        <p14:creationId xmlns:p14="http://schemas.microsoft.com/office/powerpoint/2010/main" val="109583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15876-2A41-7040-B87E-F71F89C1A50C}"/>
              </a:ext>
            </a:extLst>
          </p:cNvPr>
          <p:cNvSpPr/>
          <p:nvPr userDrawn="1"/>
        </p:nvSpPr>
        <p:spPr>
          <a:xfrm>
            <a:off x="0" y="0"/>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51262" y="2026868"/>
            <a:ext cx="10394882" cy="1606985"/>
          </a:xfrm>
        </p:spPr>
        <p:txBody>
          <a:bodyPr anchor="b"/>
          <a:lstStyle>
            <a:lvl1pPr algn="l">
              <a:defRPr sz="4000">
                <a:solidFill>
                  <a:schemeClr val="bg1"/>
                </a:solidFill>
              </a:defRPr>
            </a:lvl1pPr>
          </a:lstStyle>
          <a:p>
            <a:r>
              <a:rPr lang="en-US" dirty="0"/>
              <a:t>Click to edit Master title style</a:t>
            </a:r>
          </a:p>
        </p:txBody>
      </p:sp>
      <p:sp>
        <p:nvSpPr>
          <p:cNvPr id="6" name="Subtitle 2">
            <a:extLst>
              <a:ext uri="{FF2B5EF4-FFF2-40B4-BE49-F238E27FC236}">
                <a16:creationId xmlns:a16="http://schemas.microsoft.com/office/drawing/2014/main" id="{D0BB42AB-02BD-BE4D-B3FC-A8926582D667}"/>
              </a:ext>
            </a:extLst>
          </p:cNvPr>
          <p:cNvSpPr>
            <a:spLocks noGrp="1"/>
          </p:cNvSpPr>
          <p:nvPr>
            <p:ph type="subTitle" idx="1"/>
          </p:nvPr>
        </p:nvSpPr>
        <p:spPr>
          <a:xfrm>
            <a:off x="451262" y="3734651"/>
            <a:ext cx="10394882"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EA9F6ADB-A1E8-B24C-A615-931232251085}"/>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 Malaria Elimination Initiative (MEI)</a:t>
            </a:r>
          </a:p>
        </p:txBody>
      </p:sp>
    </p:spTree>
    <p:extLst>
      <p:ext uri="{BB962C8B-B14F-4D97-AF65-F5344CB8AC3E}">
        <p14:creationId xmlns:p14="http://schemas.microsoft.com/office/powerpoint/2010/main" val="2510125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15876-2A41-7040-B87E-F71F89C1A50C}"/>
              </a:ext>
            </a:extLst>
          </p:cNvPr>
          <p:cNvSpPr/>
          <p:nvPr userDrawn="1"/>
        </p:nvSpPr>
        <p:spPr>
          <a:xfrm>
            <a:off x="0" y="0"/>
            <a:ext cx="121920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51262" y="2026868"/>
            <a:ext cx="10394882" cy="1606985"/>
          </a:xfrm>
        </p:spPr>
        <p:txBody>
          <a:bodyPr anchor="b"/>
          <a:lstStyle>
            <a:lvl1pPr algn="l">
              <a:defRPr sz="4000">
                <a:solidFill>
                  <a:schemeClr val="accent1"/>
                </a:solidFill>
              </a:defRPr>
            </a:lvl1pPr>
          </a:lstStyle>
          <a:p>
            <a:r>
              <a:rPr lang="en-US" dirty="0"/>
              <a:t>Click to edit Master title style</a:t>
            </a:r>
          </a:p>
        </p:txBody>
      </p:sp>
      <p:sp>
        <p:nvSpPr>
          <p:cNvPr id="6" name="Subtitle 2">
            <a:extLst>
              <a:ext uri="{FF2B5EF4-FFF2-40B4-BE49-F238E27FC236}">
                <a16:creationId xmlns:a16="http://schemas.microsoft.com/office/drawing/2014/main" id="{D0BB42AB-02BD-BE4D-B3FC-A8926582D667}"/>
              </a:ext>
            </a:extLst>
          </p:cNvPr>
          <p:cNvSpPr>
            <a:spLocks noGrp="1"/>
          </p:cNvSpPr>
          <p:nvPr>
            <p:ph type="subTitle" idx="1"/>
          </p:nvPr>
        </p:nvSpPr>
        <p:spPr>
          <a:xfrm>
            <a:off x="451262" y="3734651"/>
            <a:ext cx="10394882" cy="1655762"/>
          </a:xfrm>
        </p:spPr>
        <p:txBody>
          <a:bodyPr/>
          <a:lstStyle>
            <a:lvl1pPr marL="0" indent="0" algn="l">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EA9F6ADB-A1E8-B24C-A615-931232251085}"/>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Tree>
    <p:extLst>
      <p:ext uri="{BB962C8B-B14F-4D97-AF65-F5344CB8AC3E}">
        <p14:creationId xmlns:p14="http://schemas.microsoft.com/office/powerpoint/2010/main" val="72462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87853-C800-4346-8C5B-329A4360E882}"/>
              </a:ext>
            </a:extLst>
          </p:cNvPr>
          <p:cNvSpPr>
            <a:spLocks noGrp="1"/>
          </p:cNvSpPr>
          <p:nvPr>
            <p:ph type="dt" sz="half" idx="10"/>
          </p:nvPr>
        </p:nvSpPr>
        <p:spPr>
          <a:xfrm>
            <a:off x="838200" y="6356350"/>
            <a:ext cx="2743200" cy="365125"/>
          </a:xfrm>
          <a:prstGeom prst="rect">
            <a:avLst/>
          </a:prstGeom>
        </p:spPr>
        <p:txBody>
          <a:bodyPr/>
          <a:lstStyle/>
          <a:p>
            <a:fld id="{E0F80369-62A5-9D4F-BFCF-B75CABD7B9D2}" type="datetimeFigureOut">
              <a:rPr lang="en-US" smtClean="0"/>
              <a:t>8/23/2023</a:t>
            </a:fld>
            <a:endParaRPr lang="en-US"/>
          </a:p>
        </p:txBody>
      </p:sp>
      <p:sp>
        <p:nvSpPr>
          <p:cNvPr id="3" name="Footer Placeholder 2">
            <a:extLst>
              <a:ext uri="{FF2B5EF4-FFF2-40B4-BE49-F238E27FC236}">
                <a16:creationId xmlns:a16="http://schemas.microsoft.com/office/drawing/2014/main" id="{9ADCF87D-7A79-7540-A6D9-5C4FE49235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7C55ACE-0800-7D4B-9318-3BCB539A4D71}"/>
              </a:ext>
            </a:extLst>
          </p:cNvPr>
          <p:cNvSpPr>
            <a:spLocks noGrp="1"/>
          </p:cNvSpPr>
          <p:nvPr>
            <p:ph type="sldNum" sz="quarter" idx="12"/>
          </p:nvPr>
        </p:nvSpPr>
        <p:spPr>
          <a:xfrm>
            <a:off x="8610600" y="6356350"/>
            <a:ext cx="2743200" cy="365125"/>
          </a:xfrm>
          <a:prstGeom prst="rect">
            <a:avLst/>
          </a:prstGeom>
        </p:spPr>
        <p:txBody>
          <a:bodyPr/>
          <a:lstStyle/>
          <a:p>
            <a:fld id="{ED6900FF-3F57-B547-8DD7-65CB569DA6AE}" type="slidenum">
              <a:rPr lang="en-US" smtClean="0"/>
              <a:t>‹#›</a:t>
            </a:fld>
            <a:endParaRPr lang="en-US"/>
          </a:p>
        </p:txBody>
      </p:sp>
    </p:spTree>
    <p:extLst>
      <p:ext uri="{BB962C8B-B14F-4D97-AF65-F5344CB8AC3E}">
        <p14:creationId xmlns:p14="http://schemas.microsoft.com/office/powerpoint/2010/main" val="179181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001A-88E7-2A40-8232-35E2AD221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A5B3A5-96F8-8942-AF26-4CD0A44AB6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0B53D6-DA9F-504C-A55F-711748B9C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B77E99FC-5F77-0949-A309-AD62F86B257B}"/>
              </a:ext>
            </a:extLst>
          </p:cNvPr>
          <p:cNvSpPr>
            <a:spLocks noGrp="1"/>
          </p:cNvSpPr>
          <p:nvPr>
            <p:ph type="ftr" sz="quarter" idx="3"/>
          </p:nvPr>
        </p:nvSpPr>
        <p:spPr>
          <a:xfrm>
            <a:off x="838199" y="6610522"/>
            <a:ext cx="9164037" cy="277958"/>
          </a:xfrm>
          <a:prstGeom prst="rect">
            <a:avLst/>
          </a:prstGeom>
        </p:spPr>
        <p:txBody>
          <a:bodyPr/>
          <a:lstStyle>
            <a:lvl1pPr algn="l">
              <a:defRPr sz="900" b="0" i="0">
                <a:solidFill>
                  <a:schemeClr val="accent1"/>
                </a:solidFill>
                <a:latin typeface="Arial"/>
                <a:cs typeface="Arial"/>
              </a:defRPr>
            </a:lvl1pPr>
          </a:lstStyle>
          <a:p>
            <a:r>
              <a:rPr lang="en-US" dirty="0"/>
              <a:t>UCSF MALARIA ELIMINATION INITIATIVE (MEI)</a:t>
            </a:r>
            <a:endParaRPr lang="en-US" sz="900" dirty="0"/>
          </a:p>
        </p:txBody>
      </p:sp>
    </p:spTree>
    <p:extLst>
      <p:ext uri="{BB962C8B-B14F-4D97-AF65-F5344CB8AC3E}">
        <p14:creationId xmlns:p14="http://schemas.microsoft.com/office/powerpoint/2010/main" val="392091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6D8D-209F-FE4C-A7FA-AEBF2763423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5554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0279-0363-3F48-B4BC-B94BEE8D6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D6A15C-DF7C-E647-99B7-862378CBF8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0BC842-3116-C24D-A7DE-0A05881C4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4FA324-550D-FE46-8BD2-346F452A7343}"/>
              </a:ext>
            </a:extLst>
          </p:cNvPr>
          <p:cNvSpPr>
            <a:spLocks noGrp="1"/>
          </p:cNvSpPr>
          <p:nvPr>
            <p:ph type="dt" sz="half" idx="10"/>
          </p:nvPr>
        </p:nvSpPr>
        <p:spPr>
          <a:xfrm>
            <a:off x="838200" y="6356350"/>
            <a:ext cx="2743200" cy="365125"/>
          </a:xfrm>
          <a:prstGeom prst="rect">
            <a:avLst/>
          </a:prstGeom>
        </p:spPr>
        <p:txBody>
          <a:bodyPr/>
          <a:lstStyle/>
          <a:p>
            <a:fld id="{E0F80369-62A5-9D4F-BFCF-B75CABD7B9D2}" type="datetimeFigureOut">
              <a:rPr lang="en-US" smtClean="0"/>
              <a:t>8/23/2023</a:t>
            </a:fld>
            <a:endParaRPr lang="en-US"/>
          </a:p>
        </p:txBody>
      </p:sp>
      <p:sp>
        <p:nvSpPr>
          <p:cNvPr id="6" name="Footer Placeholder 5">
            <a:extLst>
              <a:ext uri="{FF2B5EF4-FFF2-40B4-BE49-F238E27FC236}">
                <a16:creationId xmlns:a16="http://schemas.microsoft.com/office/drawing/2014/main" id="{72E06C6D-AC6A-6D4F-A7EF-EB41E36D97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E80302F-F53E-284F-B6D8-75A48035CEFA}"/>
              </a:ext>
            </a:extLst>
          </p:cNvPr>
          <p:cNvSpPr>
            <a:spLocks noGrp="1"/>
          </p:cNvSpPr>
          <p:nvPr>
            <p:ph type="sldNum" sz="quarter" idx="12"/>
          </p:nvPr>
        </p:nvSpPr>
        <p:spPr>
          <a:xfrm>
            <a:off x="8610600" y="6356350"/>
            <a:ext cx="2743200" cy="365125"/>
          </a:xfrm>
          <a:prstGeom prst="rect">
            <a:avLst/>
          </a:prstGeom>
        </p:spPr>
        <p:txBody>
          <a:bodyPr/>
          <a:lstStyle/>
          <a:p>
            <a:fld id="{ED6900FF-3F57-B547-8DD7-65CB569DA6AE}" type="slidenum">
              <a:rPr lang="en-US" smtClean="0"/>
              <a:t>‹#›</a:t>
            </a:fld>
            <a:endParaRPr lang="en-US"/>
          </a:p>
        </p:txBody>
      </p:sp>
    </p:spTree>
    <p:extLst>
      <p:ext uri="{BB962C8B-B14F-4D97-AF65-F5344CB8AC3E}">
        <p14:creationId xmlns:p14="http://schemas.microsoft.com/office/powerpoint/2010/main" val="2788858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2B61-2ACF-324D-AC7C-D7A77389A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C13A83-3641-874E-935B-FE6A39E3B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4A5B95-D4F7-0242-8B81-5767BA226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27681-864A-5541-B9A7-B582B49D01DE}"/>
              </a:ext>
            </a:extLst>
          </p:cNvPr>
          <p:cNvSpPr>
            <a:spLocks noGrp="1"/>
          </p:cNvSpPr>
          <p:nvPr>
            <p:ph type="dt" sz="half" idx="10"/>
          </p:nvPr>
        </p:nvSpPr>
        <p:spPr>
          <a:xfrm>
            <a:off x="838200" y="6356350"/>
            <a:ext cx="2743200" cy="365125"/>
          </a:xfrm>
          <a:prstGeom prst="rect">
            <a:avLst/>
          </a:prstGeom>
        </p:spPr>
        <p:txBody>
          <a:bodyPr/>
          <a:lstStyle/>
          <a:p>
            <a:fld id="{E0F80369-62A5-9D4F-BFCF-B75CABD7B9D2}" type="datetimeFigureOut">
              <a:rPr lang="en-US" smtClean="0"/>
              <a:t>8/23/2023</a:t>
            </a:fld>
            <a:endParaRPr lang="en-US"/>
          </a:p>
        </p:txBody>
      </p:sp>
      <p:sp>
        <p:nvSpPr>
          <p:cNvPr id="6" name="Footer Placeholder 5">
            <a:extLst>
              <a:ext uri="{FF2B5EF4-FFF2-40B4-BE49-F238E27FC236}">
                <a16:creationId xmlns:a16="http://schemas.microsoft.com/office/drawing/2014/main" id="{3E758A88-D7FD-4848-B18F-E71FAA7BB7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F082DF-A336-FE46-B747-4510CF45FB11}"/>
              </a:ext>
            </a:extLst>
          </p:cNvPr>
          <p:cNvSpPr>
            <a:spLocks noGrp="1"/>
          </p:cNvSpPr>
          <p:nvPr>
            <p:ph type="sldNum" sz="quarter" idx="12"/>
          </p:nvPr>
        </p:nvSpPr>
        <p:spPr>
          <a:xfrm>
            <a:off x="8610600" y="6356350"/>
            <a:ext cx="2743200" cy="365125"/>
          </a:xfrm>
          <a:prstGeom prst="rect">
            <a:avLst/>
          </a:prstGeom>
        </p:spPr>
        <p:txBody>
          <a:bodyPr/>
          <a:lstStyle/>
          <a:p>
            <a:fld id="{ED6900FF-3F57-B547-8DD7-65CB569DA6AE}" type="slidenum">
              <a:rPr lang="en-US" smtClean="0"/>
              <a:t>‹#›</a:t>
            </a:fld>
            <a:endParaRPr lang="en-US"/>
          </a:p>
        </p:txBody>
      </p:sp>
    </p:spTree>
    <p:extLst>
      <p:ext uri="{BB962C8B-B14F-4D97-AF65-F5344CB8AC3E}">
        <p14:creationId xmlns:p14="http://schemas.microsoft.com/office/powerpoint/2010/main" val="3055375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7" name="Picture 6" descr="Healthworkers distributing medicine Kenya.jpg"/>
          <p:cNvPicPr>
            <a:picLocks noChangeAspect="1"/>
          </p:cNvPicPr>
          <p:nvPr userDrawn="1"/>
        </p:nvPicPr>
        <p:blipFill>
          <a:blip r:embed="rId2" cstate="screen">
            <a:alphaModFix amt="1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p:cNvSpPr/>
          <p:nvPr userDrawn="1"/>
        </p:nvSpPr>
        <p:spPr>
          <a:xfrm>
            <a:off x="0" y="6479920"/>
            <a:ext cx="12192000" cy="4378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371540"/>
            <a:ext cx="10972800" cy="1112189"/>
          </a:xfrm>
        </p:spPr>
        <p:txBody>
          <a:bodyPr lIns="108000" tIns="0" rIns="0" bIns="0" anchor="ctr" anchorCtr="0">
            <a:normAutofit/>
          </a:bodyPr>
          <a:lstStyle>
            <a:lvl1pPr algn="l">
              <a:defRPr sz="3800" b="1" i="0">
                <a:solidFill>
                  <a:srgbClr val="18A3AC"/>
                </a:solidFill>
                <a:latin typeface="Arial"/>
                <a:cs typeface="Arial"/>
              </a:defRPr>
            </a:lvl1pPr>
          </a:lstStyle>
          <a:p>
            <a:r>
              <a:rPr lang="en-US" dirty="0"/>
              <a:t>Click to edit Master title style</a:t>
            </a:r>
          </a:p>
        </p:txBody>
      </p:sp>
      <p:sp>
        <p:nvSpPr>
          <p:cNvPr id="5" name="Footer Placeholder 4"/>
          <p:cNvSpPr>
            <a:spLocks noGrp="1"/>
          </p:cNvSpPr>
          <p:nvPr>
            <p:ph type="ftr" sz="quarter" idx="11"/>
          </p:nvPr>
        </p:nvSpPr>
        <p:spPr>
          <a:xfrm>
            <a:off x="1133798" y="6487391"/>
            <a:ext cx="8539369" cy="365125"/>
          </a:xfrm>
        </p:spPr>
        <p:txBody>
          <a:bodyPr/>
          <a:lstStyle>
            <a:lvl1pPr algn="l">
              <a:defRPr sz="1100" b="1" i="0">
                <a:solidFill>
                  <a:srgbClr val="FFFFFF"/>
                </a:solidFill>
                <a:latin typeface="Arial"/>
                <a:cs typeface="Arial"/>
              </a:defRPr>
            </a:lvl1pPr>
          </a:lstStyle>
          <a:p>
            <a:r>
              <a:rPr lang="en-US" dirty="0"/>
              <a:t>UCSF MALARIA ELIMINATION INITIATIVE (MEI)</a:t>
            </a:r>
          </a:p>
        </p:txBody>
      </p:sp>
      <p:sp>
        <p:nvSpPr>
          <p:cNvPr id="6" name="Slide Number Placeholder 5"/>
          <p:cNvSpPr>
            <a:spLocks noGrp="1"/>
          </p:cNvSpPr>
          <p:nvPr>
            <p:ph type="sldNum" sz="quarter" idx="12"/>
          </p:nvPr>
        </p:nvSpPr>
        <p:spPr>
          <a:xfrm>
            <a:off x="609600" y="6487391"/>
            <a:ext cx="524197" cy="365125"/>
          </a:xfrm>
        </p:spPr>
        <p:txBody>
          <a:bodyPr/>
          <a:lstStyle>
            <a:lvl1pPr algn="l">
              <a:defRPr sz="900">
                <a:solidFill>
                  <a:srgbClr val="FFFFFF"/>
                </a:solidFill>
              </a:defRPr>
            </a:lvl1pPr>
          </a:lstStyle>
          <a:p>
            <a:fld id="{B96B1F4E-C01C-E348-B05E-AA80DAAC349F}" type="slidenum">
              <a:rPr lang="en-US" smtClean="0"/>
              <a:pPr/>
              <a:t>‹#›</a:t>
            </a:fld>
            <a:endParaRPr lang="en-US" dirty="0"/>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6177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874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371540"/>
            <a:ext cx="10037233" cy="1112189"/>
          </a:xfrm>
        </p:spPr>
        <p:txBody>
          <a:bodyPr lIns="108000" tIns="0" rIns="0" bIns="0" anchor="ctr" anchorCtr="0">
            <a:normAutofit/>
          </a:bodyPr>
          <a:lstStyle>
            <a:lvl1pPr algn="l">
              <a:defRPr sz="3200" b="1" i="0">
                <a:solidFill>
                  <a:srgbClr val="18A3AC"/>
                </a:solidFill>
                <a:latin typeface="Arial"/>
                <a:cs typeface="Arial"/>
              </a:defRPr>
            </a:lvl1pPr>
          </a:lstStyle>
          <a:p>
            <a:r>
              <a:rPr lang="en-US" dirty="0"/>
              <a:t>Click to edit Master title style</a:t>
            </a:r>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Footer Placeholder 4"/>
          <p:cNvSpPr>
            <a:spLocks noGrp="1"/>
          </p:cNvSpPr>
          <p:nvPr>
            <p:ph type="ftr" sz="quarter" idx="11"/>
          </p:nvPr>
        </p:nvSpPr>
        <p:spPr>
          <a:xfrm>
            <a:off x="1133798" y="6487390"/>
            <a:ext cx="9513036" cy="370610"/>
          </a:xfrm>
        </p:spPr>
        <p:txBody>
          <a:bodyPr/>
          <a:lstStyle>
            <a:lvl1pPr algn="l">
              <a:defRPr sz="1100" b="1" i="0">
                <a:solidFill>
                  <a:schemeClr val="bg1"/>
                </a:solidFill>
                <a:latin typeface="Arial"/>
                <a:cs typeface="Arial"/>
              </a:defRPr>
            </a:lvl1pPr>
          </a:lstStyle>
          <a:p>
            <a:r>
              <a:rPr lang="en-US" dirty="0"/>
              <a:t>UCSF GLOBAL HEALTH GROUP’S MALARIA ELIMINATION INITIATIVE (MEI)</a:t>
            </a:r>
          </a:p>
        </p:txBody>
      </p:sp>
      <p:sp>
        <p:nvSpPr>
          <p:cNvPr id="9" name="Slide Number Placeholder 5"/>
          <p:cNvSpPr>
            <a:spLocks noGrp="1"/>
          </p:cNvSpPr>
          <p:nvPr>
            <p:ph type="sldNum" sz="quarter" idx="12"/>
          </p:nvPr>
        </p:nvSpPr>
        <p:spPr>
          <a:xfrm>
            <a:off x="609600" y="6487391"/>
            <a:ext cx="524197" cy="365125"/>
          </a:xfrm>
        </p:spPr>
        <p:txBody>
          <a:bodyPr/>
          <a:lstStyle>
            <a:lvl1pPr algn="l">
              <a:defRPr sz="900">
                <a:solidFill>
                  <a:schemeClr val="bg1"/>
                </a:solidFill>
              </a:defRPr>
            </a:lvl1pPr>
          </a:lstStyle>
          <a:p>
            <a:fld id="{B96B1F4E-C01C-E348-B05E-AA80DAAC349F}" type="slidenum">
              <a:rPr lang="en-US" smtClean="0"/>
              <a:pPr/>
              <a:t>‹#›</a:t>
            </a:fld>
            <a:endParaRPr lang="en-US" dirty="0"/>
          </a:p>
        </p:txBody>
      </p:sp>
    </p:spTree>
    <p:extLst>
      <p:ext uri="{BB962C8B-B14F-4D97-AF65-F5344CB8AC3E}">
        <p14:creationId xmlns:p14="http://schemas.microsoft.com/office/powerpoint/2010/main" val="28401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0" y="6487391"/>
            <a:ext cx="12192000" cy="365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371540"/>
            <a:ext cx="10972800" cy="1112189"/>
          </a:xfrm>
        </p:spPr>
        <p:txBody>
          <a:bodyPr lIns="108000" tIns="0" rIns="0" bIns="0" anchor="ctr" anchorCtr="0">
            <a:normAutofit/>
          </a:bodyPr>
          <a:lstStyle>
            <a:lvl1pPr algn="l">
              <a:defRPr sz="3200" b="1" i="0">
                <a:solidFill>
                  <a:srgbClr val="18A3AC"/>
                </a:solidFill>
                <a:latin typeface="Arial"/>
                <a:cs typeface="Arial"/>
              </a:defRPr>
            </a:lvl1pPr>
          </a:lstStyle>
          <a:p>
            <a:r>
              <a:rPr lang="en-US" dirty="0"/>
              <a:t>Click to edit Master title style</a:t>
            </a:r>
          </a:p>
        </p:txBody>
      </p:sp>
      <p:sp>
        <p:nvSpPr>
          <p:cNvPr id="5" name="Footer Placeholder 4"/>
          <p:cNvSpPr>
            <a:spLocks noGrp="1"/>
          </p:cNvSpPr>
          <p:nvPr>
            <p:ph type="ftr" sz="quarter" idx="11"/>
          </p:nvPr>
        </p:nvSpPr>
        <p:spPr>
          <a:xfrm>
            <a:off x="1133798" y="6487391"/>
            <a:ext cx="8539369" cy="365125"/>
          </a:xfrm>
        </p:spPr>
        <p:txBody>
          <a:bodyPr/>
          <a:lstStyle>
            <a:lvl1pPr algn="l">
              <a:defRPr sz="1100" b="1" i="0">
                <a:solidFill>
                  <a:srgbClr val="FFFFFF"/>
                </a:solidFill>
                <a:latin typeface="Arial"/>
                <a:cs typeface="Arial"/>
              </a:defRPr>
            </a:lvl1pPr>
          </a:lstStyle>
          <a:p>
            <a:r>
              <a:rPr lang="en-US" dirty="0"/>
              <a:t>UCSF MALARIA ELIMINATION INITIATIVE (MEI)</a:t>
            </a:r>
          </a:p>
        </p:txBody>
      </p:sp>
      <p:sp>
        <p:nvSpPr>
          <p:cNvPr id="6" name="Slide Number Placeholder 5"/>
          <p:cNvSpPr>
            <a:spLocks noGrp="1"/>
          </p:cNvSpPr>
          <p:nvPr>
            <p:ph type="sldNum" sz="quarter" idx="12"/>
          </p:nvPr>
        </p:nvSpPr>
        <p:spPr>
          <a:xfrm>
            <a:off x="609600" y="6487391"/>
            <a:ext cx="524197" cy="365125"/>
          </a:xfrm>
        </p:spPr>
        <p:txBody>
          <a:bodyPr/>
          <a:lstStyle>
            <a:lvl1pPr algn="l">
              <a:defRPr sz="900">
                <a:solidFill>
                  <a:srgbClr val="FFFFFF"/>
                </a:solidFill>
              </a:defRPr>
            </a:lvl1pPr>
          </a:lstStyle>
          <a:p>
            <a:fld id="{B96B1F4E-C01C-E348-B05E-AA80DAAC349F}" type="slidenum">
              <a:rPr lang="en-US" smtClean="0"/>
              <a:pPr/>
              <a:t>‹#›</a:t>
            </a:fld>
            <a:endParaRPr lang="en-US" dirty="0"/>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789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8" name="Picture 7" descr="Africa_Trip_June_2011-3 102 (1).jpg"/>
          <p:cNvPicPr>
            <a:picLocks noChangeAspect="1"/>
          </p:cNvPicPr>
          <p:nvPr userDrawn="1"/>
        </p:nvPicPr>
        <p:blipFill rotWithShape="1">
          <a:blip r:embed="rId2" cstate="screen">
            <a:alphaModFix amt="18000"/>
            <a:extLst>
              <a:ext uri="{28A0092B-C50C-407E-A947-70E740481C1C}">
                <a14:useLocalDpi xmlns:a14="http://schemas.microsoft.com/office/drawing/2010/main"/>
              </a:ext>
            </a:extLst>
          </a:blip>
          <a:srcRect/>
          <a:stretch/>
        </p:blipFill>
        <p:spPr>
          <a:xfrm>
            <a:off x="0" y="-1"/>
            <a:ext cx="12192000" cy="6852515"/>
          </a:xfrm>
          <a:prstGeom prst="rect">
            <a:avLst/>
          </a:prstGeom>
        </p:spPr>
      </p:pic>
      <p:sp>
        <p:nvSpPr>
          <p:cNvPr id="9" name="Rectangle 8"/>
          <p:cNvSpPr/>
          <p:nvPr userDrawn="1"/>
        </p:nvSpPr>
        <p:spPr>
          <a:xfrm>
            <a:off x="0" y="6487391"/>
            <a:ext cx="12192000" cy="365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371540"/>
            <a:ext cx="10972800" cy="1112189"/>
          </a:xfrm>
        </p:spPr>
        <p:txBody>
          <a:bodyPr lIns="108000" tIns="0" rIns="0" bIns="0" anchor="ctr" anchorCtr="0">
            <a:normAutofit/>
          </a:bodyPr>
          <a:lstStyle>
            <a:lvl1pPr algn="l">
              <a:defRPr sz="3800" b="1" i="0">
                <a:solidFill>
                  <a:srgbClr val="18A3AC"/>
                </a:solidFill>
                <a:latin typeface="Arial"/>
                <a:cs typeface="Arial"/>
              </a:defRPr>
            </a:lvl1pPr>
          </a:lstStyle>
          <a:p>
            <a:r>
              <a:rPr lang="en-US" dirty="0"/>
              <a:t>Click to edit Master title style</a:t>
            </a:r>
          </a:p>
        </p:txBody>
      </p:sp>
      <p:sp>
        <p:nvSpPr>
          <p:cNvPr id="5" name="Footer Placeholder 4"/>
          <p:cNvSpPr>
            <a:spLocks noGrp="1"/>
          </p:cNvSpPr>
          <p:nvPr>
            <p:ph type="ftr" sz="quarter" idx="11"/>
          </p:nvPr>
        </p:nvSpPr>
        <p:spPr>
          <a:xfrm>
            <a:off x="1133798" y="6487391"/>
            <a:ext cx="8539369" cy="365125"/>
          </a:xfrm>
        </p:spPr>
        <p:txBody>
          <a:bodyPr/>
          <a:lstStyle>
            <a:lvl1pPr algn="l">
              <a:defRPr sz="1100" b="1" i="0">
                <a:solidFill>
                  <a:srgbClr val="FFFFFF"/>
                </a:solidFill>
                <a:latin typeface="Arial"/>
                <a:cs typeface="Arial"/>
              </a:defRPr>
            </a:lvl1pPr>
          </a:lstStyle>
          <a:p>
            <a:r>
              <a:rPr lang="en-US" dirty="0"/>
              <a:t>UCSF MALARIA ELIMINATION INITIATIVE (MEI)</a:t>
            </a:r>
          </a:p>
        </p:txBody>
      </p:sp>
      <p:sp>
        <p:nvSpPr>
          <p:cNvPr id="6" name="Slide Number Placeholder 5"/>
          <p:cNvSpPr>
            <a:spLocks noGrp="1"/>
          </p:cNvSpPr>
          <p:nvPr>
            <p:ph type="sldNum" sz="quarter" idx="12"/>
          </p:nvPr>
        </p:nvSpPr>
        <p:spPr>
          <a:xfrm>
            <a:off x="609600" y="6487391"/>
            <a:ext cx="524197" cy="365125"/>
          </a:xfrm>
        </p:spPr>
        <p:txBody>
          <a:bodyPr/>
          <a:lstStyle>
            <a:lvl1pPr algn="l">
              <a:defRPr sz="900">
                <a:solidFill>
                  <a:srgbClr val="FFFFFF"/>
                </a:solidFill>
              </a:defRPr>
            </a:lvl1pPr>
          </a:lstStyle>
          <a:p>
            <a:fld id="{B96B1F4E-C01C-E348-B05E-AA80DAAC349F}" type="slidenum">
              <a:rPr lang="en-US" smtClean="0"/>
              <a:pPr/>
              <a:t>‹#›</a:t>
            </a:fld>
            <a:endParaRPr lang="en-US" dirty="0"/>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8965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5B5A41-69FF-3648-BF9B-AFBA42912C9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064CCB3-CC22-4240-8E0C-E279038D089D}"/>
              </a:ext>
            </a:extLst>
          </p:cNvPr>
          <p:cNvSpPr/>
          <p:nvPr userDrawn="1"/>
        </p:nvSpPr>
        <p:spPr>
          <a:xfrm>
            <a:off x="-2041512" y="1033153"/>
            <a:ext cx="6494759" cy="631767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5107432" y="1884363"/>
            <a:ext cx="6549136" cy="2387600"/>
          </a:xfrm>
        </p:spPr>
        <p:txBody>
          <a:bodyPr anchor="b"/>
          <a:lstStyle>
            <a:lvl1pPr algn="l">
              <a:defRPr sz="6000">
                <a:ln>
                  <a:noFill/>
                </a:ln>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ACEC0AD-4CD1-4B4D-9779-2E1F09C43051}"/>
              </a:ext>
            </a:extLst>
          </p:cNvPr>
          <p:cNvSpPr>
            <a:spLocks noGrp="1"/>
          </p:cNvSpPr>
          <p:nvPr>
            <p:ph type="subTitle" idx="1"/>
          </p:nvPr>
        </p:nvSpPr>
        <p:spPr>
          <a:xfrm>
            <a:off x="5107432" y="4364038"/>
            <a:ext cx="6549136" cy="1655762"/>
          </a:xfrm>
        </p:spPr>
        <p:txBody>
          <a:bodyPr/>
          <a:lstStyle>
            <a:lvl1pPr marL="0" indent="0" algn="l">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Picture Placeholder 7">
            <a:extLst>
              <a:ext uri="{FF2B5EF4-FFF2-40B4-BE49-F238E27FC236}">
                <a16:creationId xmlns:a16="http://schemas.microsoft.com/office/drawing/2014/main" id="{B25F3FAA-2F95-1643-8351-10F5AE4DEAB2}"/>
              </a:ext>
            </a:extLst>
          </p:cNvPr>
          <p:cNvSpPr>
            <a:spLocks noGrp="1"/>
          </p:cNvSpPr>
          <p:nvPr>
            <p:ph type="pic" sz="quarter" idx="10"/>
          </p:nvPr>
        </p:nvSpPr>
        <p:spPr>
          <a:xfrm>
            <a:off x="-2607304" y="-783771"/>
            <a:ext cx="7430393" cy="7433954"/>
          </a:xfrm>
          <a:prstGeom prst="ellipse">
            <a:avLst/>
          </a:prstGeom>
          <a:ln w="57150">
            <a:noFill/>
          </a:ln>
        </p:spPr>
        <p:txBody>
          <a:bodyPr/>
          <a:lstStyle/>
          <a:p>
            <a:endParaRPr lang="en-US"/>
          </a:p>
        </p:txBody>
      </p:sp>
      <p:sp>
        <p:nvSpPr>
          <p:cNvPr id="11" name="TextBox 10">
            <a:extLst>
              <a:ext uri="{FF2B5EF4-FFF2-40B4-BE49-F238E27FC236}">
                <a16:creationId xmlns:a16="http://schemas.microsoft.com/office/drawing/2014/main" id="{E8886AD6-C038-6A4A-9B46-B000F3276742}"/>
              </a:ext>
            </a:extLst>
          </p:cNvPr>
          <p:cNvSpPr txBox="1"/>
          <p:nvPr userDrawn="1"/>
        </p:nvSpPr>
        <p:spPr>
          <a:xfrm>
            <a:off x="5107607" y="1373404"/>
            <a:ext cx="341689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 Global Health Group’s </a:t>
            </a:r>
            <a:br>
              <a:rPr lang="en-US" dirty="0">
                <a:solidFill>
                  <a:schemeClr val="bg1"/>
                </a:solidFill>
              </a:rPr>
            </a:br>
            <a:r>
              <a:rPr lang="en-US" dirty="0">
                <a:solidFill>
                  <a:schemeClr val="bg1"/>
                </a:solidFill>
              </a:rPr>
              <a:t>Malaria Elimination Initiative (MEI)</a:t>
            </a:r>
            <a:endParaRPr lang="en-US" sz="1800" dirty="0">
              <a:solidFill>
                <a:schemeClr val="bg1"/>
              </a:solidFill>
            </a:endParaRPr>
          </a:p>
        </p:txBody>
      </p:sp>
    </p:spTree>
    <p:extLst>
      <p:ext uri="{BB962C8B-B14F-4D97-AF65-F5344CB8AC3E}">
        <p14:creationId xmlns:p14="http://schemas.microsoft.com/office/powerpoint/2010/main" val="64584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5B5A41-69FF-3648-BF9B-AFBA42912C9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558140" y="1884363"/>
            <a:ext cx="11098428" cy="2022619"/>
          </a:xfrm>
        </p:spPr>
        <p:txBody>
          <a:bodyPr anchor="b"/>
          <a:lstStyle>
            <a:lvl1pPr algn="ctr">
              <a:defRPr sz="6000">
                <a:ln>
                  <a:noFill/>
                </a:ln>
                <a:solidFill>
                  <a:schemeClr val="bg1"/>
                </a:solidFill>
              </a:defRPr>
            </a:lvl1pPr>
          </a:lstStyle>
          <a:p>
            <a:r>
              <a:rPr lang="en-US" dirty="0"/>
              <a:t>Click to edit Master title style</a:t>
            </a:r>
          </a:p>
        </p:txBody>
      </p:sp>
      <p:sp>
        <p:nvSpPr>
          <p:cNvPr id="11" name="TextBox 10">
            <a:extLst>
              <a:ext uri="{FF2B5EF4-FFF2-40B4-BE49-F238E27FC236}">
                <a16:creationId xmlns:a16="http://schemas.microsoft.com/office/drawing/2014/main" id="{E8886AD6-C038-6A4A-9B46-B000F3276742}"/>
              </a:ext>
            </a:extLst>
          </p:cNvPr>
          <p:cNvSpPr txBox="1"/>
          <p:nvPr userDrawn="1"/>
        </p:nvSpPr>
        <p:spPr>
          <a:xfrm>
            <a:off x="4398906" y="5727412"/>
            <a:ext cx="341689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a:t>
            </a:r>
            <a:br>
              <a:rPr lang="en-US" dirty="0">
                <a:solidFill>
                  <a:schemeClr val="bg1"/>
                </a:solidFill>
              </a:rPr>
            </a:br>
            <a:r>
              <a:rPr lang="en-US" dirty="0">
                <a:solidFill>
                  <a:schemeClr val="bg1"/>
                </a:solidFill>
              </a:rPr>
              <a:t>Malaria Elimination Initiative (MEI)</a:t>
            </a:r>
            <a:endParaRPr lang="en-US" sz="1800" dirty="0">
              <a:solidFill>
                <a:schemeClr val="bg1"/>
              </a:solidFill>
            </a:endParaRPr>
          </a:p>
        </p:txBody>
      </p:sp>
    </p:spTree>
    <p:extLst>
      <p:ext uri="{BB962C8B-B14F-4D97-AF65-F5344CB8AC3E}">
        <p14:creationId xmlns:p14="http://schemas.microsoft.com/office/powerpoint/2010/main" val="139572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descr="A picture containing text, indoor, person&#10;&#10;Description automatically generated">
            <a:extLst>
              <a:ext uri="{FF2B5EF4-FFF2-40B4-BE49-F238E27FC236}">
                <a16:creationId xmlns:a16="http://schemas.microsoft.com/office/drawing/2014/main" id="{CE3E04B4-7A84-DD40-9090-E7E05FF3BB61}"/>
              </a:ext>
            </a:extLst>
          </p:cNvPr>
          <p:cNvPicPr>
            <a:picLocks noChangeAspect="1"/>
          </p:cNvPicPr>
          <p:nvPr userDrawn="1"/>
        </p:nvPicPr>
        <p:blipFill rotWithShape="1">
          <a:blip r:embed="rId2">
            <a:graysc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70545BFA-F216-9845-8C49-D2DB2B56CB75}"/>
              </a:ext>
            </a:extLst>
          </p:cNvPr>
          <p:cNvSpPr/>
          <p:nvPr userDrawn="1"/>
        </p:nvSpPr>
        <p:spPr>
          <a:xfrm>
            <a:off x="0" y="0"/>
            <a:ext cx="12192000" cy="6858000"/>
          </a:xfrm>
          <a:prstGeom prst="rect">
            <a:avLst/>
          </a:prstGeom>
          <a:solidFill>
            <a:srgbClr val="18333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819400" y="1397480"/>
            <a:ext cx="10575913" cy="2387600"/>
          </a:xfrm>
        </p:spPr>
        <p:txBody>
          <a:bodyPr anchor="b"/>
          <a:lstStyle>
            <a:lvl1pPr algn="ctr">
              <a:defRPr sz="6000">
                <a:ln>
                  <a:noFill/>
                </a:ln>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ACEC0AD-4CD1-4B4D-9779-2E1F09C43051}"/>
              </a:ext>
            </a:extLst>
          </p:cNvPr>
          <p:cNvSpPr>
            <a:spLocks noGrp="1"/>
          </p:cNvSpPr>
          <p:nvPr>
            <p:ph type="subTitle" idx="1"/>
          </p:nvPr>
        </p:nvSpPr>
        <p:spPr>
          <a:xfrm>
            <a:off x="819400" y="3877155"/>
            <a:ext cx="10575913"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Box 10">
            <a:extLst>
              <a:ext uri="{FF2B5EF4-FFF2-40B4-BE49-F238E27FC236}">
                <a16:creationId xmlns:a16="http://schemas.microsoft.com/office/drawing/2014/main" id="{E8886AD6-C038-6A4A-9B46-B000F3276742}"/>
              </a:ext>
            </a:extLst>
          </p:cNvPr>
          <p:cNvSpPr txBox="1"/>
          <p:nvPr userDrawn="1"/>
        </p:nvSpPr>
        <p:spPr>
          <a:xfrm>
            <a:off x="4387551" y="5819487"/>
            <a:ext cx="341689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 Global Health Group’s </a:t>
            </a:r>
            <a:br>
              <a:rPr lang="en-US" dirty="0">
                <a:solidFill>
                  <a:schemeClr val="bg1"/>
                </a:solidFill>
              </a:rPr>
            </a:br>
            <a:r>
              <a:rPr lang="en-US" dirty="0">
                <a:solidFill>
                  <a:schemeClr val="bg1"/>
                </a:solidFill>
              </a:rPr>
              <a:t>Malaria Elimination Initiative (MEI)</a:t>
            </a:r>
            <a:endParaRPr lang="en-US" sz="1800" dirty="0">
              <a:solidFill>
                <a:schemeClr val="bg1"/>
              </a:solidFill>
            </a:endParaRPr>
          </a:p>
        </p:txBody>
      </p:sp>
    </p:spTree>
    <p:extLst>
      <p:ext uri="{BB962C8B-B14F-4D97-AF65-F5344CB8AC3E}">
        <p14:creationId xmlns:p14="http://schemas.microsoft.com/office/powerpoint/2010/main" val="275564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1AD8-9EB4-2E4E-AEF6-99C4DFCB6FFA}"/>
              </a:ext>
            </a:extLst>
          </p:cNvPr>
          <p:cNvSpPr>
            <a:spLocks noGrp="1"/>
          </p:cNvSpPr>
          <p:nvPr>
            <p:ph type="title"/>
          </p:nvPr>
        </p:nvSpPr>
        <p:spPr>
          <a:xfrm>
            <a:off x="486888" y="365125"/>
            <a:ext cx="11388436" cy="1329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3F744E5-5CFD-FF4F-9DD4-FBB354D4328F}"/>
              </a:ext>
            </a:extLst>
          </p:cNvPr>
          <p:cNvSpPr>
            <a:spLocks noGrp="1"/>
          </p:cNvSpPr>
          <p:nvPr>
            <p:ph idx="1"/>
          </p:nvPr>
        </p:nvSpPr>
        <p:spPr>
          <a:xfrm>
            <a:off x="486888" y="1825625"/>
            <a:ext cx="11388436" cy="4351338"/>
          </a:xfrm>
        </p:spPr>
        <p:txBody>
          <a:bodyPr/>
          <a:lstStyle>
            <a:lvl1pPr>
              <a:defRPr sz="2400">
                <a:solidFill>
                  <a:schemeClr val="tx1">
                    <a:lumMod val="75000"/>
                    <a:lumOff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6F48A9C3-2C84-934F-BBCE-B9CD2872E867}"/>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052049"/>
                </a:solidFill>
                <a:effectLst/>
                <a:latin typeface="+mn-lt"/>
                <a:ea typeface="DengXian" panose="02010600030101010101" pitchFamily="2" charset="-122"/>
                <a:cs typeface="Arial" panose="020B0604020202020204" pitchFamily="34" charset="0"/>
              </a:rPr>
              <a:t>UCSF  Initiative pour l'élimination du paludisme (MEI)</a:t>
            </a:r>
            <a:endParaRPr lang="en-US" sz="1400" dirty="0">
              <a:solidFill>
                <a:srgbClr val="052049"/>
              </a:solidFill>
              <a:latin typeface="+mn-lt"/>
            </a:endParaRPr>
          </a:p>
        </p:txBody>
      </p:sp>
    </p:spTree>
    <p:extLst>
      <p:ext uri="{BB962C8B-B14F-4D97-AF65-F5344CB8AC3E}">
        <p14:creationId xmlns:p14="http://schemas.microsoft.com/office/powerpoint/2010/main" val="304721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1AD8-9EB4-2E4E-AEF6-99C4DFCB6FFA}"/>
              </a:ext>
            </a:extLst>
          </p:cNvPr>
          <p:cNvSpPr>
            <a:spLocks noGrp="1"/>
          </p:cNvSpPr>
          <p:nvPr>
            <p:ph type="title"/>
          </p:nvPr>
        </p:nvSpPr>
        <p:spPr>
          <a:xfrm>
            <a:off x="486888" y="365125"/>
            <a:ext cx="11388436" cy="84690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3F744E5-5CFD-FF4F-9DD4-FBB354D4328F}"/>
              </a:ext>
            </a:extLst>
          </p:cNvPr>
          <p:cNvSpPr>
            <a:spLocks noGrp="1"/>
          </p:cNvSpPr>
          <p:nvPr>
            <p:ph idx="1"/>
          </p:nvPr>
        </p:nvSpPr>
        <p:spPr>
          <a:xfrm>
            <a:off x="486888" y="1825625"/>
            <a:ext cx="11388436" cy="4351338"/>
          </a:xfrm>
        </p:spPr>
        <p:txBody>
          <a:bodyPr/>
          <a:lstStyle>
            <a:lvl1pPr>
              <a:defRPr sz="2000">
                <a:solidFill>
                  <a:schemeClr val="tx1">
                    <a:lumMod val="75000"/>
                    <a:lumOff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6F48A9C3-2C84-934F-BBCE-B9CD2872E867}"/>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052049"/>
                </a:solidFill>
                <a:effectLst/>
                <a:latin typeface="+mn-lt"/>
                <a:ea typeface="DengXian" panose="02010600030101010101" pitchFamily="2" charset="-122"/>
                <a:cs typeface="Arial" panose="020B0604020202020204" pitchFamily="34" charset="0"/>
              </a:rPr>
              <a:t>UCSF  Initiative pour l'élimination du paludisme (MEI)</a:t>
            </a:r>
            <a:endParaRPr lang="en-US" sz="1400" dirty="0">
              <a:solidFill>
                <a:srgbClr val="052049"/>
              </a:solidFill>
              <a:latin typeface="+mn-lt"/>
            </a:endParaRPr>
          </a:p>
        </p:txBody>
      </p:sp>
      <p:sp>
        <p:nvSpPr>
          <p:cNvPr id="11" name="Text Placeholder 10">
            <a:extLst>
              <a:ext uri="{FF2B5EF4-FFF2-40B4-BE49-F238E27FC236}">
                <a16:creationId xmlns:a16="http://schemas.microsoft.com/office/drawing/2014/main" id="{67E1CA0D-62A4-9749-B432-3FB7A6B53E40}"/>
              </a:ext>
            </a:extLst>
          </p:cNvPr>
          <p:cNvSpPr>
            <a:spLocks noGrp="1"/>
          </p:cNvSpPr>
          <p:nvPr>
            <p:ph type="body" sz="quarter" idx="10"/>
          </p:nvPr>
        </p:nvSpPr>
        <p:spPr>
          <a:xfrm>
            <a:off x="475488" y="1212027"/>
            <a:ext cx="11388725" cy="495300"/>
          </a:xfrm>
        </p:spPr>
        <p:txBody>
          <a:bodyPr/>
          <a:lstStyle>
            <a:lvl1pPr>
              <a:buFontTx/>
              <a:buNone/>
              <a:defRPr>
                <a:solidFill>
                  <a:schemeClr val="accent3"/>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68848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2E09D5-A1EB-B341-BD80-46CA34CAF6D6}"/>
              </a:ext>
            </a:extLst>
          </p:cNvPr>
          <p:cNvSpPr/>
          <p:nvPr userDrawn="1"/>
        </p:nvSpPr>
        <p:spPr>
          <a:xfrm>
            <a:off x="461272" y="1609913"/>
            <a:ext cx="5580900" cy="46008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564CBB-4813-1745-93AE-4B0B327EB08C}"/>
              </a:ext>
            </a:extLst>
          </p:cNvPr>
          <p:cNvSpPr/>
          <p:nvPr userDrawn="1"/>
        </p:nvSpPr>
        <p:spPr>
          <a:xfrm>
            <a:off x="508399" y="1655063"/>
            <a:ext cx="5484685" cy="814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A5F4CC-C7FA-0F42-8D18-D2463E941CAB}"/>
              </a:ext>
            </a:extLst>
          </p:cNvPr>
          <p:cNvSpPr>
            <a:spLocks noGrp="1"/>
          </p:cNvSpPr>
          <p:nvPr>
            <p:ph type="title"/>
          </p:nvPr>
        </p:nvSpPr>
        <p:spPr>
          <a:xfrm>
            <a:off x="486888" y="365125"/>
            <a:ext cx="11218224"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ADCA73-8D05-5745-ACB4-5190C58D0B03}"/>
              </a:ext>
            </a:extLst>
          </p:cNvPr>
          <p:cNvSpPr>
            <a:spLocks noGrp="1"/>
          </p:cNvSpPr>
          <p:nvPr>
            <p:ph type="body" idx="1"/>
          </p:nvPr>
        </p:nvSpPr>
        <p:spPr>
          <a:xfrm>
            <a:off x="555899" y="1609913"/>
            <a:ext cx="548468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0CC1EF3-5D8A-DB47-8B5E-4166F46CBAF8}"/>
              </a:ext>
            </a:extLst>
          </p:cNvPr>
          <p:cNvSpPr>
            <a:spLocks noGrp="1"/>
          </p:cNvSpPr>
          <p:nvPr>
            <p:ph sz="half" idx="2"/>
          </p:nvPr>
        </p:nvSpPr>
        <p:spPr>
          <a:xfrm>
            <a:off x="555899" y="2612573"/>
            <a:ext cx="5484685" cy="3505840"/>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AAA40B30-55AC-634E-80AC-88004EDC7969}"/>
              </a:ext>
            </a:extLst>
          </p:cNvPr>
          <p:cNvSpPr/>
          <p:nvPr userDrawn="1"/>
        </p:nvSpPr>
        <p:spPr>
          <a:xfrm>
            <a:off x="6125800" y="1609913"/>
            <a:ext cx="5580900" cy="46008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385B10-A55D-9B43-A902-CB1F4F2004C4}"/>
              </a:ext>
            </a:extLst>
          </p:cNvPr>
          <p:cNvSpPr/>
          <p:nvPr userDrawn="1"/>
        </p:nvSpPr>
        <p:spPr>
          <a:xfrm>
            <a:off x="6172927" y="1655063"/>
            <a:ext cx="5484685" cy="814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3632301C-63F0-4D46-8F52-E82DA7852601}"/>
              </a:ext>
            </a:extLst>
          </p:cNvPr>
          <p:cNvSpPr>
            <a:spLocks noGrp="1"/>
          </p:cNvSpPr>
          <p:nvPr>
            <p:ph type="body" idx="10"/>
          </p:nvPr>
        </p:nvSpPr>
        <p:spPr>
          <a:xfrm>
            <a:off x="6220427" y="1609913"/>
            <a:ext cx="548468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6387F4EA-6F24-524C-A572-5AD8E412FDA8}"/>
              </a:ext>
            </a:extLst>
          </p:cNvPr>
          <p:cNvSpPr>
            <a:spLocks noGrp="1"/>
          </p:cNvSpPr>
          <p:nvPr>
            <p:ph sz="half" idx="11"/>
          </p:nvPr>
        </p:nvSpPr>
        <p:spPr>
          <a:xfrm>
            <a:off x="6220427" y="2612573"/>
            <a:ext cx="5484685" cy="3505840"/>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Box 17">
            <a:extLst>
              <a:ext uri="{FF2B5EF4-FFF2-40B4-BE49-F238E27FC236}">
                <a16:creationId xmlns:a16="http://schemas.microsoft.com/office/drawing/2014/main" id="{1351C491-1F21-4749-9EE6-48622DD135F2}"/>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052049"/>
                </a:solidFill>
                <a:effectLst/>
                <a:latin typeface="+mn-lt"/>
                <a:ea typeface="DengXian" panose="02010600030101010101" pitchFamily="2" charset="-122"/>
                <a:cs typeface="Arial" panose="020B0604020202020204" pitchFamily="34" charset="0"/>
              </a:rPr>
              <a:t>UCSF  Initiative pour l'élimination du paludisme (MEI)</a:t>
            </a:r>
            <a:endParaRPr lang="en-US" sz="1400" dirty="0">
              <a:solidFill>
                <a:srgbClr val="052049"/>
              </a:solidFill>
              <a:latin typeface="+mn-lt"/>
            </a:endParaRPr>
          </a:p>
        </p:txBody>
      </p:sp>
    </p:spTree>
    <p:extLst>
      <p:ext uri="{BB962C8B-B14F-4D97-AF65-F5344CB8AC3E}">
        <p14:creationId xmlns:p14="http://schemas.microsoft.com/office/powerpoint/2010/main" val="223300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F4CC-C7FA-0F42-8D18-D2463E941CAB}"/>
              </a:ext>
            </a:extLst>
          </p:cNvPr>
          <p:cNvSpPr>
            <a:spLocks noGrp="1"/>
          </p:cNvSpPr>
          <p:nvPr>
            <p:ph type="title"/>
          </p:nvPr>
        </p:nvSpPr>
        <p:spPr>
          <a:xfrm>
            <a:off x="486888" y="365125"/>
            <a:ext cx="11218224" cy="1325563"/>
          </a:xfrm>
        </p:spPr>
        <p:txBody>
          <a:bodyPr/>
          <a:lstStyle/>
          <a:p>
            <a:r>
              <a:rPr lang="en-US"/>
              <a:t>Click to edit Master title style</a:t>
            </a:r>
          </a:p>
        </p:txBody>
      </p:sp>
      <p:sp>
        <p:nvSpPr>
          <p:cNvPr id="18" name="TextBox 17">
            <a:extLst>
              <a:ext uri="{FF2B5EF4-FFF2-40B4-BE49-F238E27FC236}">
                <a16:creationId xmlns:a16="http://schemas.microsoft.com/office/drawing/2014/main" id="{1351C491-1F21-4749-9EE6-48622DD135F2}"/>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rgbClr val="052049"/>
                </a:solidFill>
                <a:effectLst/>
                <a:latin typeface="+mn-lt"/>
                <a:ea typeface="DengXian" panose="02010600030101010101" pitchFamily="2" charset="-122"/>
                <a:cs typeface="Arial" panose="020B0604020202020204" pitchFamily="34" charset="0"/>
              </a:rPr>
              <a:t>UCSF  Initiative pour l'élimination du paludisme (MEI)</a:t>
            </a:r>
            <a:endParaRPr lang="en-US" sz="1400" dirty="0">
              <a:solidFill>
                <a:srgbClr val="052049"/>
              </a:solidFill>
              <a:latin typeface="+mn-lt"/>
            </a:endParaRPr>
          </a:p>
        </p:txBody>
      </p:sp>
      <p:sp>
        <p:nvSpPr>
          <p:cNvPr id="19" name="Text Placeholder 2">
            <a:extLst>
              <a:ext uri="{FF2B5EF4-FFF2-40B4-BE49-F238E27FC236}">
                <a16:creationId xmlns:a16="http://schemas.microsoft.com/office/drawing/2014/main" id="{A9D9A34E-B74F-404F-9A92-84158A67080A}"/>
              </a:ext>
            </a:extLst>
          </p:cNvPr>
          <p:cNvSpPr>
            <a:spLocks noGrp="1"/>
          </p:cNvSpPr>
          <p:nvPr>
            <p:ph type="body" idx="13"/>
          </p:nvPr>
        </p:nvSpPr>
        <p:spPr>
          <a:xfrm>
            <a:off x="8983422" y="1586163"/>
            <a:ext cx="2697940"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Picture Placeholder 5">
            <a:extLst>
              <a:ext uri="{FF2B5EF4-FFF2-40B4-BE49-F238E27FC236}">
                <a16:creationId xmlns:a16="http://schemas.microsoft.com/office/drawing/2014/main" id="{67AFCB7A-9A83-BF4D-8285-7AE8F86BB9D2}"/>
              </a:ext>
            </a:extLst>
          </p:cNvPr>
          <p:cNvSpPr>
            <a:spLocks noGrp="1"/>
          </p:cNvSpPr>
          <p:nvPr>
            <p:ph type="pic" sz="quarter" idx="16"/>
          </p:nvPr>
        </p:nvSpPr>
        <p:spPr>
          <a:xfrm>
            <a:off x="9077474" y="2540811"/>
            <a:ext cx="2493962" cy="2493962"/>
          </a:xfrm>
          <a:prstGeom prst="ellipse">
            <a:avLst/>
          </a:prstGeom>
        </p:spPr>
        <p:txBody>
          <a:bodyPr/>
          <a:lstStyle/>
          <a:p>
            <a:endParaRPr lang="en-US"/>
          </a:p>
        </p:txBody>
      </p:sp>
      <p:sp>
        <p:nvSpPr>
          <p:cNvPr id="22" name="Content Placeholder 3">
            <a:extLst>
              <a:ext uri="{FF2B5EF4-FFF2-40B4-BE49-F238E27FC236}">
                <a16:creationId xmlns:a16="http://schemas.microsoft.com/office/drawing/2014/main" id="{D1044C71-B8F0-4845-AB7A-225F598006B0}"/>
              </a:ext>
            </a:extLst>
          </p:cNvPr>
          <p:cNvSpPr>
            <a:spLocks noGrp="1"/>
          </p:cNvSpPr>
          <p:nvPr>
            <p:ph sz="half" idx="17"/>
          </p:nvPr>
        </p:nvSpPr>
        <p:spPr>
          <a:xfrm>
            <a:off x="8975485" y="5225149"/>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4" name="Text Placeholder 2">
            <a:extLst>
              <a:ext uri="{FF2B5EF4-FFF2-40B4-BE49-F238E27FC236}">
                <a16:creationId xmlns:a16="http://schemas.microsoft.com/office/drawing/2014/main" id="{17A43002-3BA5-DD40-927D-D68307FA3031}"/>
              </a:ext>
            </a:extLst>
          </p:cNvPr>
          <p:cNvSpPr>
            <a:spLocks noGrp="1"/>
          </p:cNvSpPr>
          <p:nvPr>
            <p:ph type="body" idx="18"/>
          </p:nvPr>
        </p:nvSpPr>
        <p:spPr>
          <a:xfrm>
            <a:off x="6235316" y="1586163"/>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Picture Placeholder 5">
            <a:extLst>
              <a:ext uri="{FF2B5EF4-FFF2-40B4-BE49-F238E27FC236}">
                <a16:creationId xmlns:a16="http://schemas.microsoft.com/office/drawing/2014/main" id="{6DD0370F-0E97-3842-9573-2B4D470A08FB}"/>
              </a:ext>
            </a:extLst>
          </p:cNvPr>
          <p:cNvSpPr>
            <a:spLocks noGrp="1"/>
          </p:cNvSpPr>
          <p:nvPr>
            <p:ph type="pic" sz="quarter" idx="19"/>
          </p:nvPr>
        </p:nvSpPr>
        <p:spPr>
          <a:xfrm>
            <a:off x="6235316" y="2540811"/>
            <a:ext cx="2493962" cy="2493962"/>
          </a:xfrm>
          <a:prstGeom prst="ellipse">
            <a:avLst/>
          </a:prstGeom>
        </p:spPr>
        <p:txBody>
          <a:bodyPr/>
          <a:lstStyle/>
          <a:p>
            <a:endParaRPr lang="en-US"/>
          </a:p>
        </p:txBody>
      </p:sp>
      <p:sp>
        <p:nvSpPr>
          <p:cNvPr id="26" name="Content Placeholder 3">
            <a:extLst>
              <a:ext uri="{FF2B5EF4-FFF2-40B4-BE49-F238E27FC236}">
                <a16:creationId xmlns:a16="http://schemas.microsoft.com/office/drawing/2014/main" id="{B37AF51A-33A7-C440-B460-B62161072233}"/>
              </a:ext>
            </a:extLst>
          </p:cNvPr>
          <p:cNvSpPr>
            <a:spLocks noGrp="1"/>
          </p:cNvSpPr>
          <p:nvPr>
            <p:ph sz="half" idx="20"/>
          </p:nvPr>
        </p:nvSpPr>
        <p:spPr>
          <a:xfrm>
            <a:off x="6133327" y="5225149"/>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7" name="Text Placeholder 2">
            <a:extLst>
              <a:ext uri="{FF2B5EF4-FFF2-40B4-BE49-F238E27FC236}">
                <a16:creationId xmlns:a16="http://schemas.microsoft.com/office/drawing/2014/main" id="{30839321-5009-B549-9D75-21C6FE3B7419}"/>
              </a:ext>
            </a:extLst>
          </p:cNvPr>
          <p:cNvSpPr>
            <a:spLocks noGrp="1"/>
          </p:cNvSpPr>
          <p:nvPr>
            <p:ph type="body" idx="21"/>
          </p:nvPr>
        </p:nvSpPr>
        <p:spPr>
          <a:xfrm>
            <a:off x="3416909" y="1586163"/>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Picture Placeholder 5">
            <a:extLst>
              <a:ext uri="{FF2B5EF4-FFF2-40B4-BE49-F238E27FC236}">
                <a16:creationId xmlns:a16="http://schemas.microsoft.com/office/drawing/2014/main" id="{4653815F-0B87-7340-822E-1518456B51A5}"/>
              </a:ext>
            </a:extLst>
          </p:cNvPr>
          <p:cNvSpPr>
            <a:spLocks noGrp="1"/>
          </p:cNvSpPr>
          <p:nvPr>
            <p:ph type="pic" sz="quarter" idx="22"/>
          </p:nvPr>
        </p:nvSpPr>
        <p:spPr>
          <a:xfrm>
            <a:off x="3416909" y="2540811"/>
            <a:ext cx="2493962" cy="2493962"/>
          </a:xfrm>
          <a:prstGeom prst="ellipse">
            <a:avLst/>
          </a:prstGeom>
        </p:spPr>
        <p:txBody>
          <a:bodyPr/>
          <a:lstStyle/>
          <a:p>
            <a:endParaRPr lang="en-US"/>
          </a:p>
        </p:txBody>
      </p:sp>
      <p:sp>
        <p:nvSpPr>
          <p:cNvPr id="29" name="Content Placeholder 3">
            <a:extLst>
              <a:ext uri="{FF2B5EF4-FFF2-40B4-BE49-F238E27FC236}">
                <a16:creationId xmlns:a16="http://schemas.microsoft.com/office/drawing/2014/main" id="{B024D9DA-7C9A-FB46-B30F-7AD948BCD327}"/>
              </a:ext>
            </a:extLst>
          </p:cNvPr>
          <p:cNvSpPr>
            <a:spLocks noGrp="1"/>
          </p:cNvSpPr>
          <p:nvPr>
            <p:ph sz="half" idx="23"/>
          </p:nvPr>
        </p:nvSpPr>
        <p:spPr>
          <a:xfrm>
            <a:off x="3314920" y="5225149"/>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30" name="Text Placeholder 2">
            <a:extLst>
              <a:ext uri="{FF2B5EF4-FFF2-40B4-BE49-F238E27FC236}">
                <a16:creationId xmlns:a16="http://schemas.microsoft.com/office/drawing/2014/main" id="{9A14A966-8D60-BC4D-B2C4-F347081B7207}"/>
              </a:ext>
            </a:extLst>
          </p:cNvPr>
          <p:cNvSpPr>
            <a:spLocks noGrp="1"/>
          </p:cNvSpPr>
          <p:nvPr>
            <p:ph type="body" idx="24"/>
          </p:nvPr>
        </p:nvSpPr>
        <p:spPr>
          <a:xfrm>
            <a:off x="490573" y="1586163"/>
            <a:ext cx="2697940"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5">
            <a:extLst>
              <a:ext uri="{FF2B5EF4-FFF2-40B4-BE49-F238E27FC236}">
                <a16:creationId xmlns:a16="http://schemas.microsoft.com/office/drawing/2014/main" id="{B7205372-CDF1-F24B-94C7-EBFDAA383416}"/>
              </a:ext>
            </a:extLst>
          </p:cNvPr>
          <p:cNvSpPr>
            <a:spLocks noGrp="1"/>
          </p:cNvSpPr>
          <p:nvPr>
            <p:ph type="pic" sz="quarter" idx="25"/>
          </p:nvPr>
        </p:nvSpPr>
        <p:spPr>
          <a:xfrm>
            <a:off x="592562" y="2540811"/>
            <a:ext cx="2493962" cy="2493962"/>
          </a:xfrm>
          <a:prstGeom prst="ellipse">
            <a:avLst/>
          </a:prstGeom>
        </p:spPr>
        <p:txBody>
          <a:bodyPr/>
          <a:lstStyle/>
          <a:p>
            <a:endParaRPr lang="en-US"/>
          </a:p>
        </p:txBody>
      </p:sp>
      <p:sp>
        <p:nvSpPr>
          <p:cNvPr id="32" name="Content Placeholder 3">
            <a:extLst>
              <a:ext uri="{FF2B5EF4-FFF2-40B4-BE49-F238E27FC236}">
                <a16:creationId xmlns:a16="http://schemas.microsoft.com/office/drawing/2014/main" id="{35B411C1-65E1-F346-A3EF-7A98EC489A6F}"/>
              </a:ext>
            </a:extLst>
          </p:cNvPr>
          <p:cNvSpPr>
            <a:spLocks noGrp="1"/>
          </p:cNvSpPr>
          <p:nvPr>
            <p:ph sz="half" idx="26"/>
          </p:nvPr>
        </p:nvSpPr>
        <p:spPr>
          <a:xfrm>
            <a:off x="490573" y="5225149"/>
            <a:ext cx="2697940" cy="773687"/>
          </a:xfrm>
          <a:solidFill>
            <a:schemeClr val="bg1"/>
          </a:solidFill>
        </p:spPr>
        <p:txBody>
          <a:bodyPr/>
          <a:lstStyle>
            <a:lvl1pPr algn="ctr">
              <a:buFontTx/>
              <a:buNone/>
              <a:defRPr sz="1600"/>
            </a:lvl1pPr>
          </a:lstStyle>
          <a:p>
            <a:pPr lvl="0"/>
            <a:r>
              <a:rPr lang="en-US" dirty="0"/>
              <a:t>Click to edit Master text styles</a:t>
            </a:r>
          </a:p>
        </p:txBody>
      </p:sp>
    </p:spTree>
    <p:extLst>
      <p:ext uri="{BB962C8B-B14F-4D97-AF65-F5344CB8AC3E}">
        <p14:creationId xmlns:p14="http://schemas.microsoft.com/office/powerpoint/2010/main" val="4690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5F001-4DBA-1B48-928E-702934A37693}"/>
              </a:ext>
            </a:extLst>
          </p:cNvPr>
          <p:cNvSpPr>
            <a:spLocks noGrp="1"/>
          </p:cNvSpPr>
          <p:nvPr>
            <p:ph type="title"/>
          </p:nvPr>
        </p:nvSpPr>
        <p:spPr>
          <a:xfrm>
            <a:off x="486888" y="365125"/>
            <a:ext cx="108669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5D62B32-C202-7248-821B-35371D1D915D}"/>
              </a:ext>
            </a:extLst>
          </p:cNvPr>
          <p:cNvSpPr>
            <a:spLocks noGrp="1"/>
          </p:cNvSpPr>
          <p:nvPr>
            <p:ph type="body" idx="1"/>
          </p:nvPr>
        </p:nvSpPr>
        <p:spPr>
          <a:xfrm>
            <a:off x="486886" y="1825625"/>
            <a:ext cx="1086691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897500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0" r:id="rId3"/>
    <p:sldLayoutId id="2147483669" r:id="rId4"/>
    <p:sldLayoutId id="2147483661" r:id="rId5"/>
    <p:sldLayoutId id="2147483666" r:id="rId6"/>
    <p:sldLayoutId id="2147483650" r:id="rId7"/>
    <p:sldLayoutId id="2147483653" r:id="rId8"/>
    <p:sldLayoutId id="2147483667" r:id="rId9"/>
    <p:sldLayoutId id="2147483668" r:id="rId10"/>
    <p:sldLayoutId id="2147483663" r:id="rId11"/>
    <p:sldLayoutId id="2147483664" r:id="rId12"/>
    <p:sldLayoutId id="2147483665" r:id="rId13"/>
    <p:sldLayoutId id="2147483655" r:id="rId14"/>
    <p:sldLayoutId id="2147483652" r:id="rId15"/>
    <p:sldLayoutId id="2147483654" r:id="rId16"/>
    <p:sldLayoutId id="2147483656" r:id="rId17"/>
    <p:sldLayoutId id="2147483657" r:id="rId18"/>
    <p:sldLayoutId id="2147483670" r:id="rId19"/>
    <p:sldLayoutId id="2147483671" r:id="rId20"/>
    <p:sldLayoutId id="2147483672" r:id="rId21"/>
    <p:sldLayoutId id="2147483673" r:id="rId22"/>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18/10/relationships/comments" Target="../comments/modernComment_239_4F62EA9E.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18/10/relationships/comments" Target="../comments/modernComment_240_3BDCAED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18/10/relationships/comments" Target="../comments/modernComment_242_F0E0580.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p:txBody>
          <a:bodyPr vert="horz" lIns="0" tIns="0" rIns="0" bIns="0" rtlCol="0" anchor="b">
            <a:noAutofit/>
          </a:bodyPr>
          <a:lstStyle/>
          <a:p>
            <a:pPr algn="l"/>
            <a:br>
              <a:rPr lang="fr-FR" sz="1800" b="1" dirty="0"/>
            </a:br>
            <a:br>
              <a:rPr lang="fr-FR" sz="1800" b="1" dirty="0"/>
            </a:br>
            <a:r>
              <a:rPr lang="fr-FR" sz="4000" dirty="0"/>
              <a:t>Contrôle et évaluation de l'amélioration de la prestation des services en matière de lutte contre le paludisme</a:t>
            </a:r>
          </a:p>
        </p:txBody>
      </p:sp>
    </p:spTree>
    <p:extLst>
      <p:ext uri="{BB962C8B-B14F-4D97-AF65-F5344CB8AC3E}">
        <p14:creationId xmlns:p14="http://schemas.microsoft.com/office/powerpoint/2010/main" val="401935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55" y="365125"/>
            <a:ext cx="11532659" cy="1329875"/>
          </a:xfrm>
        </p:spPr>
        <p:txBody>
          <a:bodyPr>
            <a:normAutofit/>
          </a:bodyPr>
          <a:lstStyle/>
          <a:p>
            <a:r>
              <a:rPr lang="fr-FR" sz="4000" dirty="0"/>
              <a:t>Défi : Rapports tardifs et incomplets des centres de santé</a:t>
            </a:r>
          </a:p>
        </p:txBody>
      </p:sp>
      <p:graphicFrame>
        <p:nvGraphicFramePr>
          <p:cNvPr id="11" name="Table 10"/>
          <p:cNvGraphicFramePr>
            <a:graphicFrameLocks noGrp="1"/>
          </p:cNvGraphicFramePr>
          <p:nvPr>
            <p:extLst>
              <p:ext uri="{D42A27DB-BD31-4B8C-83A1-F6EECF244321}">
                <p14:modId xmlns:p14="http://schemas.microsoft.com/office/powerpoint/2010/main" val="2505265261"/>
              </p:ext>
            </p:extLst>
          </p:nvPr>
        </p:nvGraphicFramePr>
        <p:xfrm>
          <a:off x="1294409" y="2079006"/>
          <a:ext cx="9595263" cy="4028440"/>
        </p:xfrm>
        <a:graphic>
          <a:graphicData uri="http://schemas.openxmlformats.org/drawingml/2006/table">
            <a:tbl>
              <a:tblPr firstRow="1" bandRow="1">
                <a:tableStyleId>{3B4B98B0-60AC-42C2-AFA5-B58CD77FA1E5}</a:tableStyleId>
              </a:tblPr>
              <a:tblGrid>
                <a:gridCol w="3925886">
                  <a:extLst>
                    <a:ext uri="{9D8B030D-6E8A-4147-A177-3AD203B41FA5}">
                      <a16:colId xmlns:a16="http://schemas.microsoft.com/office/drawing/2014/main" val="1024781492"/>
                    </a:ext>
                  </a:extLst>
                </a:gridCol>
                <a:gridCol w="2470956">
                  <a:extLst>
                    <a:ext uri="{9D8B030D-6E8A-4147-A177-3AD203B41FA5}">
                      <a16:colId xmlns:a16="http://schemas.microsoft.com/office/drawing/2014/main" val="1976095230"/>
                    </a:ext>
                  </a:extLst>
                </a:gridCol>
                <a:gridCol w="3198421">
                  <a:extLst>
                    <a:ext uri="{9D8B030D-6E8A-4147-A177-3AD203B41FA5}">
                      <a16:colId xmlns:a16="http://schemas.microsoft.com/office/drawing/2014/main" val="3873678138"/>
                    </a:ext>
                  </a:extLst>
                </a:gridCol>
              </a:tblGrid>
              <a:tr h="370840">
                <a:tc>
                  <a:txBody>
                    <a:bodyPr/>
                    <a:lstStyle/>
                    <a:p>
                      <a:r>
                        <a:rPr lang="fr-FR" sz="1600">
                          <a:latin typeface="Arial" panose="020B0604020202020204" pitchFamily="34" charset="0"/>
                          <a:cs typeface="Arial" panose="020B0604020202020204" pitchFamily="34" charset="0"/>
                        </a:rPr>
                        <a:t>Indicateur</a:t>
                      </a:r>
                    </a:p>
                  </a:txBody>
                  <a:tcPr/>
                </a:tc>
                <a:tc>
                  <a:txBody>
                    <a:bodyPr/>
                    <a:lstStyle/>
                    <a:p>
                      <a:r>
                        <a:rPr lang="fr-FR" sz="1600">
                          <a:latin typeface="Arial" panose="020B0604020202020204" pitchFamily="34" charset="0"/>
                          <a:cs typeface="Arial" panose="020B0604020202020204" pitchFamily="34" charset="0"/>
                        </a:rPr>
                        <a:t>Numérateur</a:t>
                      </a:r>
                    </a:p>
                  </a:txBody>
                  <a:tcPr/>
                </a:tc>
                <a:tc>
                  <a:txBody>
                    <a:bodyPr/>
                    <a:lstStyle/>
                    <a:p>
                      <a:r>
                        <a:rPr lang="fr-FR" sz="1600">
                          <a:latin typeface="Arial" panose="020B0604020202020204" pitchFamily="34" charset="0"/>
                          <a:cs typeface="Arial" panose="020B0604020202020204" pitchFamily="34" charset="0"/>
                        </a:rPr>
                        <a:t>Dénominateur</a:t>
                      </a:r>
                    </a:p>
                  </a:txBody>
                  <a:tcPr/>
                </a:tc>
                <a:extLst>
                  <a:ext uri="{0D108BD9-81ED-4DB2-BD59-A6C34878D82A}">
                    <a16:rowId xmlns:a16="http://schemas.microsoft.com/office/drawing/2014/main" val="2443116506"/>
                  </a:ext>
                </a:extLst>
              </a:tr>
              <a:tr h="370840">
                <a:tc>
                  <a:txBody>
                    <a:bodyPr/>
                    <a:lstStyle/>
                    <a:p>
                      <a:r>
                        <a:rPr lang="fr-FR" sz="1400">
                          <a:latin typeface="Arial" panose="020B0604020202020204" pitchFamily="34" charset="0"/>
                          <a:cs typeface="Arial" panose="020B0604020202020204" pitchFamily="34" charset="0"/>
                        </a:rPr>
                        <a:t>% de cas notifiés dans les 24 heures via le système de notification rapide </a:t>
                      </a:r>
                    </a:p>
                  </a:txBody>
                  <a:tcPr/>
                </a:tc>
                <a:tc>
                  <a:txBody>
                    <a:bodyPr/>
                    <a:lstStyle/>
                    <a:p>
                      <a:r>
                        <a:rPr lang="fr-FR" sz="1400">
                          <a:latin typeface="Arial" panose="020B0604020202020204" pitchFamily="34" charset="0"/>
                          <a:cs typeface="Arial" panose="020B0604020202020204" pitchFamily="34" charset="0"/>
                        </a:rPr>
                        <a:t>Nombre de cas signalés dans les 24 heures</a:t>
                      </a:r>
                    </a:p>
                  </a:txBody>
                  <a:tcPr/>
                </a:tc>
                <a:tc>
                  <a:txBody>
                    <a:bodyPr/>
                    <a:lstStyle/>
                    <a:p>
                      <a:r>
                        <a:rPr lang="fr-FR" sz="1400">
                          <a:latin typeface="Arial" panose="020B0604020202020204" pitchFamily="34" charset="0"/>
                          <a:cs typeface="Arial" panose="020B0604020202020204" pitchFamily="34" charset="0"/>
                        </a:rPr>
                        <a:t>Nombre total de cas signalés</a:t>
                      </a:r>
                    </a:p>
                  </a:txBody>
                  <a:tcPr/>
                </a:tc>
                <a:extLst>
                  <a:ext uri="{0D108BD9-81ED-4DB2-BD59-A6C34878D82A}">
                    <a16:rowId xmlns:a16="http://schemas.microsoft.com/office/drawing/2014/main" val="2731336850"/>
                  </a:ext>
                </a:extLst>
              </a:tr>
              <a:tr h="370840">
                <a:tc>
                  <a:txBody>
                    <a:bodyPr/>
                    <a:lstStyle/>
                    <a:p>
                      <a:r>
                        <a:rPr lang="fr-FR" sz="1400">
                          <a:solidFill>
                            <a:schemeClr val="tx1"/>
                          </a:solidFill>
                          <a:latin typeface="Arial" panose="020B0604020202020204" pitchFamily="34" charset="0"/>
                          <a:cs typeface="Arial" panose="020B0604020202020204" pitchFamily="34" charset="0"/>
                        </a:rPr>
                        <a:t>% de rapports attendus des centres de santé reçus </a:t>
                      </a:r>
                      <a:r>
                        <a:rPr lang="fr-FR" sz="1400">
                          <a:solidFill>
                            <a:srgbClr val="FF0000"/>
                          </a:solidFill>
                          <a:latin typeface="Arial" panose="020B0604020202020204" pitchFamily="34" charset="0"/>
                          <a:cs typeface="Arial" panose="020B0604020202020204" pitchFamily="34" charset="0"/>
                        </a:rPr>
                        <a:t> à temps</a:t>
                      </a:r>
                    </a:p>
                  </a:txBody>
                  <a:tcPr/>
                </a:tc>
                <a:tc>
                  <a:txBody>
                    <a:bodyPr/>
                    <a:lstStyle/>
                    <a:p>
                      <a:r>
                        <a:rPr lang="fr-FR" sz="1400">
                          <a:solidFill>
                            <a:schemeClr val="tx1"/>
                          </a:solidFill>
                          <a:latin typeface="Arial" panose="020B0604020202020204" pitchFamily="34" charset="0"/>
                          <a:cs typeface="Arial" panose="020B0604020202020204" pitchFamily="34" charset="0"/>
                        </a:rPr>
                        <a:t>Nombre de rapports reçus à temps</a:t>
                      </a:r>
                    </a:p>
                  </a:txBody>
                  <a:tcPr/>
                </a:tc>
                <a:tc>
                  <a:txBody>
                    <a:bodyPr/>
                    <a:lstStyle/>
                    <a:p>
                      <a:r>
                        <a:rPr lang="fr-FR" sz="1400">
                          <a:solidFill>
                            <a:schemeClr val="tx1"/>
                          </a:solidFill>
                          <a:latin typeface="Arial" panose="020B0604020202020204" pitchFamily="34" charset="0"/>
                          <a:cs typeface="Arial" panose="020B0604020202020204" pitchFamily="34" charset="0"/>
                        </a:rPr>
                        <a:t>Nombre total de rapports de centre de santé reçus </a:t>
                      </a:r>
                    </a:p>
                  </a:txBody>
                  <a:tcPr/>
                </a:tc>
                <a:extLst>
                  <a:ext uri="{0D108BD9-81ED-4DB2-BD59-A6C34878D82A}">
                    <a16:rowId xmlns:a16="http://schemas.microsoft.com/office/drawing/2014/main" val="3652173603"/>
                  </a:ext>
                </a:extLst>
              </a:tr>
              <a:tr h="370840">
                <a:tc>
                  <a:txBody>
                    <a:bodyPr/>
                    <a:lstStyle/>
                    <a:p>
                      <a:r>
                        <a:rPr lang="fr-FR" sz="1400">
                          <a:solidFill>
                            <a:srgbClr val="FF0000"/>
                          </a:solidFill>
                          <a:latin typeface="Arial" panose="020B0604020202020204" pitchFamily="34" charset="0"/>
                          <a:cs typeface="Arial" panose="020B0604020202020204" pitchFamily="34" charset="0"/>
                        </a:rPr>
                        <a:t>% de centres visités pour une résolution de problèmes</a:t>
                      </a:r>
                    </a:p>
                  </a:txBody>
                  <a:tcPr/>
                </a:tc>
                <a:tc>
                  <a:txBody>
                    <a:bodyPr/>
                    <a:lstStyle/>
                    <a:p>
                      <a:r>
                        <a:rPr lang="fr-FR" sz="1400">
                          <a:solidFill>
                            <a:srgbClr val="FF0000"/>
                          </a:solidFill>
                          <a:latin typeface="Arial" panose="020B0604020202020204" pitchFamily="34" charset="0"/>
                          <a:cs typeface="Arial" panose="020B0604020202020204" pitchFamily="34" charset="0"/>
                        </a:rPr>
                        <a:t>Nombre de centres visités par le responsable de la surveillance</a:t>
                      </a:r>
                    </a:p>
                  </a:txBody>
                  <a:tcPr/>
                </a:tc>
                <a:tc>
                  <a:txBody>
                    <a:bodyPr/>
                    <a:lstStyle/>
                    <a:p>
                      <a:r>
                        <a:rPr lang="fr-FR" sz="1400">
                          <a:solidFill>
                            <a:srgbClr val="FF0000"/>
                          </a:solidFill>
                          <a:latin typeface="Arial" panose="020B0604020202020204" pitchFamily="34" charset="0"/>
                          <a:cs typeface="Arial" panose="020B0604020202020204" pitchFamily="34" charset="0"/>
                        </a:rPr>
                        <a:t>Nombre total de centres nécessitant une visite</a:t>
                      </a:r>
                    </a:p>
                  </a:txBody>
                  <a:tcPr/>
                </a:tc>
                <a:extLst>
                  <a:ext uri="{0D108BD9-81ED-4DB2-BD59-A6C34878D82A}">
                    <a16:rowId xmlns:a16="http://schemas.microsoft.com/office/drawing/2014/main" val="128356122"/>
                  </a:ext>
                </a:extLst>
              </a:tr>
              <a:tr h="370840">
                <a:tc>
                  <a:txBody>
                    <a:bodyPr/>
                    <a:lstStyle/>
                    <a:p>
                      <a:r>
                        <a:rPr lang="fr-FR" sz="1400">
                          <a:solidFill>
                            <a:srgbClr val="FF0000"/>
                          </a:solidFill>
                          <a:latin typeface="Arial" panose="020B0604020202020204" pitchFamily="34" charset="0"/>
                          <a:cs typeface="Arial" panose="020B0604020202020204" pitchFamily="34" charset="0"/>
                        </a:rPr>
                        <a:t>% de centres avec des appareils fonctionnels pour établir des rapports utilisant DHIS2</a:t>
                      </a:r>
                    </a:p>
                  </a:txBody>
                  <a:tcPr/>
                </a:tc>
                <a:tc>
                  <a:txBody>
                    <a:bodyPr/>
                    <a:lstStyle/>
                    <a:p>
                      <a:r>
                        <a:rPr lang="fr-FR" sz="1400">
                          <a:solidFill>
                            <a:srgbClr val="FF0000"/>
                          </a:solidFill>
                          <a:latin typeface="Arial" panose="020B0604020202020204" pitchFamily="34" charset="0"/>
                          <a:cs typeface="Arial" panose="020B0604020202020204" pitchFamily="34" charset="0"/>
                        </a:rPr>
                        <a:t>Nombre de centres disposant d'appareils fonctionnels pour l'établissement de rapports par le biais de DHIS2</a:t>
                      </a:r>
                    </a:p>
                  </a:txBody>
                  <a:tcPr/>
                </a:tc>
                <a:tc>
                  <a:txBody>
                    <a:bodyPr/>
                    <a:lstStyle/>
                    <a:p>
                      <a:r>
                        <a:rPr lang="fr-FR" sz="1400">
                          <a:solidFill>
                            <a:srgbClr val="FF0000"/>
                          </a:solidFill>
                          <a:latin typeface="Arial" panose="020B0604020202020204" pitchFamily="34" charset="0"/>
                          <a:cs typeface="Arial" panose="020B0604020202020204" pitchFamily="34" charset="0"/>
                        </a:rPr>
                        <a:t>Nombre total de centres qui devraient établir des rapports par le biais de DHIS2</a:t>
                      </a:r>
                    </a:p>
                  </a:txBody>
                  <a:tcPr/>
                </a:tc>
                <a:extLst>
                  <a:ext uri="{0D108BD9-81ED-4DB2-BD59-A6C34878D82A}">
                    <a16:rowId xmlns:a16="http://schemas.microsoft.com/office/drawing/2014/main" val="3307678965"/>
                  </a:ext>
                </a:extLst>
              </a:tr>
              <a:tr h="370840">
                <a:tc>
                  <a:txBody>
                    <a:bodyPr/>
                    <a:lstStyle/>
                    <a:p>
                      <a:r>
                        <a:rPr lang="fr-FR" sz="1400">
                          <a:solidFill>
                            <a:srgbClr val="FF0000"/>
                          </a:solidFill>
                          <a:latin typeface="Arial" panose="020B0604020202020204" pitchFamily="34" charset="0"/>
                          <a:cs typeface="Arial" panose="020B0604020202020204" pitchFamily="34" charset="0"/>
                        </a:rPr>
                        <a:t>% de centre établissant des rapports des intervalles de confiance (IC) par le biais de DHIS2</a:t>
                      </a:r>
                    </a:p>
                  </a:txBody>
                  <a:tcPr/>
                </a:tc>
                <a:tc>
                  <a:txBody>
                    <a:bodyPr/>
                    <a:lstStyle/>
                    <a:p>
                      <a:r>
                        <a:rPr lang="fr-FR" sz="1400">
                          <a:solidFill>
                            <a:srgbClr val="FF0000"/>
                          </a:solidFill>
                          <a:latin typeface="Arial" panose="020B0604020202020204" pitchFamily="34" charset="0"/>
                          <a:cs typeface="Arial" panose="020B0604020202020204" pitchFamily="34" charset="0"/>
                        </a:rPr>
                        <a:t>Nombre de centre établissant des rapports IC par le biais de DHIS2</a:t>
                      </a:r>
                    </a:p>
                  </a:txBody>
                  <a:tcPr/>
                </a:tc>
                <a:tc>
                  <a:txBody>
                    <a:bodyPr/>
                    <a:lstStyle/>
                    <a:p>
                      <a:r>
                        <a:rPr lang="fr-FR" sz="1400" dirty="0">
                          <a:solidFill>
                            <a:srgbClr val="FF0000"/>
                          </a:solidFill>
                          <a:latin typeface="Arial" panose="020B0604020202020204" pitchFamily="34" charset="0"/>
                          <a:cs typeface="Arial" panose="020B0604020202020204" pitchFamily="34" charset="0"/>
                        </a:rPr>
                        <a:t>Nombre total de centre avec des appareils fonctionnels</a:t>
                      </a:r>
                    </a:p>
                  </a:txBody>
                  <a:tcPr/>
                </a:tc>
                <a:extLst>
                  <a:ext uri="{0D108BD9-81ED-4DB2-BD59-A6C34878D82A}">
                    <a16:rowId xmlns:a16="http://schemas.microsoft.com/office/drawing/2014/main" val="2194623453"/>
                  </a:ext>
                </a:extLst>
              </a:tr>
            </a:tbl>
          </a:graphicData>
        </a:graphic>
      </p:graphicFrame>
    </p:spTree>
    <p:extLst>
      <p:ext uri="{BB962C8B-B14F-4D97-AF65-F5344CB8AC3E}">
        <p14:creationId xmlns:p14="http://schemas.microsoft.com/office/powerpoint/2010/main" val="1302843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88" y="365125"/>
            <a:ext cx="11328123" cy="1329875"/>
          </a:xfrm>
        </p:spPr>
        <p:txBody>
          <a:bodyPr lIns="0" rIns="0">
            <a:normAutofit/>
          </a:bodyPr>
          <a:lstStyle/>
          <a:p>
            <a:r>
              <a:rPr lang="fr-FR" sz="4200" dirty="0"/>
              <a:t>Défi : Manque d'engagement des parties prenantes</a:t>
            </a:r>
          </a:p>
        </p:txBody>
      </p:sp>
      <p:graphicFrame>
        <p:nvGraphicFramePr>
          <p:cNvPr id="11" name="Table 10"/>
          <p:cNvGraphicFramePr>
            <a:graphicFrameLocks noGrp="1"/>
          </p:cNvGraphicFramePr>
          <p:nvPr>
            <p:extLst>
              <p:ext uri="{D42A27DB-BD31-4B8C-83A1-F6EECF244321}">
                <p14:modId xmlns:p14="http://schemas.microsoft.com/office/powerpoint/2010/main" val="2431489878"/>
              </p:ext>
            </p:extLst>
          </p:nvPr>
        </p:nvGraphicFramePr>
        <p:xfrm>
          <a:off x="1294409" y="2088817"/>
          <a:ext cx="9595263" cy="2138680"/>
        </p:xfrm>
        <a:graphic>
          <a:graphicData uri="http://schemas.openxmlformats.org/drawingml/2006/table">
            <a:tbl>
              <a:tblPr firstRow="1" bandRow="1">
                <a:tableStyleId>{3B4B98B0-60AC-42C2-AFA5-B58CD77FA1E5}</a:tableStyleId>
              </a:tblPr>
              <a:tblGrid>
                <a:gridCol w="3925886">
                  <a:extLst>
                    <a:ext uri="{9D8B030D-6E8A-4147-A177-3AD203B41FA5}">
                      <a16:colId xmlns:a16="http://schemas.microsoft.com/office/drawing/2014/main" val="1024781492"/>
                    </a:ext>
                  </a:extLst>
                </a:gridCol>
                <a:gridCol w="2470956">
                  <a:extLst>
                    <a:ext uri="{9D8B030D-6E8A-4147-A177-3AD203B41FA5}">
                      <a16:colId xmlns:a16="http://schemas.microsoft.com/office/drawing/2014/main" val="1976095230"/>
                    </a:ext>
                  </a:extLst>
                </a:gridCol>
                <a:gridCol w="3198421">
                  <a:extLst>
                    <a:ext uri="{9D8B030D-6E8A-4147-A177-3AD203B41FA5}">
                      <a16:colId xmlns:a16="http://schemas.microsoft.com/office/drawing/2014/main" val="3873678138"/>
                    </a:ext>
                  </a:extLst>
                </a:gridCol>
              </a:tblGrid>
              <a:tr h="370840">
                <a:tc>
                  <a:txBody>
                    <a:bodyPr/>
                    <a:lstStyle/>
                    <a:p>
                      <a:r>
                        <a:rPr lang="fr-FR" sz="1600">
                          <a:latin typeface="Arial" panose="020B0604020202020204" pitchFamily="34" charset="0"/>
                          <a:cs typeface="Arial" panose="020B0604020202020204" pitchFamily="34" charset="0"/>
                        </a:rPr>
                        <a:t>Indicateur</a:t>
                      </a:r>
                    </a:p>
                  </a:txBody>
                  <a:tcPr/>
                </a:tc>
                <a:tc>
                  <a:txBody>
                    <a:bodyPr/>
                    <a:lstStyle/>
                    <a:p>
                      <a:r>
                        <a:rPr lang="fr-FR" sz="1600">
                          <a:latin typeface="Arial" panose="020B0604020202020204" pitchFamily="34" charset="0"/>
                          <a:cs typeface="Arial" panose="020B0604020202020204" pitchFamily="34" charset="0"/>
                        </a:rPr>
                        <a:t>Numérateur</a:t>
                      </a:r>
                    </a:p>
                  </a:txBody>
                  <a:tcPr/>
                </a:tc>
                <a:tc>
                  <a:txBody>
                    <a:bodyPr/>
                    <a:lstStyle/>
                    <a:p>
                      <a:r>
                        <a:rPr lang="fr-FR" sz="1600">
                          <a:latin typeface="Arial" panose="020B0604020202020204" pitchFamily="34" charset="0"/>
                          <a:cs typeface="Arial" panose="020B0604020202020204" pitchFamily="34" charset="0"/>
                        </a:rPr>
                        <a:t>Dénominateur</a:t>
                      </a:r>
                    </a:p>
                  </a:txBody>
                  <a:tcPr/>
                </a:tc>
                <a:extLst>
                  <a:ext uri="{0D108BD9-81ED-4DB2-BD59-A6C34878D82A}">
                    <a16:rowId xmlns:a16="http://schemas.microsoft.com/office/drawing/2014/main" val="2443116506"/>
                  </a:ext>
                </a:extLst>
              </a:tr>
              <a:tr h="370840">
                <a:tc>
                  <a:txBody>
                    <a:bodyPr/>
                    <a:lstStyle/>
                    <a:p>
                      <a:r>
                        <a:rPr lang="fr-FR" sz="1400">
                          <a:latin typeface="Arial" panose="020B0604020202020204" pitchFamily="34" charset="0"/>
                          <a:cs typeface="Arial" panose="020B0604020202020204" pitchFamily="34" charset="0"/>
                        </a:rPr>
                        <a:t>% de réunions organisées avec les parties prenantes</a:t>
                      </a:r>
                    </a:p>
                  </a:txBody>
                  <a:tcPr/>
                </a:tc>
                <a:tc>
                  <a:txBody>
                    <a:bodyPr/>
                    <a:lstStyle/>
                    <a:p>
                      <a:r>
                        <a:rPr lang="fr-FR" sz="1400">
                          <a:latin typeface="Arial" panose="020B0604020202020204" pitchFamily="34" charset="0"/>
                          <a:cs typeface="Arial" panose="020B0604020202020204" pitchFamily="34" charset="0"/>
                        </a:rPr>
                        <a:t>Nombre de réunions tenues</a:t>
                      </a:r>
                    </a:p>
                  </a:txBody>
                  <a:tcPr/>
                </a:tc>
                <a:tc>
                  <a:txBody>
                    <a:bodyPr/>
                    <a:lstStyle/>
                    <a:p>
                      <a:r>
                        <a:rPr lang="fr-FR" sz="1400">
                          <a:latin typeface="Arial" panose="020B0604020202020204" pitchFamily="34" charset="0"/>
                          <a:cs typeface="Arial" panose="020B0604020202020204" pitchFamily="34" charset="0"/>
                        </a:rPr>
                        <a:t>Nombre total de réunions prévues</a:t>
                      </a:r>
                    </a:p>
                  </a:txBody>
                  <a:tcPr/>
                </a:tc>
                <a:extLst>
                  <a:ext uri="{0D108BD9-81ED-4DB2-BD59-A6C34878D82A}">
                    <a16:rowId xmlns:a16="http://schemas.microsoft.com/office/drawing/2014/main" val="2731336850"/>
                  </a:ext>
                </a:extLst>
              </a:tr>
              <a:tr h="370840">
                <a:tc>
                  <a:txBody>
                    <a:bodyPr/>
                    <a:lstStyle/>
                    <a:p>
                      <a:r>
                        <a:rPr lang="fr-FR" sz="1400">
                          <a:solidFill>
                            <a:schemeClr val="tx1"/>
                          </a:solidFill>
                          <a:latin typeface="Arial" panose="020B0604020202020204" pitchFamily="34" charset="0"/>
                          <a:cs typeface="Arial" panose="020B0604020202020204" pitchFamily="34" charset="0"/>
                        </a:rPr>
                        <a:t>% de nouvelles parties prenantes impliquées dans les activités liées au paludisme</a:t>
                      </a:r>
                    </a:p>
                  </a:txBody>
                  <a:tcPr/>
                </a:tc>
                <a:tc>
                  <a:txBody>
                    <a:bodyPr/>
                    <a:lstStyle/>
                    <a:p>
                      <a:r>
                        <a:rPr lang="fr-FR" sz="1400">
                          <a:solidFill>
                            <a:schemeClr val="tx1"/>
                          </a:solidFill>
                          <a:latin typeface="Arial" panose="020B0604020202020204" pitchFamily="34" charset="0"/>
                          <a:cs typeface="Arial" panose="020B0604020202020204" pitchFamily="34" charset="0"/>
                        </a:rPr>
                        <a:t>Nombre de nouvelles parties prenantes impliquées</a:t>
                      </a:r>
                    </a:p>
                  </a:txBody>
                  <a:tcPr/>
                </a:tc>
                <a:tc>
                  <a:txBody>
                    <a:bodyPr/>
                    <a:lstStyle/>
                    <a:p>
                      <a:r>
                        <a:rPr lang="fr-FR" sz="1400">
                          <a:solidFill>
                            <a:schemeClr val="tx1"/>
                          </a:solidFill>
                          <a:latin typeface="Arial" panose="020B0604020202020204" pitchFamily="34" charset="0"/>
                          <a:cs typeface="Arial" panose="020B0604020202020204" pitchFamily="34" charset="0"/>
                        </a:rPr>
                        <a:t>Nombre total de nouvelles parties prenantes ciblées</a:t>
                      </a:r>
                    </a:p>
                  </a:txBody>
                  <a:tcPr/>
                </a:tc>
                <a:extLst>
                  <a:ext uri="{0D108BD9-81ED-4DB2-BD59-A6C34878D82A}">
                    <a16:rowId xmlns:a16="http://schemas.microsoft.com/office/drawing/2014/main" val="3652173603"/>
                  </a:ext>
                </a:extLst>
              </a:tr>
              <a:tr h="370840">
                <a:tc>
                  <a:txBody>
                    <a:bodyPr/>
                    <a:lstStyle/>
                    <a:p>
                      <a:r>
                        <a:rPr lang="fr-FR" sz="1400">
                          <a:solidFill>
                            <a:schemeClr val="tx1"/>
                          </a:solidFill>
                          <a:latin typeface="Arial" panose="020B0604020202020204" pitchFamily="34" charset="0"/>
                          <a:cs typeface="Arial" panose="020B0604020202020204" pitchFamily="34" charset="0"/>
                        </a:rPr>
                        <a:t>% de nouvelles activités de lutte contre le paludisme intégrées aux activités communautaires/régionales</a:t>
                      </a:r>
                    </a:p>
                  </a:txBody>
                  <a:tcPr/>
                </a:tc>
                <a:tc>
                  <a:txBody>
                    <a:bodyPr/>
                    <a:lstStyle/>
                    <a:p>
                      <a:r>
                        <a:rPr lang="fr-FR" sz="1400">
                          <a:solidFill>
                            <a:schemeClr val="tx1"/>
                          </a:solidFill>
                          <a:latin typeface="Arial" panose="020B0604020202020204" pitchFamily="34" charset="0"/>
                          <a:cs typeface="Arial" panose="020B0604020202020204" pitchFamily="34" charset="0"/>
                        </a:rPr>
                        <a:t>Nombre de nouvelles activités intégrées liées au paludisme</a:t>
                      </a:r>
                    </a:p>
                  </a:txBody>
                  <a:tcPr/>
                </a:tc>
                <a:tc>
                  <a:txBody>
                    <a:bodyPr/>
                    <a:lstStyle/>
                    <a:p>
                      <a:r>
                        <a:rPr lang="fr-FR" sz="1400">
                          <a:solidFill>
                            <a:schemeClr val="tx1"/>
                          </a:solidFill>
                          <a:latin typeface="Arial" panose="020B0604020202020204" pitchFamily="34" charset="0"/>
                          <a:cs typeface="Arial" panose="020B0604020202020204" pitchFamily="34" charset="0"/>
                        </a:rPr>
                        <a:t>Nombre d'activités liées au paludisme incluses dans les activités communautaires/régionales</a:t>
                      </a:r>
                    </a:p>
                  </a:txBody>
                  <a:tcPr/>
                </a:tc>
                <a:extLst>
                  <a:ext uri="{0D108BD9-81ED-4DB2-BD59-A6C34878D82A}">
                    <a16:rowId xmlns:a16="http://schemas.microsoft.com/office/drawing/2014/main" val="128356122"/>
                  </a:ext>
                </a:extLst>
              </a:tr>
            </a:tbl>
          </a:graphicData>
        </a:graphic>
      </p:graphicFrame>
    </p:spTree>
    <p:extLst>
      <p:ext uri="{BB962C8B-B14F-4D97-AF65-F5344CB8AC3E}">
        <p14:creationId xmlns:p14="http://schemas.microsoft.com/office/powerpoint/2010/main" val="246561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ormAutofit/>
          </a:bodyPr>
          <a:lstStyle/>
          <a:p>
            <a:r>
              <a:rPr lang="fr-FR" sz="4100" dirty="0"/>
              <a:t>Défi : Absence d'activités transfrontalières de la DAC</a:t>
            </a:r>
          </a:p>
        </p:txBody>
      </p:sp>
      <p:graphicFrame>
        <p:nvGraphicFramePr>
          <p:cNvPr id="11" name="Table 10"/>
          <p:cNvGraphicFramePr>
            <a:graphicFrameLocks noGrp="1"/>
          </p:cNvGraphicFramePr>
          <p:nvPr>
            <p:extLst>
              <p:ext uri="{D42A27DB-BD31-4B8C-83A1-F6EECF244321}">
                <p14:modId xmlns:p14="http://schemas.microsoft.com/office/powerpoint/2010/main" val="1761547939"/>
              </p:ext>
            </p:extLst>
          </p:nvPr>
        </p:nvGraphicFramePr>
        <p:xfrm>
          <a:off x="1294409" y="2021840"/>
          <a:ext cx="9595263" cy="1620520"/>
        </p:xfrm>
        <a:graphic>
          <a:graphicData uri="http://schemas.openxmlformats.org/drawingml/2006/table">
            <a:tbl>
              <a:tblPr firstRow="1" bandRow="1">
                <a:tableStyleId>{3B4B98B0-60AC-42C2-AFA5-B58CD77FA1E5}</a:tableStyleId>
              </a:tblPr>
              <a:tblGrid>
                <a:gridCol w="3925886">
                  <a:extLst>
                    <a:ext uri="{9D8B030D-6E8A-4147-A177-3AD203B41FA5}">
                      <a16:colId xmlns:a16="http://schemas.microsoft.com/office/drawing/2014/main" val="1024781492"/>
                    </a:ext>
                  </a:extLst>
                </a:gridCol>
                <a:gridCol w="2470956">
                  <a:extLst>
                    <a:ext uri="{9D8B030D-6E8A-4147-A177-3AD203B41FA5}">
                      <a16:colId xmlns:a16="http://schemas.microsoft.com/office/drawing/2014/main" val="1976095230"/>
                    </a:ext>
                  </a:extLst>
                </a:gridCol>
                <a:gridCol w="3198421">
                  <a:extLst>
                    <a:ext uri="{9D8B030D-6E8A-4147-A177-3AD203B41FA5}">
                      <a16:colId xmlns:a16="http://schemas.microsoft.com/office/drawing/2014/main" val="3873678138"/>
                    </a:ext>
                  </a:extLst>
                </a:gridCol>
              </a:tblGrid>
              <a:tr h="370840">
                <a:tc>
                  <a:txBody>
                    <a:bodyPr/>
                    <a:lstStyle/>
                    <a:p>
                      <a:r>
                        <a:rPr lang="fr-FR" sz="1600">
                          <a:latin typeface="Arial" panose="020B0604020202020204" pitchFamily="34" charset="0"/>
                          <a:cs typeface="Arial" panose="020B0604020202020204" pitchFamily="34" charset="0"/>
                        </a:rPr>
                        <a:t>Indicateur</a:t>
                      </a:r>
                    </a:p>
                  </a:txBody>
                  <a:tcPr/>
                </a:tc>
                <a:tc>
                  <a:txBody>
                    <a:bodyPr/>
                    <a:lstStyle/>
                    <a:p>
                      <a:r>
                        <a:rPr lang="fr-FR" sz="1600">
                          <a:latin typeface="Arial" panose="020B0604020202020204" pitchFamily="34" charset="0"/>
                          <a:cs typeface="Arial" panose="020B0604020202020204" pitchFamily="34" charset="0"/>
                        </a:rPr>
                        <a:t>Numérateur</a:t>
                      </a:r>
                    </a:p>
                  </a:txBody>
                  <a:tcPr/>
                </a:tc>
                <a:tc>
                  <a:txBody>
                    <a:bodyPr/>
                    <a:lstStyle/>
                    <a:p>
                      <a:r>
                        <a:rPr lang="fr-FR" sz="1600">
                          <a:latin typeface="Arial" panose="020B0604020202020204" pitchFamily="34" charset="0"/>
                          <a:cs typeface="Arial" panose="020B0604020202020204" pitchFamily="34" charset="0"/>
                        </a:rPr>
                        <a:t>Dénominateur</a:t>
                      </a:r>
                    </a:p>
                  </a:txBody>
                  <a:tcPr/>
                </a:tc>
                <a:extLst>
                  <a:ext uri="{0D108BD9-81ED-4DB2-BD59-A6C34878D82A}">
                    <a16:rowId xmlns:a16="http://schemas.microsoft.com/office/drawing/2014/main" val="2443116506"/>
                  </a:ext>
                </a:extLst>
              </a:tr>
              <a:tr h="370840">
                <a:tc>
                  <a:txBody>
                    <a:bodyPr/>
                    <a:lstStyle/>
                    <a:p>
                      <a:r>
                        <a:rPr lang="fr-FR" sz="1400">
                          <a:latin typeface="Arial" panose="020B0604020202020204" pitchFamily="34" charset="0"/>
                          <a:cs typeface="Arial" panose="020B0604020202020204" pitchFamily="34" charset="0"/>
                        </a:rPr>
                        <a:t>% de cas positifs de paludisme partagés avec les homologues transfrontaliers </a:t>
                      </a:r>
                      <a:r>
                        <a:rPr lang="fr-FR" sz="1400">
                          <a:solidFill>
                            <a:srgbClr val="FF0000"/>
                          </a:solidFill>
                          <a:latin typeface="Arial" panose="020B0604020202020204" pitchFamily="34" charset="0"/>
                          <a:cs typeface="Arial" panose="020B0604020202020204" pitchFamily="34" charset="0"/>
                        </a:rPr>
                        <a:t> (fréquence ?)</a:t>
                      </a:r>
                    </a:p>
                  </a:txBody>
                  <a:tcPr/>
                </a:tc>
                <a:tc>
                  <a:txBody>
                    <a:bodyPr/>
                    <a:lstStyle/>
                    <a:p>
                      <a:r>
                        <a:rPr lang="fr-FR" sz="1400">
                          <a:latin typeface="Arial" panose="020B0604020202020204" pitchFamily="34" charset="0"/>
                          <a:cs typeface="Arial" panose="020B0604020202020204" pitchFamily="34" charset="0"/>
                        </a:rPr>
                        <a:t>Nombre de formulaires IC de cas importés partagés </a:t>
                      </a:r>
                    </a:p>
                  </a:txBody>
                  <a:tcPr/>
                </a:tc>
                <a:tc>
                  <a:txBody>
                    <a:bodyPr/>
                    <a:lstStyle/>
                    <a:p>
                      <a:r>
                        <a:rPr lang="fr-FR" sz="1400">
                          <a:latin typeface="Arial" panose="020B0604020202020204" pitchFamily="34" charset="0"/>
                          <a:cs typeface="Arial" panose="020B0604020202020204" pitchFamily="34" charset="0"/>
                        </a:rPr>
                        <a:t>Nombre total de cas importés collectés</a:t>
                      </a:r>
                    </a:p>
                  </a:txBody>
                  <a:tcPr/>
                </a:tc>
                <a:extLst>
                  <a:ext uri="{0D108BD9-81ED-4DB2-BD59-A6C34878D82A}">
                    <a16:rowId xmlns:a16="http://schemas.microsoft.com/office/drawing/2014/main" val="2731336850"/>
                  </a:ext>
                </a:extLst>
              </a:tr>
              <a:tr h="370840">
                <a:tc>
                  <a:txBody>
                    <a:bodyPr/>
                    <a:lstStyle/>
                    <a:p>
                      <a:r>
                        <a:rPr lang="fr-FR" sz="1400">
                          <a:solidFill>
                            <a:srgbClr val="FF0000"/>
                          </a:solidFill>
                          <a:latin typeface="Arial" panose="020B0604020202020204" pitchFamily="34" charset="0"/>
                          <a:cs typeface="Arial" panose="020B0604020202020204" pitchFamily="34" charset="0"/>
                        </a:rPr>
                        <a:t>% de cas partagés ayant fait l'objet d'un suivi</a:t>
                      </a:r>
                    </a:p>
                  </a:txBody>
                  <a:tcPr/>
                </a:tc>
                <a:tc>
                  <a:txBody>
                    <a:bodyPr/>
                    <a:lstStyle/>
                    <a:p>
                      <a:r>
                        <a:rPr lang="fr-FR" sz="1400">
                          <a:solidFill>
                            <a:srgbClr val="FF0000"/>
                          </a:solidFill>
                          <a:latin typeface="Arial" panose="020B0604020202020204" pitchFamily="34" charset="0"/>
                          <a:cs typeface="Arial" panose="020B0604020202020204" pitchFamily="34" charset="0"/>
                        </a:rPr>
                        <a:t>Nombre de rapports avec suivi par l'homologue transfrontalier</a:t>
                      </a:r>
                    </a:p>
                  </a:txBody>
                  <a:tcPr/>
                </a:tc>
                <a:tc>
                  <a:txBody>
                    <a:bodyPr/>
                    <a:lstStyle/>
                    <a:p>
                      <a:r>
                        <a:rPr lang="fr-FR" sz="1400">
                          <a:solidFill>
                            <a:srgbClr val="FF0000"/>
                          </a:solidFill>
                          <a:latin typeface="Arial" panose="020B0604020202020204" pitchFamily="34" charset="0"/>
                          <a:cs typeface="Arial" panose="020B0604020202020204" pitchFamily="34" charset="0"/>
                        </a:rPr>
                        <a:t>Nombre total de rapports reçus par l'homologue transfrontalier</a:t>
                      </a:r>
                    </a:p>
                  </a:txBody>
                  <a:tcPr/>
                </a:tc>
                <a:extLst>
                  <a:ext uri="{0D108BD9-81ED-4DB2-BD59-A6C34878D82A}">
                    <a16:rowId xmlns:a16="http://schemas.microsoft.com/office/drawing/2014/main" val="3652173603"/>
                  </a:ext>
                </a:extLst>
              </a:tr>
            </a:tbl>
          </a:graphicData>
        </a:graphic>
      </p:graphicFrame>
    </p:spTree>
    <p:extLst>
      <p:ext uri="{BB962C8B-B14F-4D97-AF65-F5344CB8AC3E}">
        <p14:creationId xmlns:p14="http://schemas.microsoft.com/office/powerpoint/2010/main" val="70738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57FAB8-DCA8-2148-AFA8-79990ABC8DDE}"/>
              </a:ext>
            </a:extLst>
          </p:cNvPr>
          <p:cNvSpPr>
            <a:spLocks noGrp="1"/>
          </p:cNvSpPr>
          <p:nvPr>
            <p:ph type="ctrTitle"/>
          </p:nvPr>
        </p:nvSpPr>
        <p:spPr>
          <a:xfrm>
            <a:off x="1842648" y="2303814"/>
            <a:ext cx="8506705" cy="2339442"/>
          </a:xfrm>
        </p:spPr>
        <p:txBody>
          <a:bodyPr>
            <a:noAutofit/>
          </a:bodyPr>
          <a:lstStyle/>
          <a:p>
            <a:pPr algn="ctr"/>
            <a:r>
              <a:rPr lang="fr-FR" sz="2600"/>
              <a:t>L'initiative pour l'élimination du paludisme (MEI) de l'UCSF accélère les progrès vers l'élimination du paludisme dans les pays et les régions qui ouvrent la voie à l'éradication mondiale du paludisme.</a:t>
            </a:r>
            <a:br>
              <a:rPr lang="fr-FR" sz="2600"/>
            </a:br>
            <a:br>
              <a:rPr lang="fr-FR" sz="2600"/>
            </a:br>
            <a:r>
              <a:rPr lang="fr-FR" sz="2000"/>
              <a:t>http://www.shrinkingthemalariamap.org </a:t>
            </a:r>
          </a:p>
        </p:txBody>
      </p:sp>
    </p:spTree>
    <p:extLst>
      <p:ext uri="{BB962C8B-B14F-4D97-AF65-F5344CB8AC3E}">
        <p14:creationId xmlns:p14="http://schemas.microsoft.com/office/powerpoint/2010/main" val="93104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88" y="365125"/>
            <a:ext cx="11388436" cy="1329875"/>
          </a:xfrm>
        </p:spPr>
        <p:txBody>
          <a:bodyPr/>
          <a:lstStyle/>
          <a:p>
            <a:r>
              <a:rPr lang="fr-FR"/>
              <a:t>Objet</a:t>
            </a:r>
          </a:p>
        </p:txBody>
      </p:sp>
      <p:sp>
        <p:nvSpPr>
          <p:cNvPr id="5" name="Content Placeholder 4"/>
          <p:cNvSpPr>
            <a:spLocks noGrp="1"/>
          </p:cNvSpPr>
          <p:nvPr>
            <p:ph idx="1"/>
          </p:nvPr>
        </p:nvSpPr>
        <p:spPr>
          <a:xfrm>
            <a:off x="487363" y="1825625"/>
            <a:ext cx="10520606" cy="4351338"/>
          </a:xfrm>
        </p:spPr>
        <p:txBody>
          <a:bodyPr>
            <a:normAutofit/>
          </a:bodyPr>
          <a:lstStyle/>
          <a:p>
            <a:pPr marL="0" indent="0">
              <a:buNone/>
            </a:pPr>
            <a:r>
              <a:rPr lang="fr-FR" sz="4000"/>
              <a:t>Pourquoi procédons-nous à un contrôle ?</a:t>
            </a:r>
          </a:p>
          <a:p>
            <a:r>
              <a:rPr lang="fr-FR"/>
              <a:t>Pour voir nos progrès en vue d'atteindre un objectif.</a:t>
            </a:r>
          </a:p>
          <a:p>
            <a:pPr marL="0" indent="0">
              <a:buNone/>
            </a:pPr>
            <a:endParaRPr lang="en-US" sz="4000" dirty="0"/>
          </a:p>
          <a:p>
            <a:pPr marL="0" indent="0">
              <a:buNone/>
            </a:pPr>
            <a:r>
              <a:rPr lang="fr-FR" sz="4000"/>
              <a:t>Pourquoi procédons-nous à une évaluation ?</a:t>
            </a:r>
          </a:p>
          <a:p>
            <a:r>
              <a:rPr lang="fr-FR"/>
              <a:t>Afin de voir si nous avons réussi à faire évoluer les choses !</a:t>
            </a:r>
          </a:p>
          <a:p>
            <a:endParaRPr lang="en-US" dirty="0"/>
          </a:p>
        </p:txBody>
      </p:sp>
    </p:spTree>
    <p:extLst>
      <p:ext uri="{BB962C8B-B14F-4D97-AF65-F5344CB8AC3E}">
        <p14:creationId xmlns:p14="http://schemas.microsoft.com/office/powerpoint/2010/main" val="147801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Données de référence</a:t>
            </a:r>
          </a:p>
        </p:txBody>
      </p:sp>
      <p:sp>
        <p:nvSpPr>
          <p:cNvPr id="5" name="Content Placeholder 4"/>
          <p:cNvSpPr>
            <a:spLocks noGrp="1"/>
          </p:cNvSpPr>
          <p:nvPr>
            <p:ph idx="1"/>
          </p:nvPr>
        </p:nvSpPr>
        <p:spPr/>
        <p:txBody>
          <a:bodyPr/>
          <a:lstStyle/>
          <a:p>
            <a:r>
              <a:rPr lang="fr-FR"/>
              <a:t>Pourquoi la collecte de données de référence est-elle importante ?</a:t>
            </a:r>
          </a:p>
          <a:p>
            <a:endParaRPr lang="en-US" dirty="0"/>
          </a:p>
          <a:p>
            <a:r>
              <a:rPr lang="fr-FR"/>
              <a:t>Elle permet de comparer les performances depuis le lancement d'un programme.</a:t>
            </a:r>
          </a:p>
        </p:txBody>
      </p:sp>
    </p:spTree>
    <p:extLst>
      <p:ext uri="{BB962C8B-B14F-4D97-AF65-F5344CB8AC3E}">
        <p14:creationId xmlns:p14="http://schemas.microsoft.com/office/powerpoint/2010/main" val="421558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Types d'indicateurs</a:t>
            </a:r>
          </a:p>
        </p:txBody>
      </p:sp>
      <p:sp>
        <p:nvSpPr>
          <p:cNvPr id="3" name="Content Placeholder 2"/>
          <p:cNvSpPr>
            <a:spLocks noGrp="1"/>
          </p:cNvSpPr>
          <p:nvPr>
            <p:ph idx="1"/>
          </p:nvPr>
        </p:nvSpPr>
        <p:spPr/>
        <p:txBody>
          <a:bodyPr/>
          <a:lstStyle/>
          <a:p>
            <a:r>
              <a:rPr lang="fr-FR" dirty="0"/>
              <a:t>Qualitatif : descriptif</a:t>
            </a:r>
          </a:p>
          <a:p>
            <a:r>
              <a:rPr lang="fr-FR" dirty="0"/>
              <a:t>Quantitatif : numérique</a:t>
            </a:r>
          </a:p>
          <a:p>
            <a:pPr marL="0" indent="0">
              <a:buNone/>
            </a:pPr>
            <a:endParaRPr lang="en-US" dirty="0"/>
          </a:p>
          <a:p>
            <a:r>
              <a:rPr lang="fr-FR" dirty="0"/>
              <a:t>Processus : Nombre de réunions, de personnes formées</a:t>
            </a:r>
          </a:p>
          <a:p>
            <a:r>
              <a:rPr lang="fr-FR" dirty="0"/>
              <a:t>Résultats : Pourcentage de centres de santé ne signalant aucune rupture de stock de médicaments, de produits de diagnostic</a:t>
            </a:r>
          </a:p>
          <a:p>
            <a:r>
              <a:rPr lang="fr-FR" dirty="0"/>
              <a:t>Impact : incidence annuelle du paludisme</a:t>
            </a:r>
          </a:p>
          <a:p>
            <a:endParaRPr lang="en-US" dirty="0"/>
          </a:p>
        </p:txBody>
      </p:sp>
    </p:spTree>
    <p:extLst>
      <p:ext uri="{BB962C8B-B14F-4D97-AF65-F5344CB8AC3E}">
        <p14:creationId xmlns:p14="http://schemas.microsoft.com/office/powerpoint/2010/main" val="37281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Critères de l'indicateur</a:t>
            </a:r>
          </a:p>
        </p:txBody>
      </p:sp>
      <p:sp>
        <p:nvSpPr>
          <p:cNvPr id="3" name="Content Placeholder 2"/>
          <p:cNvSpPr>
            <a:spLocks noGrp="1"/>
          </p:cNvSpPr>
          <p:nvPr>
            <p:ph idx="1"/>
          </p:nvPr>
        </p:nvSpPr>
        <p:spPr/>
        <p:txBody>
          <a:bodyPr/>
          <a:lstStyle/>
          <a:p>
            <a:r>
              <a:rPr lang="fr-FR"/>
              <a:t>Pratique</a:t>
            </a:r>
          </a:p>
          <a:p>
            <a:r>
              <a:rPr lang="fr-FR"/>
              <a:t>Indépendant</a:t>
            </a:r>
          </a:p>
          <a:p>
            <a:r>
              <a:rPr lang="fr-FR"/>
              <a:t>Fiable</a:t>
            </a:r>
          </a:p>
          <a:p>
            <a:r>
              <a:rPr lang="fr-FR"/>
              <a:t>Pertinent</a:t>
            </a:r>
          </a:p>
          <a:p>
            <a:r>
              <a:rPr lang="fr-FR"/>
              <a:t>Axé sur les résultats</a:t>
            </a:r>
          </a:p>
          <a:p>
            <a:r>
              <a:rPr lang="fr-FR"/>
              <a:t>Lié au plan stratégique</a:t>
            </a:r>
          </a:p>
          <a:p>
            <a:endParaRPr lang="en-US" dirty="0"/>
          </a:p>
        </p:txBody>
      </p:sp>
    </p:spTree>
    <p:extLst>
      <p:ext uri="{BB962C8B-B14F-4D97-AF65-F5344CB8AC3E}">
        <p14:creationId xmlns:p14="http://schemas.microsoft.com/office/powerpoint/2010/main" val="38071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5316-199D-1C4B-A973-7B1BF0DB7A06}"/>
              </a:ext>
            </a:extLst>
          </p:cNvPr>
          <p:cNvSpPr>
            <a:spLocks noGrp="1"/>
          </p:cNvSpPr>
          <p:nvPr>
            <p:ph type="title"/>
          </p:nvPr>
        </p:nvSpPr>
        <p:spPr/>
        <p:txBody>
          <a:bodyPr/>
          <a:lstStyle/>
          <a:p>
            <a:r>
              <a:rPr lang="fr-FR"/>
              <a:t>Mesures de raffinage</a:t>
            </a:r>
          </a:p>
        </p:txBody>
      </p:sp>
      <p:sp>
        <p:nvSpPr>
          <p:cNvPr id="3" name="Content Placeholder 2">
            <a:extLst>
              <a:ext uri="{FF2B5EF4-FFF2-40B4-BE49-F238E27FC236}">
                <a16:creationId xmlns:a16="http://schemas.microsoft.com/office/drawing/2014/main" id="{378A708E-666C-D744-8DD8-D33DA5C59D9D}"/>
              </a:ext>
            </a:extLst>
          </p:cNvPr>
          <p:cNvSpPr>
            <a:spLocks noGrp="1"/>
          </p:cNvSpPr>
          <p:nvPr>
            <p:ph idx="1"/>
          </p:nvPr>
        </p:nvSpPr>
        <p:spPr/>
        <p:txBody>
          <a:bodyPr/>
          <a:lstStyle/>
          <a:p>
            <a:r>
              <a:rPr lang="fr-FR"/>
              <a:t>Les diapositives suivantes présentent des exemples d'indicateurs pour des défis spécifiques. Les textes en rouge sont des suggestions de modifications pour affiner ces indicateurs afin de les rendre plus spécifiques et de mesurer l'évolution dans le temps. </a:t>
            </a:r>
          </a:p>
        </p:txBody>
      </p:sp>
    </p:spTree>
    <p:extLst>
      <p:ext uri="{BB962C8B-B14F-4D97-AF65-F5344CB8AC3E}">
        <p14:creationId xmlns:p14="http://schemas.microsoft.com/office/powerpoint/2010/main" val="257475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Défi : Manque de formation et d'information sur la gestion des cas et la surveillance</a:t>
            </a:r>
          </a:p>
        </p:txBody>
      </p:sp>
      <p:sp>
        <p:nvSpPr>
          <p:cNvPr id="3" name="Content Placeholder 2"/>
          <p:cNvSpPr>
            <a:spLocks noGrp="1"/>
          </p:cNvSpPr>
          <p:nvPr>
            <p:ph idx="1"/>
          </p:nvPr>
        </p:nvSpPr>
        <p:spPr/>
        <p:txBody>
          <a:bodyPr/>
          <a:lstStyle/>
          <a:p>
            <a:pPr marL="0" indent="0">
              <a:buNone/>
            </a:pPr>
            <a:endParaRPr lang="en-US" dirty="0"/>
          </a:p>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259897358"/>
              </p:ext>
            </p:extLst>
          </p:nvPr>
        </p:nvGraphicFramePr>
        <p:xfrm>
          <a:off x="1294410" y="1843184"/>
          <a:ext cx="9595262" cy="4287520"/>
        </p:xfrm>
        <a:graphic>
          <a:graphicData uri="http://schemas.openxmlformats.org/drawingml/2006/table">
            <a:tbl>
              <a:tblPr firstRow="1" bandRow="1">
                <a:tableStyleId>{3B4B98B0-60AC-42C2-AFA5-B58CD77FA1E5}</a:tableStyleId>
              </a:tblPr>
              <a:tblGrid>
                <a:gridCol w="3245198">
                  <a:extLst>
                    <a:ext uri="{9D8B030D-6E8A-4147-A177-3AD203B41FA5}">
                      <a16:colId xmlns:a16="http://schemas.microsoft.com/office/drawing/2014/main" val="1024781492"/>
                    </a:ext>
                  </a:extLst>
                </a:gridCol>
                <a:gridCol w="3175032">
                  <a:extLst>
                    <a:ext uri="{9D8B030D-6E8A-4147-A177-3AD203B41FA5}">
                      <a16:colId xmlns:a16="http://schemas.microsoft.com/office/drawing/2014/main" val="2910463161"/>
                    </a:ext>
                  </a:extLst>
                </a:gridCol>
                <a:gridCol w="3175032">
                  <a:extLst>
                    <a:ext uri="{9D8B030D-6E8A-4147-A177-3AD203B41FA5}">
                      <a16:colId xmlns:a16="http://schemas.microsoft.com/office/drawing/2014/main" val="91795024"/>
                    </a:ext>
                  </a:extLst>
                </a:gridCol>
              </a:tblGrid>
              <a:tr h="370840">
                <a:tc>
                  <a:txBody>
                    <a:bodyPr/>
                    <a:lstStyle/>
                    <a:p>
                      <a:r>
                        <a:rPr lang="fr-FR" sz="1600" b="1" i="0">
                          <a:latin typeface="Arial" panose="020B0604020202020204" pitchFamily="34" charset="0"/>
                          <a:cs typeface="Arial" panose="020B0604020202020204" pitchFamily="34" charset="0"/>
                        </a:rPr>
                        <a:t>Indicateur</a:t>
                      </a:r>
                    </a:p>
                  </a:txBody>
                  <a:tcPr/>
                </a:tc>
                <a:tc>
                  <a:txBody>
                    <a:bodyPr/>
                    <a:lstStyle/>
                    <a:p>
                      <a:r>
                        <a:rPr lang="fr-FR" sz="1600" b="1" i="0">
                          <a:latin typeface="Arial" panose="020B0604020202020204" pitchFamily="34" charset="0"/>
                          <a:cs typeface="Arial" panose="020B0604020202020204" pitchFamily="34" charset="0"/>
                        </a:rPr>
                        <a:t>Numérateur</a:t>
                      </a:r>
                    </a:p>
                  </a:txBody>
                  <a:tcPr/>
                </a:tc>
                <a:tc>
                  <a:txBody>
                    <a:bodyPr/>
                    <a:lstStyle/>
                    <a:p>
                      <a:r>
                        <a:rPr lang="fr-FR" sz="1600" b="1" i="0">
                          <a:latin typeface="Arial" panose="020B0604020202020204" pitchFamily="34" charset="0"/>
                          <a:cs typeface="Arial" panose="020B0604020202020204" pitchFamily="34" charset="0"/>
                        </a:rPr>
                        <a:t>Dénominateur</a:t>
                      </a:r>
                    </a:p>
                  </a:txBody>
                  <a:tcPr/>
                </a:tc>
                <a:extLst>
                  <a:ext uri="{0D108BD9-81ED-4DB2-BD59-A6C34878D82A}">
                    <a16:rowId xmlns:a16="http://schemas.microsoft.com/office/drawing/2014/main" val="2443116506"/>
                  </a:ext>
                </a:extLst>
              </a:tr>
              <a:tr h="370840">
                <a:tc>
                  <a:txBody>
                    <a:bodyPr/>
                    <a:lstStyle/>
                    <a:p>
                      <a:r>
                        <a:rPr lang="fr-FR" sz="1300" b="0" i="0" dirty="0">
                          <a:latin typeface="Arial" panose="020B0604020202020204" pitchFamily="34" charset="0"/>
                          <a:cs typeface="Arial" panose="020B0604020202020204" pitchFamily="34" charset="0"/>
                        </a:rPr>
                        <a:t>% de formations internes réalisées</a:t>
                      </a:r>
                    </a:p>
                  </a:txBody>
                  <a:tcPr/>
                </a:tc>
                <a:tc>
                  <a:txBody>
                    <a:bodyPr/>
                    <a:lstStyle/>
                    <a:p>
                      <a:r>
                        <a:rPr lang="fr-FR" sz="1300" b="0" i="0">
                          <a:latin typeface="Arial" panose="020B0604020202020204" pitchFamily="34" charset="0"/>
                          <a:cs typeface="Arial" panose="020B0604020202020204" pitchFamily="34" charset="0"/>
                        </a:rPr>
                        <a:t>Nombres de formations internes réalisées</a:t>
                      </a:r>
                    </a:p>
                  </a:txBody>
                  <a:tcPr/>
                </a:tc>
                <a:tc>
                  <a:txBody>
                    <a:bodyPr/>
                    <a:lstStyle/>
                    <a:p>
                      <a:r>
                        <a:rPr lang="fr-FR" sz="1300" b="0" i="0">
                          <a:latin typeface="Arial" panose="020B0604020202020204" pitchFamily="34" charset="0"/>
                          <a:cs typeface="Arial" panose="020B0604020202020204" pitchFamily="34" charset="0"/>
                        </a:rPr>
                        <a:t>Nombre total de centres de santé dans le district</a:t>
                      </a:r>
                    </a:p>
                  </a:txBody>
                  <a:tcPr/>
                </a:tc>
                <a:extLst>
                  <a:ext uri="{0D108BD9-81ED-4DB2-BD59-A6C34878D82A}">
                    <a16:rowId xmlns:a16="http://schemas.microsoft.com/office/drawing/2014/main" val="1563472155"/>
                  </a:ext>
                </a:extLst>
              </a:tr>
              <a:tr h="370840">
                <a:tc>
                  <a:txBody>
                    <a:bodyPr/>
                    <a:lstStyle/>
                    <a:p>
                      <a:r>
                        <a:rPr lang="fr-FR" sz="1300" b="0" i="0" dirty="0">
                          <a:latin typeface="Arial" panose="020B0604020202020204" pitchFamily="34" charset="0"/>
                          <a:cs typeface="Arial" panose="020B0604020202020204" pitchFamily="34" charset="0"/>
                        </a:rPr>
                        <a:t>% de visites de supervision d'appui effectuées</a:t>
                      </a:r>
                    </a:p>
                  </a:txBody>
                  <a:tcPr/>
                </a:tc>
                <a:tc>
                  <a:txBody>
                    <a:bodyPr/>
                    <a:lstStyle/>
                    <a:p>
                      <a:r>
                        <a:rPr lang="fr-FR" sz="1300" b="0" i="0" dirty="0">
                          <a:latin typeface="Arial" panose="020B0604020202020204" pitchFamily="34" charset="0"/>
                          <a:cs typeface="Arial" panose="020B0604020202020204" pitchFamily="34" charset="0"/>
                        </a:rPr>
                        <a:t>Nombre de visites de supervision d'appui effectuées </a:t>
                      </a:r>
                      <a:r>
                        <a:rPr lang="fr-FR" sz="1300" b="0" i="0" dirty="0">
                          <a:solidFill>
                            <a:srgbClr val="FF0000"/>
                          </a:solidFill>
                          <a:latin typeface="Arial" panose="020B0604020202020204" pitchFamily="34" charset="0"/>
                          <a:cs typeface="Arial" panose="020B0604020202020204" pitchFamily="34" charset="0"/>
                        </a:rPr>
                        <a:t>où les problèmes ont été résolus/assistance technique (AT) fournie</a:t>
                      </a:r>
                    </a:p>
                  </a:txBody>
                  <a:tcPr/>
                </a:tc>
                <a:tc>
                  <a:txBody>
                    <a:bodyPr/>
                    <a:lstStyle/>
                    <a:p>
                      <a:r>
                        <a:rPr lang="fr-FR" sz="1300" b="0" i="0" dirty="0">
                          <a:latin typeface="Arial" panose="020B0604020202020204" pitchFamily="34" charset="0"/>
                          <a:cs typeface="Arial" panose="020B0604020202020204" pitchFamily="34" charset="0"/>
                        </a:rPr>
                        <a:t>Nombre total de centres de santé dans le district</a:t>
                      </a:r>
                      <a:r>
                        <a:rPr lang="fr-FR" sz="1300" b="0" i="0" baseline="0" dirty="0">
                          <a:latin typeface="Arial" panose="020B0604020202020204" pitchFamily="34" charset="0"/>
                          <a:cs typeface="Arial" panose="020B0604020202020204" pitchFamily="34" charset="0"/>
                        </a:rPr>
                        <a:t> </a:t>
                      </a:r>
                      <a:r>
                        <a:rPr lang="fr-FR" sz="1300" b="0" i="0" baseline="0" dirty="0">
                          <a:solidFill>
                            <a:srgbClr val="FF0000"/>
                          </a:solidFill>
                          <a:latin typeface="Arial" panose="020B0604020202020204" pitchFamily="34" charset="0"/>
                          <a:cs typeface="Arial" panose="020B0604020202020204" pitchFamily="34" charset="0"/>
                        </a:rPr>
                        <a:t>ayant reçu une visite de supervision de soutien et ont eu un problème de mentorat clinique (MC)</a:t>
                      </a:r>
                    </a:p>
                  </a:txBody>
                  <a:tcPr/>
                </a:tc>
                <a:extLst>
                  <a:ext uri="{0D108BD9-81ED-4DB2-BD59-A6C34878D82A}">
                    <a16:rowId xmlns:a16="http://schemas.microsoft.com/office/drawing/2014/main" val="25299815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300" b="0" i="0">
                          <a:latin typeface="Arial" panose="020B0604020202020204" pitchFamily="34" charset="0"/>
                          <a:cs typeface="Arial" panose="020B0604020202020204" pitchFamily="34" charset="0"/>
                        </a:rPr>
                        <a:t>% d'agents communautaires de santé (ACS) formés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300" b="0" i="0" dirty="0">
                          <a:latin typeface="Arial" panose="020B0604020202020204" pitchFamily="34" charset="0"/>
                          <a:cs typeface="Arial" panose="020B0604020202020204" pitchFamily="34" charset="0"/>
                        </a:rPr>
                        <a:t>Nombre d'ACS formés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300" b="0" i="0">
                          <a:latin typeface="Arial" panose="020B0604020202020204" pitchFamily="34" charset="0"/>
                          <a:cs typeface="Arial" panose="020B0604020202020204" pitchFamily="34" charset="0"/>
                        </a:rPr>
                        <a:t>Nombre total d'ACS dans le district</a:t>
                      </a:r>
                    </a:p>
                  </a:txBody>
                  <a:tcPr/>
                </a:tc>
                <a:extLst>
                  <a:ext uri="{0D108BD9-81ED-4DB2-BD59-A6C34878D82A}">
                    <a16:rowId xmlns:a16="http://schemas.microsoft.com/office/drawing/2014/main" val="133944700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300" b="0" i="0">
                          <a:solidFill>
                            <a:srgbClr val="FF0000"/>
                          </a:solidFill>
                          <a:latin typeface="Arial" panose="020B0604020202020204" pitchFamily="34" charset="0"/>
                          <a:cs typeface="Arial" panose="020B0604020202020204" pitchFamily="34" charset="0"/>
                        </a:rPr>
                        <a:t>% d'assistants en pharmacie (AP) donnant des mises à jour du niveau des stocks de paludisme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300" b="0" i="0">
                          <a:solidFill>
                            <a:srgbClr val="FF0000"/>
                          </a:solidFill>
                          <a:latin typeface="Arial" panose="020B0604020202020204" pitchFamily="34" charset="0"/>
                          <a:cs typeface="Arial" panose="020B0604020202020204" pitchFamily="34" charset="0"/>
                        </a:rPr>
                        <a:t>Nombre de centres de santé où les AP font des mises à jour hebdomadaires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300" b="0" i="0" dirty="0">
                          <a:solidFill>
                            <a:srgbClr val="FF0000"/>
                          </a:solidFill>
                          <a:latin typeface="Arial" panose="020B0604020202020204" pitchFamily="34" charset="0"/>
                          <a:cs typeface="Arial" panose="020B0604020202020204" pitchFamily="34" charset="0"/>
                        </a:rPr>
                        <a:t>Nombre total de centres de santé dans le district</a:t>
                      </a:r>
                    </a:p>
                  </a:txBody>
                  <a:tcPr/>
                </a:tc>
                <a:extLst>
                  <a:ext uri="{0D108BD9-81ED-4DB2-BD59-A6C34878D82A}">
                    <a16:rowId xmlns:a16="http://schemas.microsoft.com/office/drawing/2014/main" val="33476046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300" b="0" i="0" dirty="0">
                          <a:solidFill>
                            <a:srgbClr val="FF0000"/>
                          </a:solidFill>
                          <a:latin typeface="Arial" panose="020B0604020202020204" pitchFamily="34" charset="0"/>
                          <a:cs typeface="Arial" panose="020B0604020202020204" pitchFamily="34" charset="0"/>
                        </a:rPr>
                        <a:t>% de centres de santé disposant d'un tableau MC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300" b="0" i="0" dirty="0">
                          <a:solidFill>
                            <a:srgbClr val="FF0000"/>
                          </a:solidFill>
                          <a:latin typeface="Arial" panose="020B0604020202020204" pitchFamily="34" charset="0"/>
                          <a:cs typeface="Arial" panose="020B0604020202020204" pitchFamily="34" charset="0"/>
                        </a:rPr>
                        <a:t>Nombre de centres de santé disposant d'un tableau MC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300" b="0" i="0" dirty="0">
                          <a:solidFill>
                            <a:srgbClr val="FF0000"/>
                          </a:solidFill>
                          <a:latin typeface="Arial" panose="020B0604020202020204" pitchFamily="34" charset="0"/>
                          <a:cs typeface="Arial" panose="020B0604020202020204" pitchFamily="34" charset="0"/>
                        </a:rPr>
                        <a:t>Nombre total de centres de santé dans le district</a:t>
                      </a:r>
                    </a:p>
                  </a:txBody>
                  <a:tcPr/>
                </a:tc>
                <a:extLst>
                  <a:ext uri="{0D108BD9-81ED-4DB2-BD59-A6C34878D82A}">
                    <a16:rowId xmlns:a16="http://schemas.microsoft.com/office/drawing/2014/main" val="147129082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300" b="0" i="0">
                          <a:latin typeface="Arial" panose="020B0604020202020204" pitchFamily="34" charset="0"/>
                          <a:cs typeface="Arial" panose="020B0604020202020204" pitchFamily="34" charset="0"/>
                        </a:rPr>
                        <a:t>% de patients dont le paludisme a été confirmé et qui ont reçu un traitement approprié conformément aux directives nationales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300" b="0" i="0">
                          <a:latin typeface="Arial" panose="020B0604020202020204" pitchFamily="34" charset="0"/>
                          <a:cs typeface="Arial" panose="020B0604020202020204" pitchFamily="34" charset="0"/>
                        </a:rPr>
                        <a:t>Nombre de cas confirmés</a:t>
                      </a:r>
                      <a:r>
                        <a:rPr lang="fr-FR" sz="1300" b="0" i="0" baseline="0">
                          <a:latin typeface="Arial" panose="020B0604020202020204" pitchFamily="34" charset="0"/>
                          <a:cs typeface="Arial" panose="020B0604020202020204" pitchFamily="34" charset="0"/>
                        </a:rPr>
                        <a:t> traités conformément aux directives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300" b="0" i="0" dirty="0">
                          <a:latin typeface="Arial" panose="020B0604020202020204" pitchFamily="34" charset="0"/>
                          <a:cs typeface="Arial" panose="020B0604020202020204" pitchFamily="34" charset="0"/>
                        </a:rPr>
                        <a:t>Nombre de cas confirmés de paludisme traités</a:t>
                      </a:r>
                    </a:p>
                  </a:txBody>
                  <a:tcPr/>
                </a:tc>
                <a:extLst>
                  <a:ext uri="{0D108BD9-81ED-4DB2-BD59-A6C34878D82A}">
                    <a16:rowId xmlns:a16="http://schemas.microsoft.com/office/drawing/2014/main" val="3805152260"/>
                  </a:ext>
                </a:extLst>
              </a:tr>
            </a:tbl>
          </a:graphicData>
        </a:graphic>
      </p:graphicFrame>
    </p:spTree>
    <p:extLst>
      <p:ext uri="{BB962C8B-B14F-4D97-AF65-F5344CB8AC3E}">
        <p14:creationId xmlns:p14="http://schemas.microsoft.com/office/powerpoint/2010/main" val="133188265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Défi : Manque d'engagement communautaire </a:t>
            </a:r>
            <a:br>
              <a:rPr lang="fr-FR" dirty="0"/>
            </a:br>
            <a:r>
              <a:rPr lang="fr-FR" dirty="0"/>
              <a:t>vis-à-vis du paludisme</a:t>
            </a:r>
          </a:p>
        </p:txBody>
      </p:sp>
      <p:sp>
        <p:nvSpPr>
          <p:cNvPr id="3" name="Content Placeholder 2"/>
          <p:cNvSpPr>
            <a:spLocks noGrp="1"/>
          </p:cNvSpPr>
          <p:nvPr>
            <p:ph idx="1"/>
          </p:nvPr>
        </p:nvSpPr>
        <p:spPr/>
        <p:txBody>
          <a:bodyPr/>
          <a:lstStyle/>
          <a:p>
            <a:pPr marL="0" indent="0">
              <a:buNone/>
            </a:pPr>
            <a:endParaRPr lang="en-US" dirty="0"/>
          </a:p>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734975800"/>
              </p:ext>
            </p:extLst>
          </p:nvPr>
        </p:nvGraphicFramePr>
        <p:xfrm>
          <a:off x="1294410" y="2065616"/>
          <a:ext cx="9595263" cy="4039885"/>
        </p:xfrm>
        <a:graphic>
          <a:graphicData uri="http://schemas.openxmlformats.org/drawingml/2006/table">
            <a:tbl>
              <a:tblPr firstRow="1" bandRow="1">
                <a:tableStyleId>{3B4B98B0-60AC-42C2-AFA5-B58CD77FA1E5}</a:tableStyleId>
              </a:tblPr>
              <a:tblGrid>
                <a:gridCol w="4347684">
                  <a:extLst>
                    <a:ext uri="{9D8B030D-6E8A-4147-A177-3AD203B41FA5}">
                      <a16:colId xmlns:a16="http://schemas.microsoft.com/office/drawing/2014/main" val="1024781492"/>
                    </a:ext>
                  </a:extLst>
                </a:gridCol>
                <a:gridCol w="2258773">
                  <a:extLst>
                    <a:ext uri="{9D8B030D-6E8A-4147-A177-3AD203B41FA5}">
                      <a16:colId xmlns:a16="http://schemas.microsoft.com/office/drawing/2014/main" val="1976095230"/>
                    </a:ext>
                  </a:extLst>
                </a:gridCol>
                <a:gridCol w="2988806">
                  <a:extLst>
                    <a:ext uri="{9D8B030D-6E8A-4147-A177-3AD203B41FA5}">
                      <a16:colId xmlns:a16="http://schemas.microsoft.com/office/drawing/2014/main" val="3873678138"/>
                    </a:ext>
                  </a:extLst>
                </a:gridCol>
              </a:tblGrid>
              <a:tr h="380701">
                <a:tc>
                  <a:txBody>
                    <a:bodyPr/>
                    <a:lstStyle/>
                    <a:p>
                      <a:r>
                        <a:rPr lang="fr-FR" sz="1600" b="1">
                          <a:latin typeface="Arial" panose="020B0604020202020204" pitchFamily="34" charset="0"/>
                          <a:cs typeface="Arial" panose="020B0604020202020204" pitchFamily="34" charset="0"/>
                        </a:rPr>
                        <a:t>Indicateur</a:t>
                      </a:r>
                    </a:p>
                  </a:txBody>
                  <a:tcPr/>
                </a:tc>
                <a:tc>
                  <a:txBody>
                    <a:bodyPr/>
                    <a:lstStyle/>
                    <a:p>
                      <a:r>
                        <a:rPr lang="fr-FR" sz="1600" b="1">
                          <a:latin typeface="Arial" panose="020B0604020202020204" pitchFamily="34" charset="0"/>
                          <a:cs typeface="Arial" panose="020B0604020202020204" pitchFamily="34" charset="0"/>
                        </a:rPr>
                        <a:t>Numérateur</a:t>
                      </a:r>
                    </a:p>
                  </a:txBody>
                  <a:tcPr/>
                </a:tc>
                <a:tc>
                  <a:txBody>
                    <a:bodyPr/>
                    <a:lstStyle/>
                    <a:p>
                      <a:r>
                        <a:rPr lang="fr-FR" sz="1600" b="1">
                          <a:latin typeface="Arial" panose="020B0604020202020204" pitchFamily="34" charset="0"/>
                          <a:cs typeface="Arial" panose="020B0604020202020204" pitchFamily="34" charset="0"/>
                        </a:rPr>
                        <a:t>Dénominateur</a:t>
                      </a:r>
                    </a:p>
                  </a:txBody>
                  <a:tcPr/>
                </a:tc>
                <a:extLst>
                  <a:ext uri="{0D108BD9-81ED-4DB2-BD59-A6C34878D82A}">
                    <a16:rowId xmlns:a16="http://schemas.microsoft.com/office/drawing/2014/main" val="2443116506"/>
                  </a:ext>
                </a:extLst>
              </a:tr>
              <a:tr h="663503">
                <a:tc>
                  <a:txBody>
                    <a:bodyPr/>
                    <a:lstStyle/>
                    <a:p>
                      <a:r>
                        <a:rPr lang="fr-FR" sz="1400" dirty="0">
                          <a:latin typeface="Arial" panose="020B0604020202020204" pitchFamily="34" charset="0"/>
                          <a:cs typeface="Arial" panose="020B0604020202020204" pitchFamily="34" charset="0"/>
                        </a:rPr>
                        <a:t>% de centres de santé où une éducation dans le domaine de la santé a été dispensée</a:t>
                      </a:r>
                    </a:p>
                  </a:txBody>
                  <a:tcPr/>
                </a:tc>
                <a:tc>
                  <a:txBody>
                    <a:bodyPr/>
                    <a:lstStyle/>
                    <a:p>
                      <a:r>
                        <a:rPr lang="fr-FR" sz="1400">
                          <a:latin typeface="Arial" panose="020B0604020202020204" pitchFamily="34" charset="0"/>
                          <a:cs typeface="Arial" panose="020B0604020202020204" pitchFamily="34" charset="0"/>
                        </a:rPr>
                        <a:t>Nombre de centre de santé où une éducation dans le domaine de la santé a été dispensée</a:t>
                      </a:r>
                    </a:p>
                  </a:txBody>
                  <a:tcPr/>
                </a:tc>
                <a:tc>
                  <a:txBody>
                    <a:bodyPr/>
                    <a:lstStyle/>
                    <a:p>
                      <a:r>
                        <a:rPr lang="fr-FR" sz="1400">
                          <a:latin typeface="Arial" panose="020B0604020202020204" pitchFamily="34" charset="0"/>
                          <a:cs typeface="Arial" panose="020B0604020202020204" pitchFamily="34" charset="0"/>
                        </a:rPr>
                        <a:t>Nombre total de centres de santé dans le district</a:t>
                      </a:r>
                    </a:p>
                  </a:txBody>
                  <a:tcPr/>
                </a:tc>
                <a:extLst>
                  <a:ext uri="{0D108BD9-81ED-4DB2-BD59-A6C34878D82A}">
                    <a16:rowId xmlns:a16="http://schemas.microsoft.com/office/drawing/2014/main" val="701877154"/>
                  </a:ext>
                </a:extLst>
              </a:tr>
              <a:tr h="699432">
                <a:tc>
                  <a:txBody>
                    <a:bodyPr/>
                    <a:lstStyle/>
                    <a:p>
                      <a:r>
                        <a:rPr lang="fr-FR" sz="1400">
                          <a:latin typeface="Arial" panose="020B0604020202020204" pitchFamily="34" charset="0"/>
                          <a:cs typeface="Arial" panose="020B0604020202020204" pitchFamily="34" charset="0"/>
                        </a:rPr>
                        <a:t>% de personnes de plus de 12 ans ayant reçu une éducation dans le domaine de la santé</a:t>
                      </a:r>
                    </a:p>
                    <a:p>
                      <a:r>
                        <a:rPr lang="fr-FR" sz="1400">
                          <a:solidFill>
                            <a:srgbClr val="FF0000"/>
                          </a:solidFill>
                          <a:latin typeface="Arial" panose="020B0604020202020204" pitchFamily="34" charset="0"/>
                          <a:cs typeface="Arial" panose="020B0604020202020204" pitchFamily="34" charset="0"/>
                        </a:rPr>
                        <a:t>(remplacer par des villages)</a:t>
                      </a:r>
                    </a:p>
                  </a:txBody>
                  <a:tcPr/>
                </a:tc>
                <a:tc>
                  <a:txBody>
                    <a:bodyPr/>
                    <a:lstStyle/>
                    <a:p>
                      <a:r>
                        <a:rPr lang="fr-FR" sz="1400">
                          <a:latin typeface="Arial" panose="020B0604020202020204" pitchFamily="34" charset="0"/>
                          <a:cs typeface="Arial" panose="020B0604020202020204" pitchFamily="34" charset="0"/>
                        </a:rPr>
                        <a:t>Nombre de personnes ayant reçu une éducation dans le domaine de la santé</a:t>
                      </a:r>
                    </a:p>
                  </a:txBody>
                  <a:tcPr/>
                </a:tc>
                <a:tc>
                  <a:txBody>
                    <a:bodyPr/>
                    <a:lstStyle/>
                    <a:p>
                      <a:r>
                        <a:rPr lang="fr-FR" sz="1400" dirty="0">
                          <a:latin typeface="Arial" panose="020B0604020202020204" pitchFamily="34" charset="0"/>
                          <a:cs typeface="Arial" panose="020B0604020202020204" pitchFamily="34" charset="0"/>
                        </a:rPr>
                        <a:t>Nombre total de personnes ciblées par la PIH</a:t>
                      </a:r>
                    </a:p>
                  </a:txBody>
                  <a:tcPr/>
                </a:tc>
                <a:extLst>
                  <a:ext uri="{0D108BD9-81ED-4DB2-BD59-A6C34878D82A}">
                    <a16:rowId xmlns:a16="http://schemas.microsoft.com/office/drawing/2014/main" val="2930263150"/>
                  </a:ext>
                </a:extLst>
              </a:tr>
              <a:tr h="950026">
                <a:tc>
                  <a:txBody>
                    <a:bodyPr/>
                    <a:lstStyle/>
                    <a:p>
                      <a:r>
                        <a:rPr lang="fr-FR" sz="1400" dirty="0">
                          <a:solidFill>
                            <a:srgbClr val="FF0000"/>
                          </a:solidFill>
                          <a:latin typeface="Arial" panose="020B0604020202020204" pitchFamily="34" charset="0"/>
                          <a:cs typeface="Arial" panose="020B0604020202020204" pitchFamily="34" charset="0"/>
                        </a:rPr>
                        <a:t>% de groupes communautaires engagés dans la sensibilisation au paludisme avant la PIH</a:t>
                      </a:r>
                    </a:p>
                  </a:txBody>
                  <a:tcPr/>
                </a:tc>
                <a:tc>
                  <a:txBody>
                    <a:bodyPr/>
                    <a:lstStyle/>
                    <a:p>
                      <a:r>
                        <a:rPr lang="fr-FR" sz="1400">
                          <a:solidFill>
                            <a:srgbClr val="FF0000"/>
                          </a:solidFill>
                          <a:latin typeface="Arial" panose="020B0604020202020204" pitchFamily="34" charset="0"/>
                          <a:cs typeface="Arial" panose="020B0604020202020204" pitchFamily="34" charset="0"/>
                        </a:rPr>
                        <a:t>Nombre de groupes engagés</a:t>
                      </a:r>
                    </a:p>
                  </a:txBody>
                  <a:tcPr/>
                </a:tc>
                <a:tc>
                  <a:txBody>
                    <a:bodyPr/>
                    <a:lstStyle/>
                    <a:p>
                      <a:r>
                        <a:rPr lang="fr-FR" sz="1400" dirty="0">
                          <a:solidFill>
                            <a:srgbClr val="FF0000"/>
                          </a:solidFill>
                          <a:latin typeface="Arial" panose="020B0604020202020204" pitchFamily="34" charset="0"/>
                          <a:cs typeface="Arial" panose="020B0604020202020204" pitchFamily="34" charset="0"/>
                        </a:rPr>
                        <a:t>Nombre total de groupes ciblés (église, chefs traditionnels, conseillers, écoles, agents de santé communautaires (ACS)</a:t>
                      </a:r>
                    </a:p>
                  </a:txBody>
                  <a:tcPr/>
                </a:tc>
                <a:extLst>
                  <a:ext uri="{0D108BD9-81ED-4DB2-BD59-A6C34878D82A}">
                    <a16:rowId xmlns:a16="http://schemas.microsoft.com/office/drawing/2014/main" val="2308968355"/>
                  </a:ext>
                </a:extLst>
              </a:tr>
              <a:tr h="819398">
                <a:tc>
                  <a:txBody>
                    <a:bodyPr/>
                    <a:lstStyle/>
                    <a:p>
                      <a:r>
                        <a:rPr lang="fr-FR" sz="1400" dirty="0">
                          <a:latin typeface="Arial" panose="020B0604020202020204" pitchFamily="34" charset="0"/>
                          <a:cs typeface="Arial" panose="020B0604020202020204" pitchFamily="34" charset="0"/>
                        </a:rPr>
                        <a:t>% de la population protégée par la PIH au cours des 12 derniers mois dans les zones ciblées par la PIH (couverture opérationnelle de la PIH)</a:t>
                      </a:r>
                    </a:p>
                  </a:txBody>
                  <a:tcPr/>
                </a:tc>
                <a:tc>
                  <a:txBody>
                    <a:bodyPr/>
                    <a:lstStyle/>
                    <a:p>
                      <a:r>
                        <a:rPr lang="fr-FR" sz="1400">
                          <a:latin typeface="Arial" panose="020B0604020202020204" pitchFamily="34" charset="0"/>
                          <a:cs typeface="Arial" panose="020B0604020202020204" pitchFamily="34" charset="0"/>
                        </a:rPr>
                        <a:t>Nombre de foyers traités</a:t>
                      </a:r>
                    </a:p>
                  </a:txBody>
                  <a:tcPr/>
                </a:tc>
                <a:tc>
                  <a:txBody>
                    <a:bodyPr/>
                    <a:lstStyle/>
                    <a:p>
                      <a:r>
                        <a:rPr lang="fr-FR" sz="1400" dirty="0">
                          <a:latin typeface="Arial" panose="020B0604020202020204" pitchFamily="34" charset="0"/>
                          <a:cs typeface="Arial" panose="020B0604020202020204" pitchFamily="34" charset="0"/>
                        </a:rPr>
                        <a:t>Nombre total de ménages à traiter</a:t>
                      </a:r>
                    </a:p>
                  </a:txBody>
                  <a:tcPr/>
                </a:tc>
                <a:extLst>
                  <a:ext uri="{0D108BD9-81ED-4DB2-BD59-A6C34878D82A}">
                    <a16:rowId xmlns:a16="http://schemas.microsoft.com/office/drawing/2014/main" val="1604131230"/>
                  </a:ext>
                </a:extLst>
              </a:tr>
            </a:tbl>
          </a:graphicData>
        </a:graphic>
      </p:graphicFrame>
    </p:spTree>
    <p:extLst>
      <p:ext uri="{BB962C8B-B14F-4D97-AF65-F5344CB8AC3E}">
        <p14:creationId xmlns:p14="http://schemas.microsoft.com/office/powerpoint/2010/main" val="1004318417"/>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Défi : Manque de moyens de transport pour les activités liées au paludisme</a:t>
            </a:r>
          </a:p>
        </p:txBody>
      </p:sp>
      <p:graphicFrame>
        <p:nvGraphicFramePr>
          <p:cNvPr id="11" name="Table 10"/>
          <p:cNvGraphicFramePr>
            <a:graphicFrameLocks noGrp="1"/>
          </p:cNvGraphicFramePr>
          <p:nvPr>
            <p:extLst>
              <p:ext uri="{D42A27DB-BD31-4B8C-83A1-F6EECF244321}">
                <p14:modId xmlns:p14="http://schemas.microsoft.com/office/powerpoint/2010/main" val="1927577926"/>
              </p:ext>
            </p:extLst>
          </p:nvPr>
        </p:nvGraphicFramePr>
        <p:xfrm>
          <a:off x="1294411" y="2051461"/>
          <a:ext cx="9595262" cy="3906520"/>
        </p:xfrm>
        <a:graphic>
          <a:graphicData uri="http://schemas.openxmlformats.org/drawingml/2006/table">
            <a:tbl>
              <a:tblPr firstRow="1" bandRow="1">
                <a:tableStyleId>{3B4B98B0-60AC-42C2-AFA5-B58CD77FA1E5}</a:tableStyleId>
              </a:tblPr>
              <a:tblGrid>
                <a:gridCol w="3925885">
                  <a:extLst>
                    <a:ext uri="{9D8B030D-6E8A-4147-A177-3AD203B41FA5}">
                      <a16:colId xmlns:a16="http://schemas.microsoft.com/office/drawing/2014/main" val="1024781492"/>
                    </a:ext>
                  </a:extLst>
                </a:gridCol>
                <a:gridCol w="2470956">
                  <a:extLst>
                    <a:ext uri="{9D8B030D-6E8A-4147-A177-3AD203B41FA5}">
                      <a16:colId xmlns:a16="http://schemas.microsoft.com/office/drawing/2014/main" val="1976095230"/>
                    </a:ext>
                  </a:extLst>
                </a:gridCol>
                <a:gridCol w="3198421">
                  <a:extLst>
                    <a:ext uri="{9D8B030D-6E8A-4147-A177-3AD203B41FA5}">
                      <a16:colId xmlns:a16="http://schemas.microsoft.com/office/drawing/2014/main" val="3873678138"/>
                    </a:ext>
                  </a:extLst>
                </a:gridCol>
              </a:tblGrid>
              <a:tr h="370840">
                <a:tc>
                  <a:txBody>
                    <a:bodyPr/>
                    <a:lstStyle/>
                    <a:p>
                      <a:r>
                        <a:rPr lang="fr-FR" sz="1600" b="1">
                          <a:latin typeface="Arial" panose="020B0604020202020204" pitchFamily="34" charset="0"/>
                          <a:cs typeface="Arial" panose="020B0604020202020204" pitchFamily="34" charset="0"/>
                        </a:rPr>
                        <a:t>Indicateur</a:t>
                      </a:r>
                    </a:p>
                  </a:txBody>
                  <a:tcPr/>
                </a:tc>
                <a:tc>
                  <a:txBody>
                    <a:bodyPr/>
                    <a:lstStyle/>
                    <a:p>
                      <a:r>
                        <a:rPr lang="fr-FR" sz="1600" b="1">
                          <a:latin typeface="Arial" panose="020B0604020202020204" pitchFamily="34" charset="0"/>
                          <a:cs typeface="Arial" panose="020B0604020202020204" pitchFamily="34" charset="0"/>
                        </a:rPr>
                        <a:t>Numérateur</a:t>
                      </a:r>
                    </a:p>
                  </a:txBody>
                  <a:tcPr/>
                </a:tc>
                <a:tc>
                  <a:txBody>
                    <a:bodyPr/>
                    <a:lstStyle/>
                    <a:p>
                      <a:r>
                        <a:rPr lang="fr-FR" sz="1600" b="1">
                          <a:latin typeface="Arial" panose="020B0604020202020204" pitchFamily="34" charset="0"/>
                          <a:cs typeface="Arial" panose="020B0604020202020204" pitchFamily="34" charset="0"/>
                        </a:rPr>
                        <a:t>Dénominateur</a:t>
                      </a:r>
                    </a:p>
                  </a:txBody>
                  <a:tcPr/>
                </a:tc>
                <a:extLst>
                  <a:ext uri="{0D108BD9-81ED-4DB2-BD59-A6C34878D82A}">
                    <a16:rowId xmlns:a16="http://schemas.microsoft.com/office/drawing/2014/main" val="2443116506"/>
                  </a:ext>
                </a:extLst>
              </a:tr>
              <a:tr h="370840">
                <a:tc>
                  <a:txBody>
                    <a:bodyPr/>
                    <a:lstStyle/>
                    <a:p>
                      <a:r>
                        <a:rPr lang="fr-FR" sz="1400" dirty="0">
                          <a:latin typeface="Arial" panose="020B0604020202020204" pitchFamily="34" charset="0"/>
                          <a:cs typeface="Arial" panose="020B0604020202020204" pitchFamily="34" charset="0"/>
                        </a:rPr>
                        <a:t>% de véhicules affectés à la PIH</a:t>
                      </a:r>
                    </a:p>
                  </a:txBody>
                  <a:tcPr/>
                </a:tc>
                <a:tc>
                  <a:txBody>
                    <a:bodyPr/>
                    <a:lstStyle/>
                    <a:p>
                      <a:r>
                        <a:rPr lang="fr-FR" sz="1400" dirty="0">
                          <a:latin typeface="Arial" panose="020B0604020202020204" pitchFamily="34" charset="0"/>
                          <a:cs typeface="Arial" panose="020B0604020202020204" pitchFamily="34" charset="0"/>
                        </a:rPr>
                        <a:t>Nombre de véhicules utilisés pour la PIH</a:t>
                      </a:r>
                    </a:p>
                  </a:txBody>
                  <a:tcPr/>
                </a:tc>
                <a:tc>
                  <a:txBody>
                    <a:bodyPr/>
                    <a:lstStyle/>
                    <a:p>
                      <a:r>
                        <a:rPr lang="fr-FR" sz="1400">
                          <a:latin typeface="Arial" panose="020B0604020202020204" pitchFamily="34" charset="0"/>
                          <a:cs typeface="Arial" panose="020B0604020202020204" pitchFamily="34" charset="0"/>
                        </a:rPr>
                        <a:t>Nombre total de véhicules disponibles pour les activités liées au paludisme</a:t>
                      </a:r>
                    </a:p>
                  </a:txBody>
                  <a:tcPr/>
                </a:tc>
                <a:extLst>
                  <a:ext uri="{0D108BD9-81ED-4DB2-BD59-A6C34878D82A}">
                    <a16:rowId xmlns:a16="http://schemas.microsoft.com/office/drawing/2014/main" val="2731336850"/>
                  </a:ext>
                </a:extLst>
              </a:tr>
              <a:tr h="370840">
                <a:tc>
                  <a:txBody>
                    <a:bodyPr/>
                    <a:lstStyle/>
                    <a:p>
                      <a:r>
                        <a:rPr lang="fr-FR" sz="1400" dirty="0">
                          <a:solidFill>
                            <a:srgbClr val="FF0000"/>
                          </a:solidFill>
                          <a:latin typeface="Arial" panose="020B0604020202020204" pitchFamily="34" charset="0"/>
                          <a:cs typeface="Arial" panose="020B0604020202020204" pitchFamily="34" charset="0"/>
                        </a:rPr>
                        <a:t>% de structures qui ont pu être pulvérisées en raison de la disponibilité des véhicules</a:t>
                      </a:r>
                    </a:p>
                  </a:txBody>
                  <a:tcPr/>
                </a:tc>
                <a:tc>
                  <a:txBody>
                    <a:bodyPr/>
                    <a:lstStyle/>
                    <a:p>
                      <a:r>
                        <a:rPr lang="fr-FR" sz="1400">
                          <a:solidFill>
                            <a:srgbClr val="FF0000"/>
                          </a:solidFill>
                          <a:latin typeface="Arial" panose="020B0604020202020204" pitchFamily="34" charset="0"/>
                          <a:cs typeface="Arial" panose="020B0604020202020204" pitchFamily="34" charset="0"/>
                        </a:rPr>
                        <a:t>Nombre de structures qui ont été pulvérisées</a:t>
                      </a:r>
                    </a:p>
                  </a:txBody>
                  <a:tcPr/>
                </a:tc>
                <a:tc>
                  <a:txBody>
                    <a:bodyPr/>
                    <a:lstStyle/>
                    <a:p>
                      <a:r>
                        <a:rPr lang="fr-FR" sz="1400">
                          <a:solidFill>
                            <a:srgbClr val="FF0000"/>
                          </a:solidFill>
                          <a:latin typeface="Arial" panose="020B0604020202020204" pitchFamily="34" charset="0"/>
                          <a:cs typeface="Arial" panose="020B0604020202020204" pitchFamily="34" charset="0"/>
                        </a:rPr>
                        <a:t>Nombre de structures qui ont été ciblées pour la pulvérisation</a:t>
                      </a:r>
                    </a:p>
                  </a:txBody>
                  <a:tcPr/>
                </a:tc>
                <a:extLst>
                  <a:ext uri="{0D108BD9-81ED-4DB2-BD59-A6C34878D82A}">
                    <a16:rowId xmlns:a16="http://schemas.microsoft.com/office/drawing/2014/main" val="3652173603"/>
                  </a:ext>
                </a:extLst>
              </a:tr>
              <a:tr h="370840">
                <a:tc>
                  <a:txBody>
                    <a:bodyPr/>
                    <a:lstStyle/>
                    <a:p>
                      <a:r>
                        <a:rPr lang="fr-FR" sz="1400" dirty="0">
                          <a:solidFill>
                            <a:srgbClr val="FF0000"/>
                          </a:solidFill>
                          <a:latin typeface="Arial" panose="020B0604020202020204" pitchFamily="34" charset="0"/>
                          <a:cs typeface="Arial" panose="020B0604020202020204" pitchFamily="34" charset="0"/>
                        </a:rPr>
                        <a:t>% d'activités de la </a:t>
                      </a:r>
                      <a:r>
                        <a:rPr lang="fr-FR" sz="1400" kern="1200" dirty="0">
                          <a:solidFill>
                            <a:srgbClr val="FF0000"/>
                          </a:solidFill>
                          <a:effectLst/>
                          <a:latin typeface="Arial" panose="020B0604020202020204" pitchFamily="34" charset="0"/>
                          <a:ea typeface="+mn-ea"/>
                          <a:cs typeface="Arial" panose="020B0604020202020204" pitchFamily="34" charset="0"/>
                        </a:rPr>
                        <a:t>détection active des cas (DAC)</a:t>
                      </a:r>
                      <a:r>
                        <a:rPr lang="fr-FR" sz="1400" dirty="0">
                          <a:solidFill>
                            <a:srgbClr val="FF0000"/>
                          </a:solidFill>
                          <a:latin typeface="Arial" panose="020B0604020202020204" pitchFamily="34" charset="0"/>
                          <a:cs typeface="Arial" panose="020B0604020202020204" pitchFamily="34" charset="0"/>
                        </a:rPr>
                        <a:t> qui ont pu être réalisées grâce à la disponibilité des véhicules</a:t>
                      </a:r>
                    </a:p>
                  </a:txBody>
                  <a:tcPr/>
                </a:tc>
                <a:tc>
                  <a:txBody>
                    <a:bodyPr/>
                    <a:lstStyle/>
                    <a:p>
                      <a:r>
                        <a:rPr lang="fr-FR" sz="1400" dirty="0">
                          <a:solidFill>
                            <a:srgbClr val="FF0000"/>
                          </a:solidFill>
                          <a:latin typeface="Arial" panose="020B0604020202020204" pitchFamily="34" charset="0"/>
                          <a:cs typeface="Arial" panose="020B0604020202020204" pitchFamily="34" charset="0"/>
                        </a:rPr>
                        <a:t>Nombre d'activités de la </a:t>
                      </a:r>
                      <a:r>
                        <a:rPr lang="fr-FR" sz="1400" kern="1200" dirty="0">
                          <a:solidFill>
                            <a:srgbClr val="FF0000"/>
                          </a:solidFill>
                          <a:effectLst/>
                          <a:latin typeface="Arial" panose="020B0604020202020204" pitchFamily="34" charset="0"/>
                          <a:ea typeface="+mn-ea"/>
                          <a:cs typeface="Arial" panose="020B0604020202020204" pitchFamily="34" charset="0"/>
                        </a:rPr>
                        <a:t>détection active des cas (DAC)</a:t>
                      </a:r>
                      <a:r>
                        <a:rPr lang="fr-FR" sz="1400" dirty="0">
                          <a:solidFill>
                            <a:srgbClr val="FF0000"/>
                          </a:solidFill>
                          <a:latin typeface="Arial" panose="020B0604020202020204" pitchFamily="34" charset="0"/>
                          <a:cs typeface="Arial" panose="020B0604020202020204" pitchFamily="34" charset="0"/>
                        </a:rPr>
                        <a:t> réalisées</a:t>
                      </a:r>
                    </a:p>
                  </a:txBody>
                  <a:tcPr/>
                </a:tc>
                <a:tc>
                  <a:txBody>
                    <a:bodyPr/>
                    <a:lstStyle/>
                    <a:p>
                      <a:r>
                        <a:rPr lang="fr-FR" sz="1400">
                          <a:solidFill>
                            <a:srgbClr val="FF0000"/>
                          </a:solidFill>
                          <a:latin typeface="Arial" panose="020B0604020202020204" pitchFamily="34" charset="0"/>
                          <a:cs typeface="Arial" panose="020B0604020202020204" pitchFamily="34" charset="0"/>
                        </a:rPr>
                        <a:t>Nombre total d'activités DAC prévues</a:t>
                      </a:r>
                    </a:p>
                  </a:txBody>
                  <a:tcPr/>
                </a:tc>
                <a:extLst>
                  <a:ext uri="{0D108BD9-81ED-4DB2-BD59-A6C34878D82A}">
                    <a16:rowId xmlns:a16="http://schemas.microsoft.com/office/drawing/2014/main" val="2550387015"/>
                  </a:ext>
                </a:extLst>
              </a:tr>
              <a:tr h="370840">
                <a:tc>
                  <a:txBody>
                    <a:bodyPr/>
                    <a:lstStyle/>
                    <a:p>
                      <a:r>
                        <a:rPr lang="fr-FR" sz="1400">
                          <a:solidFill>
                            <a:srgbClr val="FF0000"/>
                          </a:solidFill>
                          <a:latin typeface="Arial" panose="020B0604020202020204" pitchFamily="34" charset="0"/>
                          <a:cs typeface="Arial" panose="020B0604020202020204" pitchFamily="34" charset="0"/>
                        </a:rPr>
                        <a:t>% de véhicules disponibles pour les activités liées au paludisme</a:t>
                      </a:r>
                    </a:p>
                  </a:txBody>
                  <a:tcPr/>
                </a:tc>
                <a:tc>
                  <a:txBody>
                    <a:bodyPr/>
                    <a:lstStyle/>
                    <a:p>
                      <a:r>
                        <a:rPr lang="fr-FR" sz="1400">
                          <a:solidFill>
                            <a:srgbClr val="FF0000"/>
                          </a:solidFill>
                          <a:latin typeface="Arial" panose="020B0604020202020204" pitchFamily="34" charset="0"/>
                          <a:cs typeface="Arial" panose="020B0604020202020204" pitchFamily="34" charset="0"/>
                        </a:rPr>
                        <a:t>Nombre de véhicules disponibles </a:t>
                      </a:r>
                    </a:p>
                  </a:txBody>
                  <a:tcPr/>
                </a:tc>
                <a:tc>
                  <a:txBody>
                    <a:bodyPr/>
                    <a:lstStyle/>
                    <a:p>
                      <a:r>
                        <a:rPr lang="fr-FR" sz="1400">
                          <a:solidFill>
                            <a:srgbClr val="FF0000"/>
                          </a:solidFill>
                          <a:latin typeface="Arial" panose="020B0604020202020204" pitchFamily="34" charset="0"/>
                          <a:cs typeface="Arial" panose="020B0604020202020204" pitchFamily="34" charset="0"/>
                        </a:rPr>
                        <a:t>Nombre total de véhicules nécessaires</a:t>
                      </a:r>
                    </a:p>
                  </a:txBody>
                  <a:tcPr/>
                </a:tc>
                <a:extLst>
                  <a:ext uri="{0D108BD9-81ED-4DB2-BD59-A6C34878D82A}">
                    <a16:rowId xmlns:a16="http://schemas.microsoft.com/office/drawing/2014/main" val="632124912"/>
                  </a:ext>
                </a:extLst>
              </a:tr>
              <a:tr h="370840">
                <a:tc>
                  <a:txBody>
                    <a:bodyPr/>
                    <a:lstStyle/>
                    <a:p>
                      <a:r>
                        <a:rPr lang="fr-FR" sz="1400">
                          <a:solidFill>
                            <a:srgbClr val="FF0000"/>
                          </a:solidFill>
                          <a:latin typeface="Arial" panose="020B0604020202020204" pitchFamily="34" charset="0"/>
                          <a:cs typeface="Arial" panose="020B0604020202020204" pitchFamily="34" charset="0"/>
                        </a:rPr>
                        <a:t>% des parties prenantes engagées qui ont fourni une aide au transport</a:t>
                      </a:r>
                    </a:p>
                  </a:txBody>
                  <a:tcPr/>
                </a:tc>
                <a:tc>
                  <a:txBody>
                    <a:bodyPr/>
                    <a:lstStyle/>
                    <a:p>
                      <a:r>
                        <a:rPr lang="fr-FR" sz="1400">
                          <a:solidFill>
                            <a:srgbClr val="FF0000"/>
                          </a:solidFill>
                          <a:latin typeface="Arial" panose="020B0604020202020204" pitchFamily="34" charset="0"/>
                          <a:cs typeface="Arial" panose="020B0604020202020204" pitchFamily="34" charset="0"/>
                        </a:rPr>
                        <a:t>Nombre de parties prenantes ayant apporté une aide</a:t>
                      </a:r>
                    </a:p>
                  </a:txBody>
                  <a:tcPr/>
                </a:tc>
                <a:tc>
                  <a:txBody>
                    <a:bodyPr/>
                    <a:lstStyle/>
                    <a:p>
                      <a:r>
                        <a:rPr lang="fr-FR" sz="1400">
                          <a:solidFill>
                            <a:srgbClr val="FF0000"/>
                          </a:solidFill>
                          <a:latin typeface="Arial" panose="020B0604020202020204" pitchFamily="34" charset="0"/>
                          <a:cs typeface="Arial" panose="020B0604020202020204" pitchFamily="34" charset="0"/>
                        </a:rPr>
                        <a:t>Nombre de parties prenantes approchées au total</a:t>
                      </a:r>
                    </a:p>
                  </a:txBody>
                  <a:tcPr/>
                </a:tc>
                <a:extLst>
                  <a:ext uri="{0D108BD9-81ED-4DB2-BD59-A6C34878D82A}">
                    <a16:rowId xmlns:a16="http://schemas.microsoft.com/office/drawing/2014/main" val="128356122"/>
                  </a:ext>
                </a:extLst>
              </a:tr>
              <a:tr h="370840">
                <a:tc>
                  <a:txBody>
                    <a:bodyPr/>
                    <a:lstStyle/>
                    <a:p>
                      <a:r>
                        <a:rPr lang="fr-FR" sz="1400">
                          <a:solidFill>
                            <a:srgbClr val="FF0000"/>
                          </a:solidFill>
                          <a:latin typeface="Arial" panose="020B0604020202020204" pitchFamily="34" charset="0"/>
                          <a:cs typeface="Arial" panose="020B0604020202020204" pitchFamily="34" charset="0"/>
                        </a:rPr>
                        <a:t>% de demandes satisfaites au niveau régional/national</a:t>
                      </a:r>
                    </a:p>
                  </a:txBody>
                  <a:tcPr/>
                </a:tc>
                <a:tc>
                  <a:txBody>
                    <a:bodyPr/>
                    <a:lstStyle/>
                    <a:p>
                      <a:r>
                        <a:rPr lang="fr-FR" sz="1400">
                          <a:solidFill>
                            <a:srgbClr val="FF0000"/>
                          </a:solidFill>
                          <a:latin typeface="Arial" panose="020B0604020202020204" pitchFamily="34" charset="0"/>
                          <a:cs typeface="Arial" panose="020B0604020202020204" pitchFamily="34" charset="0"/>
                        </a:rPr>
                        <a:t>Nombre de demandes d'aide au transport satisfaites</a:t>
                      </a:r>
                    </a:p>
                  </a:txBody>
                  <a:tcPr/>
                </a:tc>
                <a:tc>
                  <a:txBody>
                    <a:bodyPr/>
                    <a:lstStyle/>
                    <a:p>
                      <a:r>
                        <a:rPr lang="fr-FR" sz="1400" dirty="0">
                          <a:solidFill>
                            <a:srgbClr val="FF0000"/>
                          </a:solidFill>
                          <a:latin typeface="Arial" panose="020B0604020202020204" pitchFamily="34" charset="0"/>
                          <a:cs typeface="Arial" panose="020B0604020202020204" pitchFamily="34" charset="0"/>
                        </a:rPr>
                        <a:t>Nombre de demandes envoyées au niveau régional/national</a:t>
                      </a:r>
                    </a:p>
                  </a:txBody>
                  <a:tcPr/>
                </a:tc>
                <a:extLst>
                  <a:ext uri="{0D108BD9-81ED-4DB2-BD59-A6C34878D82A}">
                    <a16:rowId xmlns:a16="http://schemas.microsoft.com/office/drawing/2014/main" val="3307678965"/>
                  </a:ext>
                </a:extLst>
              </a:tr>
            </a:tbl>
          </a:graphicData>
        </a:graphic>
      </p:graphicFrame>
    </p:spTree>
    <p:extLst>
      <p:ext uri="{BB962C8B-B14F-4D97-AF65-F5344CB8AC3E}">
        <p14:creationId xmlns:p14="http://schemas.microsoft.com/office/powerpoint/2010/main" val="25257715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Custom 8">
      <a:dk1>
        <a:srgbClr val="1B1B1B"/>
      </a:dk1>
      <a:lt1>
        <a:srgbClr val="FFFFFF"/>
      </a:lt1>
      <a:dk2>
        <a:srgbClr val="052049"/>
      </a:dk2>
      <a:lt2>
        <a:srgbClr val="E7E6E6"/>
      </a:lt2>
      <a:accent1>
        <a:srgbClr val="18A3AC"/>
      </a:accent1>
      <a:accent2>
        <a:srgbClr val="052049"/>
      </a:accent2>
      <a:accent3>
        <a:srgbClr val="F38024"/>
      </a:accent3>
      <a:accent4>
        <a:srgbClr val="FFDD00"/>
      </a:accent4>
      <a:accent5>
        <a:srgbClr val="90BD30"/>
      </a:accent5>
      <a:accent6>
        <a:srgbClr val="178CCB"/>
      </a:accent6>
      <a:hlink>
        <a:srgbClr val="16A3AB"/>
      </a:hlink>
      <a:folHlink>
        <a:srgbClr val="F27F25"/>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1902</Words>
  <Application>Microsoft Office PowerPoint</Application>
  <PresentationFormat>Widescreen</PresentationFormat>
  <Paragraphs>211</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Garamond</vt:lpstr>
      <vt:lpstr>Office Theme</vt:lpstr>
      <vt:lpstr>  Contrôle et évaluation de l'amélioration de la prestation des services en matière de lutte contre le paludisme</vt:lpstr>
      <vt:lpstr>Objet</vt:lpstr>
      <vt:lpstr>Données de référence</vt:lpstr>
      <vt:lpstr>Types d'indicateurs</vt:lpstr>
      <vt:lpstr>Critères de l'indicateur</vt:lpstr>
      <vt:lpstr>Mesures de raffinage</vt:lpstr>
      <vt:lpstr>Défi : Manque de formation et d'information sur la gestion des cas et la surveillance</vt:lpstr>
      <vt:lpstr>Défi : Manque d'engagement communautaire  vis-à-vis du paludisme</vt:lpstr>
      <vt:lpstr>Défi : Manque de moyens de transport pour les activités liées au paludisme</vt:lpstr>
      <vt:lpstr>Défi : Rapports tardifs et incomplets des centres de santé</vt:lpstr>
      <vt:lpstr>Défi : Manque d'engagement des parties prenantes</vt:lpstr>
      <vt:lpstr>Défi : Absence d'activités transfrontalières de la DAC</vt:lpstr>
      <vt:lpstr>L'initiative pour l'élimination du paludisme (MEI) de l'UCSF accélère les progrès vers l'élimination du paludisme dans les pays et les régions qui ouvrent la voie à l'éradication mondiale du paludisme.  http://www.shrinkingthemalariamap.org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Spencer</dc:creator>
  <cp:lastModifiedBy>Joaquim Ferreira</cp:lastModifiedBy>
  <cp:revision>45</cp:revision>
  <dcterms:created xsi:type="dcterms:W3CDTF">2020-11-04T17:51:28Z</dcterms:created>
  <dcterms:modified xsi:type="dcterms:W3CDTF">2023-08-23T23:55:51Z</dcterms:modified>
</cp:coreProperties>
</file>