
<file path=[Content_Types].xml><?xml version="1.0" encoding="utf-8"?>
<Types xmlns="http://schemas.openxmlformats.org/package/2006/content-types">
  <Default Extension="jpe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handoutMasterIdLst>
    <p:handoutMasterId r:id="rId20"/>
  </p:handoutMasterIdLst>
  <p:sldIdLst>
    <p:sldId id="622" r:id="rId2"/>
    <p:sldId id="623" r:id="rId3"/>
    <p:sldId id="624" r:id="rId4"/>
    <p:sldId id="625" r:id="rId5"/>
    <p:sldId id="626" r:id="rId6"/>
    <p:sldId id="627" r:id="rId7"/>
    <p:sldId id="628" r:id="rId8"/>
    <p:sldId id="629" r:id="rId9"/>
    <p:sldId id="630" r:id="rId10"/>
    <p:sldId id="638" r:id="rId11"/>
    <p:sldId id="631" r:id="rId12"/>
    <p:sldId id="632" r:id="rId13"/>
    <p:sldId id="633" r:id="rId14"/>
    <p:sldId id="634" r:id="rId15"/>
    <p:sldId id="635" r:id="rId16"/>
    <p:sldId id="636" r:id="rId17"/>
    <p:sldId id="63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3334"/>
    <a:srgbClr val="0C5256"/>
    <a:srgbClr val="F380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07"/>
    <p:restoredTop sz="96327"/>
  </p:normalViewPr>
  <p:slideViewPr>
    <p:cSldViewPr snapToGrid="0" snapToObjects="1">
      <p:cViewPr varScale="1">
        <p:scale>
          <a:sx n="123" d="100"/>
          <a:sy n="123" d="100"/>
        </p:scale>
        <p:origin x="520" y="192"/>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56" d="100"/>
          <a:sy n="56" d="100"/>
        </p:scale>
        <p:origin x="1998"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a:solidFill>
                  <a:schemeClr val="tx1">
                    <a:lumMod val="75000"/>
                    <a:lumOff val="25000"/>
                  </a:schemeClr>
                </a:solidFill>
              </a:rPr>
              <a:t>Causes by Frequency</a:t>
            </a:r>
          </a:p>
        </c:rich>
      </c:tx>
      <c:overlay val="0"/>
    </c:title>
    <c:autoTitleDeleted val="0"/>
    <c:plotArea>
      <c:layout>
        <c:manualLayout>
          <c:layoutTarget val="inner"/>
          <c:xMode val="edge"/>
          <c:yMode val="edge"/>
          <c:x val="4.467061611277922E-2"/>
          <c:y val="0.16405992162111963"/>
          <c:w val="0.86225061424794647"/>
          <c:h val="0.56041114373913004"/>
        </c:manualLayout>
      </c:layout>
      <c:barChart>
        <c:barDir val="col"/>
        <c:grouping val="clustered"/>
        <c:varyColors val="0"/>
        <c:ser>
          <c:idx val="0"/>
          <c:order val="0"/>
          <c:tx>
            <c:strRef>
              <c:f>Sheet1!$B$1</c:f>
              <c:strCache>
                <c:ptCount val="1"/>
                <c:pt idx="0">
                  <c:v>causes by frequency</c:v>
                </c:pt>
              </c:strCache>
            </c:strRef>
          </c:tx>
          <c:spPr>
            <a:solidFill>
              <a:srgbClr val="18A3AC"/>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Did not have 6 month visit booked</c:v>
                </c:pt>
                <c:pt idx="1">
                  <c:v>Forgot to come to clinic</c:v>
                </c:pt>
                <c:pt idx="2">
                  <c:v>Came in only for med pickup</c:v>
                </c:pt>
                <c:pt idx="3">
                  <c:v>Arrived after scooter pickup blood samples</c:v>
                </c:pt>
              </c:strCache>
            </c:strRef>
          </c:cat>
          <c:val>
            <c:numRef>
              <c:f>Sheet1!$B$2:$B$8</c:f>
              <c:numCache>
                <c:formatCode>General</c:formatCode>
                <c:ptCount val="7"/>
                <c:pt idx="0">
                  <c:v>60</c:v>
                </c:pt>
                <c:pt idx="1">
                  <c:v>20</c:v>
                </c:pt>
                <c:pt idx="2">
                  <c:v>10</c:v>
                </c:pt>
                <c:pt idx="3">
                  <c:v>5</c:v>
                </c:pt>
                <c:pt idx="4">
                  <c:v>5</c:v>
                </c:pt>
                <c:pt idx="5">
                  <c:v>1</c:v>
                </c:pt>
                <c:pt idx="6">
                  <c:v>1</c:v>
                </c:pt>
              </c:numCache>
            </c:numRef>
          </c:val>
          <c:extLst>
            <c:ext xmlns:c16="http://schemas.microsoft.com/office/drawing/2014/chart" uri="{C3380CC4-5D6E-409C-BE32-E72D297353CC}">
              <c16:uniqueId val="{00000000-CFB9-6344-B42B-68B6478AA3DE}"/>
            </c:ext>
          </c:extLst>
        </c:ser>
        <c:dLbls>
          <c:dLblPos val="outEnd"/>
          <c:showLegendKey val="0"/>
          <c:showVal val="1"/>
          <c:showCatName val="0"/>
          <c:showSerName val="0"/>
          <c:showPercent val="0"/>
          <c:showBubbleSize val="0"/>
        </c:dLbls>
        <c:gapWidth val="75"/>
        <c:overlap val="-25"/>
        <c:axId val="248917952"/>
        <c:axId val="248916272"/>
      </c:barChart>
      <c:catAx>
        <c:axId val="248917952"/>
        <c:scaling>
          <c:orientation val="minMax"/>
        </c:scaling>
        <c:delete val="0"/>
        <c:axPos val="b"/>
        <c:title>
          <c:tx>
            <c:rich>
              <a:bodyPr/>
              <a:lstStyle/>
              <a:p>
                <a:pPr>
                  <a:defRPr/>
                </a:pPr>
                <a:r>
                  <a:rPr lang="en-US" dirty="0">
                    <a:solidFill>
                      <a:schemeClr val="tx1">
                        <a:lumMod val="75000"/>
                        <a:lumOff val="25000"/>
                      </a:schemeClr>
                    </a:solidFill>
                  </a:rPr>
                  <a:t>Causes</a:t>
                </a:r>
              </a:p>
            </c:rich>
          </c:tx>
          <c:overlay val="0"/>
        </c:title>
        <c:numFmt formatCode="General" sourceLinked="0"/>
        <c:majorTickMark val="none"/>
        <c:minorTickMark val="none"/>
        <c:tickLblPos val="nextTo"/>
        <c:crossAx val="248916272"/>
        <c:crosses val="autoZero"/>
        <c:auto val="1"/>
        <c:lblAlgn val="ctr"/>
        <c:lblOffset val="100"/>
        <c:noMultiLvlLbl val="0"/>
      </c:catAx>
      <c:valAx>
        <c:axId val="248916272"/>
        <c:scaling>
          <c:orientation val="minMax"/>
        </c:scaling>
        <c:delete val="0"/>
        <c:axPos val="l"/>
        <c:numFmt formatCode="General" sourceLinked="1"/>
        <c:majorTickMark val="none"/>
        <c:minorTickMark val="none"/>
        <c:tickLblPos val="nextTo"/>
        <c:spPr>
          <a:ln w="6350">
            <a:noFill/>
          </a:ln>
        </c:spPr>
        <c:crossAx val="248917952"/>
        <c:crosses val="autoZero"/>
        <c:crossBetween val="between"/>
      </c:valAx>
    </c:plotArea>
    <c:plotVisOnly val="1"/>
    <c:dispBlanksAs val="gap"/>
    <c:showDLblsOverMax val="0"/>
  </c:chart>
  <c:spPr>
    <a:ln>
      <a:solidFill>
        <a:srgbClr val="FFFFFF">
          <a:lumMod val="65000"/>
        </a:srgbClr>
      </a:solidFill>
    </a:ln>
  </c:sp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B32475A-93D8-EC4E-95F0-8EF39C6BCC0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1B4E9BD-73A3-B045-94CE-E1D9C12604E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358F8A-772C-4A48-96EE-B83479236DB7}" type="datetimeFigureOut">
              <a:rPr lang="en-US" smtClean="0"/>
              <a:t>2/12/21</a:t>
            </a:fld>
            <a:endParaRPr lang="en-US"/>
          </a:p>
        </p:txBody>
      </p:sp>
      <p:sp>
        <p:nvSpPr>
          <p:cNvPr id="4" name="Footer Placeholder 3">
            <a:extLst>
              <a:ext uri="{FF2B5EF4-FFF2-40B4-BE49-F238E27FC236}">
                <a16:creationId xmlns:a16="http://schemas.microsoft.com/office/drawing/2014/main" id="{343F4FB9-B1C5-0C4B-8F11-8FC57865502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1E9AF96-203E-694D-8CC6-26781E1CC50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45C6007-96B1-C94B-9C26-F608634070D9}" type="slidenum">
              <a:rPr lang="en-US" smtClean="0"/>
              <a:t>‹#›</a:t>
            </a:fld>
            <a:endParaRPr lang="en-US"/>
          </a:p>
        </p:txBody>
      </p:sp>
    </p:spTree>
    <p:extLst>
      <p:ext uri="{BB962C8B-B14F-4D97-AF65-F5344CB8AC3E}">
        <p14:creationId xmlns:p14="http://schemas.microsoft.com/office/powerpoint/2010/main" val="29265192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9EBB66-FA88-5848-9807-6C9240FD9993}" type="datetimeFigureOut">
              <a:rPr lang="en-US" smtClean="0"/>
              <a:t>2/12/21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4DE1C3-5609-6E49-918C-DC832EA8DF28}" type="slidenum">
              <a:rPr lang="en-US" smtClean="0"/>
              <a:t>‹#›</a:t>
            </a:fld>
            <a:endParaRPr lang="en-US"/>
          </a:p>
        </p:txBody>
      </p:sp>
    </p:spTree>
    <p:extLst>
      <p:ext uri="{BB962C8B-B14F-4D97-AF65-F5344CB8AC3E}">
        <p14:creationId xmlns:p14="http://schemas.microsoft.com/office/powerpoint/2010/main" val="38264594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Acknowledge hard work of the TTs in developing work plans </a:t>
            </a:r>
          </a:p>
          <a:p>
            <a:endParaRPr lang="en-US" baseline="0" dirty="0"/>
          </a:p>
          <a:p>
            <a:r>
              <a:rPr lang="en-US" baseline="0" dirty="0"/>
              <a:t>Warn that this is a presentation is participatory</a:t>
            </a:r>
            <a:endParaRPr lang="en-US" dirty="0"/>
          </a:p>
        </p:txBody>
      </p:sp>
      <p:sp>
        <p:nvSpPr>
          <p:cNvPr id="4" name="Slide Number Placeholder 3"/>
          <p:cNvSpPr>
            <a:spLocks noGrp="1"/>
          </p:cNvSpPr>
          <p:nvPr>
            <p:ph type="sldNum" sz="quarter" idx="10"/>
          </p:nvPr>
        </p:nvSpPr>
        <p:spPr/>
        <p:txBody>
          <a:bodyPr/>
          <a:lstStyle/>
          <a:p>
            <a:fld id="{B16FCED4-528A-3A41-8345-A9816D99D692}" type="slidenum">
              <a:rPr lang="en-US" smtClean="0"/>
              <a:t>1</a:t>
            </a:fld>
            <a:endParaRPr lang="en-US" dirty="0"/>
          </a:p>
        </p:txBody>
      </p:sp>
    </p:spTree>
    <p:extLst>
      <p:ext uri="{BB962C8B-B14F-4D97-AF65-F5344CB8AC3E}">
        <p14:creationId xmlns:p14="http://schemas.microsoft.com/office/powerpoint/2010/main" val="3397343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Acknowledge hard work of the TTs in developing work plans </a:t>
            </a:r>
          </a:p>
          <a:p>
            <a:endParaRPr lang="en-US" baseline="0" dirty="0"/>
          </a:p>
          <a:p>
            <a:r>
              <a:rPr lang="en-US" baseline="0" dirty="0"/>
              <a:t>Warn that this is a presentation is participatory</a:t>
            </a:r>
            <a:endParaRPr lang="en-US" dirty="0"/>
          </a:p>
        </p:txBody>
      </p:sp>
      <p:sp>
        <p:nvSpPr>
          <p:cNvPr id="4" name="Slide Number Placeholder 3"/>
          <p:cNvSpPr>
            <a:spLocks noGrp="1"/>
          </p:cNvSpPr>
          <p:nvPr>
            <p:ph type="sldNum" sz="quarter" idx="10"/>
          </p:nvPr>
        </p:nvSpPr>
        <p:spPr/>
        <p:txBody>
          <a:bodyPr/>
          <a:lstStyle/>
          <a:p>
            <a:fld id="{B16FCED4-528A-3A41-8345-A9816D99D692}" type="slidenum">
              <a:rPr lang="en-US" smtClean="0"/>
              <a:t>14</a:t>
            </a:fld>
            <a:endParaRPr lang="en-US" dirty="0"/>
          </a:p>
        </p:txBody>
      </p:sp>
    </p:spTree>
    <p:extLst>
      <p:ext uri="{BB962C8B-B14F-4D97-AF65-F5344CB8AC3E}">
        <p14:creationId xmlns:p14="http://schemas.microsoft.com/office/powerpoint/2010/main" val="37909984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B028D97-F53E-0C46-8283-D36CA75076E6}"/>
              </a:ext>
            </a:extLst>
          </p:cNvPr>
          <p:cNvSpPr/>
          <p:nvPr userDrawn="1"/>
        </p:nvSpPr>
        <p:spPr>
          <a:xfrm>
            <a:off x="2167118" y="-162401"/>
            <a:ext cx="2103120" cy="210312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6136936-6DF0-7448-A00C-13E28688585E}"/>
              </a:ext>
            </a:extLst>
          </p:cNvPr>
          <p:cNvSpPr>
            <a:spLocks noGrp="1"/>
          </p:cNvSpPr>
          <p:nvPr>
            <p:ph type="ctrTitle"/>
          </p:nvPr>
        </p:nvSpPr>
        <p:spPr>
          <a:xfrm>
            <a:off x="4843272" y="1884363"/>
            <a:ext cx="6549136" cy="2387600"/>
          </a:xfrm>
        </p:spPr>
        <p:txBody>
          <a:bodyPr anchor="b"/>
          <a:lstStyle>
            <a:lvl1pPr algn="l">
              <a:defRPr sz="6000"/>
            </a:lvl1pPr>
          </a:lstStyle>
          <a:p>
            <a:r>
              <a:rPr lang="en-US" dirty="0"/>
              <a:t>Click to edit Master title style</a:t>
            </a:r>
          </a:p>
        </p:txBody>
      </p:sp>
      <p:sp>
        <p:nvSpPr>
          <p:cNvPr id="3" name="Subtitle 2">
            <a:extLst>
              <a:ext uri="{FF2B5EF4-FFF2-40B4-BE49-F238E27FC236}">
                <a16:creationId xmlns:a16="http://schemas.microsoft.com/office/drawing/2014/main" id="{AACEC0AD-4CD1-4B4D-9779-2E1F09C43051}"/>
              </a:ext>
            </a:extLst>
          </p:cNvPr>
          <p:cNvSpPr>
            <a:spLocks noGrp="1"/>
          </p:cNvSpPr>
          <p:nvPr>
            <p:ph type="subTitle" idx="1"/>
          </p:nvPr>
        </p:nvSpPr>
        <p:spPr>
          <a:xfrm>
            <a:off x="4843272" y="4364038"/>
            <a:ext cx="6549136" cy="1655762"/>
          </a:xfrm>
        </p:spPr>
        <p:txBody>
          <a:bodyPr/>
          <a:lstStyle>
            <a:lvl1pPr marL="0" indent="0" algn="l">
              <a:buNone/>
              <a:defRPr sz="24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2" name="TextBox 11">
            <a:extLst>
              <a:ext uri="{FF2B5EF4-FFF2-40B4-BE49-F238E27FC236}">
                <a16:creationId xmlns:a16="http://schemas.microsoft.com/office/drawing/2014/main" id="{A1C57D24-DB77-C447-A79F-373435A6DCB5}"/>
              </a:ext>
            </a:extLst>
          </p:cNvPr>
          <p:cNvSpPr txBox="1"/>
          <p:nvPr userDrawn="1"/>
        </p:nvSpPr>
        <p:spPr>
          <a:xfrm>
            <a:off x="4843272" y="1046639"/>
            <a:ext cx="402443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2"/>
                </a:solidFill>
              </a:rPr>
              <a:t>UCSF</a:t>
            </a:r>
            <a:r>
              <a:rPr lang="en-US" baseline="0" dirty="0">
                <a:solidFill>
                  <a:schemeClr val="tx2"/>
                </a:solidFill>
              </a:rPr>
              <a:t> M</a:t>
            </a:r>
            <a:r>
              <a:rPr lang="en-US" dirty="0">
                <a:solidFill>
                  <a:schemeClr val="tx2"/>
                </a:solidFill>
              </a:rPr>
              <a:t>alaria Elimination Initiative (MEI)</a:t>
            </a:r>
            <a:endParaRPr lang="en-US" sz="1800" dirty="0">
              <a:solidFill>
                <a:schemeClr val="tx2"/>
              </a:solidFill>
            </a:endParaRPr>
          </a:p>
        </p:txBody>
      </p:sp>
      <p:pic>
        <p:nvPicPr>
          <p:cNvPr id="20" name="Picture 19" descr="A picture containing person, indoor, hospital room, working&#10;&#10;Description automatically generated">
            <a:extLst>
              <a:ext uri="{FF2B5EF4-FFF2-40B4-BE49-F238E27FC236}">
                <a16:creationId xmlns:a16="http://schemas.microsoft.com/office/drawing/2014/main" id="{B565ED17-A59C-C843-8BE5-10FF474A2378}"/>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176393" y="754535"/>
            <a:ext cx="4124325" cy="4150860"/>
          </a:xfrm>
          <a:prstGeom prst="ellipse">
            <a:avLst/>
          </a:prstGeom>
        </p:spPr>
      </p:pic>
      <p:pic>
        <p:nvPicPr>
          <p:cNvPr id="8" name="Picture 7" descr="Baby tested Zambia.jpg">
            <a:extLst>
              <a:ext uri="{FF2B5EF4-FFF2-40B4-BE49-F238E27FC236}">
                <a16:creationId xmlns:a16="http://schemas.microsoft.com/office/drawing/2014/main" id="{810C5130-32D1-A440-B2E1-C31C32ADCB99}"/>
              </a:ext>
            </a:extLst>
          </p:cNvPr>
          <p:cNvPicPr>
            <a:picLocks noChangeAspect="1"/>
          </p:cNvPicPr>
          <p:nvPr userDrawn="1"/>
        </p:nvPicPr>
        <p:blipFill rotWithShape="1">
          <a:blip r:embed="rId3" cstate="screen">
            <a:alphaModFix/>
            <a:extLst>
              <a:ext uri="{28A0092B-C50C-407E-A947-70E740481C1C}">
                <a14:useLocalDpi xmlns:a14="http://schemas.microsoft.com/office/drawing/2010/main"/>
              </a:ext>
            </a:extLst>
          </a:blip>
          <a:srcRect l="-1" r="27436" b="2623"/>
          <a:stretch/>
        </p:blipFill>
        <p:spPr>
          <a:xfrm>
            <a:off x="176393" y="754535"/>
            <a:ext cx="4124325" cy="4150860"/>
          </a:xfrm>
          <a:prstGeom prst="ellipse">
            <a:avLst/>
          </a:prstGeom>
        </p:spPr>
      </p:pic>
      <p:sp>
        <p:nvSpPr>
          <p:cNvPr id="9" name="Oval 8">
            <a:extLst>
              <a:ext uri="{FF2B5EF4-FFF2-40B4-BE49-F238E27FC236}">
                <a16:creationId xmlns:a16="http://schemas.microsoft.com/office/drawing/2014/main" id="{6A7C35E9-D23C-2543-AD73-EAA9DCBC0BE3}"/>
              </a:ext>
            </a:extLst>
          </p:cNvPr>
          <p:cNvSpPr/>
          <p:nvPr userDrawn="1"/>
        </p:nvSpPr>
        <p:spPr>
          <a:xfrm>
            <a:off x="-352562" y="3505359"/>
            <a:ext cx="2702718" cy="2702718"/>
          </a:xfrm>
          <a:prstGeom prst="ellipse">
            <a:avLst/>
          </a:prstGeom>
          <a:solidFill>
            <a:srgbClr val="F380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61004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F4CC-C7FA-0F42-8D18-D2463E941CAB}"/>
              </a:ext>
            </a:extLst>
          </p:cNvPr>
          <p:cNvSpPr>
            <a:spLocks noGrp="1"/>
          </p:cNvSpPr>
          <p:nvPr>
            <p:ph type="title"/>
          </p:nvPr>
        </p:nvSpPr>
        <p:spPr>
          <a:xfrm>
            <a:off x="486888" y="365125"/>
            <a:ext cx="11218224" cy="1325563"/>
          </a:xfrm>
        </p:spPr>
        <p:txBody>
          <a:bodyPr/>
          <a:lstStyle/>
          <a:p>
            <a:r>
              <a:rPr lang="en-US"/>
              <a:t>Click to edit Master title style</a:t>
            </a:r>
          </a:p>
        </p:txBody>
      </p:sp>
      <p:sp>
        <p:nvSpPr>
          <p:cNvPr id="18" name="TextBox 17">
            <a:extLst>
              <a:ext uri="{FF2B5EF4-FFF2-40B4-BE49-F238E27FC236}">
                <a16:creationId xmlns:a16="http://schemas.microsoft.com/office/drawing/2014/main" id="{1351C491-1F21-4749-9EE6-48622DD135F2}"/>
              </a:ext>
            </a:extLst>
          </p:cNvPr>
          <p:cNvSpPr txBox="1"/>
          <p:nvPr userDrawn="1"/>
        </p:nvSpPr>
        <p:spPr>
          <a:xfrm>
            <a:off x="461272" y="6307588"/>
            <a:ext cx="485886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2"/>
                </a:solidFill>
              </a:rPr>
              <a:t>UCSF Malaria Elimination Initiative (MEI)</a:t>
            </a:r>
          </a:p>
        </p:txBody>
      </p:sp>
      <p:sp>
        <p:nvSpPr>
          <p:cNvPr id="19" name="Text Placeholder 2">
            <a:extLst>
              <a:ext uri="{FF2B5EF4-FFF2-40B4-BE49-F238E27FC236}">
                <a16:creationId xmlns:a16="http://schemas.microsoft.com/office/drawing/2014/main" id="{A9D9A34E-B74F-404F-9A92-84158A67080A}"/>
              </a:ext>
            </a:extLst>
          </p:cNvPr>
          <p:cNvSpPr>
            <a:spLocks noGrp="1"/>
          </p:cNvSpPr>
          <p:nvPr>
            <p:ph type="body" idx="13"/>
          </p:nvPr>
        </p:nvSpPr>
        <p:spPr>
          <a:xfrm>
            <a:off x="7831513" y="1598038"/>
            <a:ext cx="2697940" cy="823912"/>
          </a:xfrm>
        </p:spPr>
        <p:txBody>
          <a:bodyPr anchor="b"/>
          <a:lstStyle>
            <a:lvl1pPr marL="0" indent="0" algn="ctr">
              <a:buNone/>
              <a:defRPr sz="2400" b="0">
                <a:solidFill>
                  <a:schemeClr val="accent3"/>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1" name="Picture Placeholder 5">
            <a:extLst>
              <a:ext uri="{FF2B5EF4-FFF2-40B4-BE49-F238E27FC236}">
                <a16:creationId xmlns:a16="http://schemas.microsoft.com/office/drawing/2014/main" id="{67AFCB7A-9A83-BF4D-8285-7AE8F86BB9D2}"/>
              </a:ext>
            </a:extLst>
          </p:cNvPr>
          <p:cNvSpPr>
            <a:spLocks noGrp="1"/>
          </p:cNvSpPr>
          <p:nvPr>
            <p:ph type="pic" sz="quarter" idx="16"/>
          </p:nvPr>
        </p:nvSpPr>
        <p:spPr>
          <a:xfrm>
            <a:off x="7925565" y="2552686"/>
            <a:ext cx="2493962" cy="2493962"/>
          </a:xfrm>
          <a:prstGeom prst="ellipse">
            <a:avLst/>
          </a:prstGeom>
        </p:spPr>
        <p:txBody>
          <a:bodyPr/>
          <a:lstStyle/>
          <a:p>
            <a:endParaRPr lang="en-US"/>
          </a:p>
        </p:txBody>
      </p:sp>
      <p:sp>
        <p:nvSpPr>
          <p:cNvPr id="22" name="Content Placeholder 3">
            <a:extLst>
              <a:ext uri="{FF2B5EF4-FFF2-40B4-BE49-F238E27FC236}">
                <a16:creationId xmlns:a16="http://schemas.microsoft.com/office/drawing/2014/main" id="{D1044C71-B8F0-4845-AB7A-225F598006B0}"/>
              </a:ext>
            </a:extLst>
          </p:cNvPr>
          <p:cNvSpPr>
            <a:spLocks noGrp="1"/>
          </p:cNvSpPr>
          <p:nvPr>
            <p:ph sz="half" idx="17"/>
          </p:nvPr>
        </p:nvSpPr>
        <p:spPr>
          <a:xfrm>
            <a:off x="7823576" y="5237024"/>
            <a:ext cx="2697940" cy="773687"/>
          </a:xfrm>
          <a:solidFill>
            <a:schemeClr val="bg1"/>
          </a:solidFill>
        </p:spPr>
        <p:txBody>
          <a:bodyPr/>
          <a:lstStyle>
            <a:lvl1pPr algn="ctr">
              <a:buFontTx/>
              <a:buNone/>
              <a:defRPr sz="1600"/>
            </a:lvl1pPr>
          </a:lstStyle>
          <a:p>
            <a:pPr lvl="0"/>
            <a:r>
              <a:rPr lang="en-US" dirty="0"/>
              <a:t>Click to edit Master text styles</a:t>
            </a:r>
          </a:p>
        </p:txBody>
      </p:sp>
      <p:sp>
        <p:nvSpPr>
          <p:cNvPr id="24" name="Text Placeholder 2">
            <a:extLst>
              <a:ext uri="{FF2B5EF4-FFF2-40B4-BE49-F238E27FC236}">
                <a16:creationId xmlns:a16="http://schemas.microsoft.com/office/drawing/2014/main" id="{17A43002-3BA5-DD40-927D-D68307FA3031}"/>
              </a:ext>
            </a:extLst>
          </p:cNvPr>
          <p:cNvSpPr>
            <a:spLocks noGrp="1"/>
          </p:cNvSpPr>
          <p:nvPr>
            <p:ph type="body" idx="18"/>
          </p:nvPr>
        </p:nvSpPr>
        <p:spPr>
          <a:xfrm>
            <a:off x="4655896" y="1598038"/>
            <a:ext cx="2493962" cy="823912"/>
          </a:xfrm>
        </p:spPr>
        <p:txBody>
          <a:bodyPr anchor="b"/>
          <a:lstStyle>
            <a:lvl1pPr marL="0" indent="0" algn="ctr">
              <a:buNone/>
              <a:defRPr sz="2400" b="0">
                <a:solidFill>
                  <a:schemeClr val="accent3"/>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5" name="Picture Placeholder 5">
            <a:extLst>
              <a:ext uri="{FF2B5EF4-FFF2-40B4-BE49-F238E27FC236}">
                <a16:creationId xmlns:a16="http://schemas.microsoft.com/office/drawing/2014/main" id="{6DD0370F-0E97-3842-9573-2B4D470A08FB}"/>
              </a:ext>
            </a:extLst>
          </p:cNvPr>
          <p:cNvSpPr>
            <a:spLocks noGrp="1"/>
          </p:cNvSpPr>
          <p:nvPr>
            <p:ph type="pic" sz="quarter" idx="19"/>
          </p:nvPr>
        </p:nvSpPr>
        <p:spPr>
          <a:xfrm>
            <a:off x="4655896" y="2552686"/>
            <a:ext cx="2493962" cy="2493962"/>
          </a:xfrm>
          <a:prstGeom prst="ellipse">
            <a:avLst/>
          </a:prstGeom>
        </p:spPr>
        <p:txBody>
          <a:bodyPr/>
          <a:lstStyle/>
          <a:p>
            <a:endParaRPr lang="en-US"/>
          </a:p>
        </p:txBody>
      </p:sp>
      <p:sp>
        <p:nvSpPr>
          <p:cNvPr id="26" name="Content Placeholder 3">
            <a:extLst>
              <a:ext uri="{FF2B5EF4-FFF2-40B4-BE49-F238E27FC236}">
                <a16:creationId xmlns:a16="http://schemas.microsoft.com/office/drawing/2014/main" id="{B37AF51A-33A7-C440-B460-B62161072233}"/>
              </a:ext>
            </a:extLst>
          </p:cNvPr>
          <p:cNvSpPr>
            <a:spLocks noGrp="1"/>
          </p:cNvSpPr>
          <p:nvPr>
            <p:ph sz="half" idx="20"/>
          </p:nvPr>
        </p:nvSpPr>
        <p:spPr>
          <a:xfrm>
            <a:off x="4553907" y="5237024"/>
            <a:ext cx="2697940" cy="773687"/>
          </a:xfrm>
          <a:solidFill>
            <a:schemeClr val="bg1"/>
          </a:solidFill>
        </p:spPr>
        <p:txBody>
          <a:bodyPr/>
          <a:lstStyle>
            <a:lvl1pPr algn="ctr">
              <a:buFontTx/>
              <a:buNone/>
              <a:defRPr sz="1600"/>
            </a:lvl1pPr>
          </a:lstStyle>
          <a:p>
            <a:pPr lvl="0"/>
            <a:r>
              <a:rPr lang="en-US" dirty="0"/>
              <a:t>Click to edit Master text styles</a:t>
            </a:r>
          </a:p>
        </p:txBody>
      </p:sp>
      <p:sp>
        <p:nvSpPr>
          <p:cNvPr id="27" name="Text Placeholder 2">
            <a:extLst>
              <a:ext uri="{FF2B5EF4-FFF2-40B4-BE49-F238E27FC236}">
                <a16:creationId xmlns:a16="http://schemas.microsoft.com/office/drawing/2014/main" id="{30839321-5009-B549-9D75-21C6FE3B7419}"/>
              </a:ext>
            </a:extLst>
          </p:cNvPr>
          <p:cNvSpPr>
            <a:spLocks noGrp="1"/>
          </p:cNvSpPr>
          <p:nvPr>
            <p:ph type="body" idx="21"/>
          </p:nvPr>
        </p:nvSpPr>
        <p:spPr>
          <a:xfrm>
            <a:off x="1350603" y="1598038"/>
            <a:ext cx="2493962" cy="823912"/>
          </a:xfrm>
        </p:spPr>
        <p:txBody>
          <a:bodyPr anchor="b"/>
          <a:lstStyle>
            <a:lvl1pPr marL="0" indent="0" algn="ctr">
              <a:buNone/>
              <a:defRPr sz="2400" b="0">
                <a:solidFill>
                  <a:schemeClr val="accent3"/>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8" name="Picture Placeholder 5">
            <a:extLst>
              <a:ext uri="{FF2B5EF4-FFF2-40B4-BE49-F238E27FC236}">
                <a16:creationId xmlns:a16="http://schemas.microsoft.com/office/drawing/2014/main" id="{4653815F-0B87-7340-822E-1518456B51A5}"/>
              </a:ext>
            </a:extLst>
          </p:cNvPr>
          <p:cNvSpPr>
            <a:spLocks noGrp="1"/>
          </p:cNvSpPr>
          <p:nvPr>
            <p:ph type="pic" sz="quarter" idx="22"/>
          </p:nvPr>
        </p:nvSpPr>
        <p:spPr>
          <a:xfrm>
            <a:off x="1350603" y="2552686"/>
            <a:ext cx="2493962" cy="2493962"/>
          </a:xfrm>
          <a:prstGeom prst="ellipse">
            <a:avLst/>
          </a:prstGeom>
        </p:spPr>
        <p:txBody>
          <a:bodyPr/>
          <a:lstStyle/>
          <a:p>
            <a:endParaRPr lang="en-US"/>
          </a:p>
        </p:txBody>
      </p:sp>
      <p:sp>
        <p:nvSpPr>
          <p:cNvPr id="29" name="Content Placeholder 3">
            <a:extLst>
              <a:ext uri="{FF2B5EF4-FFF2-40B4-BE49-F238E27FC236}">
                <a16:creationId xmlns:a16="http://schemas.microsoft.com/office/drawing/2014/main" id="{B024D9DA-7C9A-FB46-B30F-7AD948BCD327}"/>
              </a:ext>
            </a:extLst>
          </p:cNvPr>
          <p:cNvSpPr>
            <a:spLocks noGrp="1"/>
          </p:cNvSpPr>
          <p:nvPr>
            <p:ph sz="half" idx="23"/>
          </p:nvPr>
        </p:nvSpPr>
        <p:spPr>
          <a:xfrm>
            <a:off x="1248614" y="5237024"/>
            <a:ext cx="2697940" cy="773687"/>
          </a:xfrm>
          <a:solidFill>
            <a:schemeClr val="bg1"/>
          </a:solidFill>
        </p:spPr>
        <p:txBody>
          <a:bodyPr/>
          <a:lstStyle>
            <a:lvl1pPr algn="ctr">
              <a:buFontTx/>
              <a:buNone/>
              <a:defRPr sz="1600"/>
            </a:lvl1pPr>
          </a:lstStyle>
          <a:p>
            <a:pPr lvl="0"/>
            <a:r>
              <a:rPr lang="en-US" dirty="0"/>
              <a:t>Click to edit Master text styles</a:t>
            </a:r>
          </a:p>
        </p:txBody>
      </p:sp>
    </p:spTree>
    <p:extLst>
      <p:ext uri="{BB962C8B-B14F-4D97-AF65-F5344CB8AC3E}">
        <p14:creationId xmlns:p14="http://schemas.microsoft.com/office/powerpoint/2010/main" val="2815078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B215876-2A41-7040-B87E-F71F89C1A50C}"/>
              </a:ext>
            </a:extLst>
          </p:cNvPr>
          <p:cNvSpPr/>
          <p:nvPr userDrawn="1"/>
        </p:nvSpPr>
        <p:spPr>
          <a:xfrm>
            <a:off x="0" y="0"/>
            <a:ext cx="12192000" cy="6857999"/>
          </a:xfrm>
          <a:prstGeom prst="rect">
            <a:avLst/>
          </a:prstGeom>
          <a:solidFill>
            <a:srgbClr val="1833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136936-6DF0-7448-A00C-13E28688585E}"/>
              </a:ext>
            </a:extLst>
          </p:cNvPr>
          <p:cNvSpPr>
            <a:spLocks noGrp="1"/>
          </p:cNvSpPr>
          <p:nvPr>
            <p:ph type="ctrTitle"/>
          </p:nvPr>
        </p:nvSpPr>
        <p:spPr>
          <a:xfrm>
            <a:off x="451262" y="2026868"/>
            <a:ext cx="10394882" cy="1606985"/>
          </a:xfrm>
        </p:spPr>
        <p:txBody>
          <a:bodyPr anchor="b"/>
          <a:lstStyle>
            <a:lvl1pPr algn="l">
              <a:defRPr sz="4000">
                <a:solidFill>
                  <a:schemeClr val="bg1"/>
                </a:solidFill>
              </a:defRPr>
            </a:lvl1pPr>
          </a:lstStyle>
          <a:p>
            <a:r>
              <a:rPr lang="en-US" dirty="0"/>
              <a:t>Click to edit Master title style</a:t>
            </a:r>
          </a:p>
        </p:txBody>
      </p:sp>
      <p:sp>
        <p:nvSpPr>
          <p:cNvPr id="6" name="Subtitle 2">
            <a:extLst>
              <a:ext uri="{FF2B5EF4-FFF2-40B4-BE49-F238E27FC236}">
                <a16:creationId xmlns:a16="http://schemas.microsoft.com/office/drawing/2014/main" id="{D0BB42AB-02BD-BE4D-B3FC-A8926582D667}"/>
              </a:ext>
            </a:extLst>
          </p:cNvPr>
          <p:cNvSpPr>
            <a:spLocks noGrp="1"/>
          </p:cNvSpPr>
          <p:nvPr>
            <p:ph type="subTitle" idx="1"/>
          </p:nvPr>
        </p:nvSpPr>
        <p:spPr>
          <a:xfrm>
            <a:off x="451262" y="3734651"/>
            <a:ext cx="10394882" cy="1655762"/>
          </a:xfrm>
        </p:spPr>
        <p:txBody>
          <a:bodyPr/>
          <a:lstStyle>
            <a:lvl1pPr marL="0" indent="0" algn="l">
              <a:buNone/>
              <a:defRPr sz="1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TextBox 6">
            <a:extLst>
              <a:ext uri="{FF2B5EF4-FFF2-40B4-BE49-F238E27FC236}">
                <a16:creationId xmlns:a16="http://schemas.microsoft.com/office/drawing/2014/main" id="{EA9F6ADB-A1E8-B24C-A615-931232251085}"/>
              </a:ext>
            </a:extLst>
          </p:cNvPr>
          <p:cNvSpPr txBox="1"/>
          <p:nvPr userDrawn="1"/>
        </p:nvSpPr>
        <p:spPr>
          <a:xfrm>
            <a:off x="461272" y="6307588"/>
            <a:ext cx="485886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accent1"/>
                </a:solidFill>
              </a:rPr>
              <a:t>UCSF Malaria Elimination Initiative (MEI)</a:t>
            </a:r>
          </a:p>
        </p:txBody>
      </p:sp>
    </p:spTree>
    <p:extLst>
      <p:ext uri="{BB962C8B-B14F-4D97-AF65-F5344CB8AC3E}">
        <p14:creationId xmlns:p14="http://schemas.microsoft.com/office/powerpoint/2010/main" val="10958360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B215876-2A41-7040-B87E-F71F89C1A50C}"/>
              </a:ext>
            </a:extLst>
          </p:cNvPr>
          <p:cNvSpPr/>
          <p:nvPr userDrawn="1"/>
        </p:nvSpPr>
        <p:spPr>
          <a:xfrm>
            <a:off x="0" y="0"/>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136936-6DF0-7448-A00C-13E28688585E}"/>
              </a:ext>
            </a:extLst>
          </p:cNvPr>
          <p:cNvSpPr>
            <a:spLocks noGrp="1"/>
          </p:cNvSpPr>
          <p:nvPr>
            <p:ph type="ctrTitle"/>
          </p:nvPr>
        </p:nvSpPr>
        <p:spPr>
          <a:xfrm>
            <a:off x="451262" y="2026868"/>
            <a:ext cx="10394882" cy="1606985"/>
          </a:xfrm>
        </p:spPr>
        <p:txBody>
          <a:bodyPr anchor="b"/>
          <a:lstStyle>
            <a:lvl1pPr algn="l">
              <a:defRPr sz="4000">
                <a:solidFill>
                  <a:schemeClr val="bg1"/>
                </a:solidFill>
              </a:defRPr>
            </a:lvl1pPr>
          </a:lstStyle>
          <a:p>
            <a:r>
              <a:rPr lang="en-US" dirty="0"/>
              <a:t>Click to edit Master title style</a:t>
            </a:r>
          </a:p>
        </p:txBody>
      </p:sp>
      <p:sp>
        <p:nvSpPr>
          <p:cNvPr id="6" name="Subtitle 2">
            <a:extLst>
              <a:ext uri="{FF2B5EF4-FFF2-40B4-BE49-F238E27FC236}">
                <a16:creationId xmlns:a16="http://schemas.microsoft.com/office/drawing/2014/main" id="{D0BB42AB-02BD-BE4D-B3FC-A8926582D667}"/>
              </a:ext>
            </a:extLst>
          </p:cNvPr>
          <p:cNvSpPr>
            <a:spLocks noGrp="1"/>
          </p:cNvSpPr>
          <p:nvPr>
            <p:ph type="subTitle" idx="1"/>
          </p:nvPr>
        </p:nvSpPr>
        <p:spPr>
          <a:xfrm>
            <a:off x="451262" y="3734651"/>
            <a:ext cx="10394882" cy="1655762"/>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TextBox 6">
            <a:extLst>
              <a:ext uri="{FF2B5EF4-FFF2-40B4-BE49-F238E27FC236}">
                <a16:creationId xmlns:a16="http://schemas.microsoft.com/office/drawing/2014/main" id="{EA9F6ADB-A1E8-B24C-A615-931232251085}"/>
              </a:ext>
            </a:extLst>
          </p:cNvPr>
          <p:cNvSpPr txBox="1"/>
          <p:nvPr userDrawn="1"/>
        </p:nvSpPr>
        <p:spPr>
          <a:xfrm>
            <a:off x="461272" y="6307588"/>
            <a:ext cx="485886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1"/>
                </a:solidFill>
              </a:rPr>
              <a:t>UCSF Malaria Elimination Initiative (MEI)</a:t>
            </a:r>
          </a:p>
        </p:txBody>
      </p:sp>
    </p:spTree>
    <p:extLst>
      <p:ext uri="{BB962C8B-B14F-4D97-AF65-F5344CB8AC3E}">
        <p14:creationId xmlns:p14="http://schemas.microsoft.com/office/powerpoint/2010/main" val="25101252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B215876-2A41-7040-B87E-F71F89C1A50C}"/>
              </a:ext>
            </a:extLst>
          </p:cNvPr>
          <p:cNvSpPr/>
          <p:nvPr userDrawn="1"/>
        </p:nvSpPr>
        <p:spPr>
          <a:xfrm>
            <a:off x="0" y="0"/>
            <a:ext cx="12192000" cy="6857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136936-6DF0-7448-A00C-13E28688585E}"/>
              </a:ext>
            </a:extLst>
          </p:cNvPr>
          <p:cNvSpPr>
            <a:spLocks noGrp="1"/>
          </p:cNvSpPr>
          <p:nvPr>
            <p:ph type="ctrTitle"/>
          </p:nvPr>
        </p:nvSpPr>
        <p:spPr>
          <a:xfrm>
            <a:off x="451262" y="2026868"/>
            <a:ext cx="10394882" cy="1606985"/>
          </a:xfrm>
        </p:spPr>
        <p:txBody>
          <a:bodyPr anchor="b"/>
          <a:lstStyle>
            <a:lvl1pPr algn="l">
              <a:defRPr sz="4000">
                <a:solidFill>
                  <a:schemeClr val="accent1"/>
                </a:solidFill>
              </a:defRPr>
            </a:lvl1pPr>
          </a:lstStyle>
          <a:p>
            <a:r>
              <a:rPr lang="en-US" dirty="0"/>
              <a:t>Click to edit Master title style</a:t>
            </a:r>
          </a:p>
        </p:txBody>
      </p:sp>
      <p:sp>
        <p:nvSpPr>
          <p:cNvPr id="6" name="Subtitle 2">
            <a:extLst>
              <a:ext uri="{FF2B5EF4-FFF2-40B4-BE49-F238E27FC236}">
                <a16:creationId xmlns:a16="http://schemas.microsoft.com/office/drawing/2014/main" id="{D0BB42AB-02BD-BE4D-B3FC-A8926582D667}"/>
              </a:ext>
            </a:extLst>
          </p:cNvPr>
          <p:cNvSpPr>
            <a:spLocks noGrp="1"/>
          </p:cNvSpPr>
          <p:nvPr>
            <p:ph type="subTitle" idx="1"/>
          </p:nvPr>
        </p:nvSpPr>
        <p:spPr>
          <a:xfrm>
            <a:off x="451262" y="3734651"/>
            <a:ext cx="10394882" cy="1655762"/>
          </a:xfrm>
        </p:spPr>
        <p:txBody>
          <a:bodyPr/>
          <a:lstStyle>
            <a:lvl1pPr marL="0" indent="0" algn="l">
              <a:buNone/>
              <a:defRPr sz="18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TextBox 6">
            <a:extLst>
              <a:ext uri="{FF2B5EF4-FFF2-40B4-BE49-F238E27FC236}">
                <a16:creationId xmlns:a16="http://schemas.microsoft.com/office/drawing/2014/main" id="{EA9F6ADB-A1E8-B24C-A615-931232251085}"/>
              </a:ext>
            </a:extLst>
          </p:cNvPr>
          <p:cNvSpPr txBox="1"/>
          <p:nvPr userDrawn="1"/>
        </p:nvSpPr>
        <p:spPr>
          <a:xfrm>
            <a:off x="461272" y="6307588"/>
            <a:ext cx="485886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2"/>
                </a:solidFill>
              </a:rPr>
              <a:t>UCSF Malaria Elimination Initiative (MEI)</a:t>
            </a:r>
          </a:p>
        </p:txBody>
      </p:sp>
    </p:spTree>
    <p:extLst>
      <p:ext uri="{BB962C8B-B14F-4D97-AF65-F5344CB8AC3E}">
        <p14:creationId xmlns:p14="http://schemas.microsoft.com/office/powerpoint/2010/main" val="7246293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F87853-C800-4346-8C5B-329A4360E882}"/>
              </a:ext>
            </a:extLst>
          </p:cNvPr>
          <p:cNvSpPr>
            <a:spLocks noGrp="1"/>
          </p:cNvSpPr>
          <p:nvPr>
            <p:ph type="dt" sz="half" idx="10"/>
          </p:nvPr>
        </p:nvSpPr>
        <p:spPr>
          <a:xfrm>
            <a:off x="838200" y="6356350"/>
            <a:ext cx="2743200" cy="365125"/>
          </a:xfrm>
          <a:prstGeom prst="rect">
            <a:avLst/>
          </a:prstGeom>
        </p:spPr>
        <p:txBody>
          <a:bodyPr/>
          <a:lstStyle/>
          <a:p>
            <a:fld id="{E0F80369-62A5-9D4F-BFCF-B75CABD7B9D2}" type="datetimeFigureOut">
              <a:rPr lang="en-US" smtClean="0"/>
              <a:t>2/12/21</a:t>
            </a:fld>
            <a:endParaRPr lang="en-US"/>
          </a:p>
        </p:txBody>
      </p:sp>
      <p:sp>
        <p:nvSpPr>
          <p:cNvPr id="3" name="Footer Placeholder 2">
            <a:extLst>
              <a:ext uri="{FF2B5EF4-FFF2-40B4-BE49-F238E27FC236}">
                <a16:creationId xmlns:a16="http://schemas.microsoft.com/office/drawing/2014/main" id="{9ADCF87D-7A79-7540-A6D9-5C4FE492351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7C55ACE-0800-7D4B-9318-3BCB539A4D71}"/>
              </a:ext>
            </a:extLst>
          </p:cNvPr>
          <p:cNvSpPr>
            <a:spLocks noGrp="1"/>
          </p:cNvSpPr>
          <p:nvPr>
            <p:ph type="sldNum" sz="quarter" idx="12"/>
          </p:nvPr>
        </p:nvSpPr>
        <p:spPr>
          <a:xfrm>
            <a:off x="8610600" y="6356350"/>
            <a:ext cx="2743200" cy="365125"/>
          </a:xfrm>
          <a:prstGeom prst="rect">
            <a:avLst/>
          </a:prstGeom>
        </p:spPr>
        <p:txBody>
          <a:bodyPr/>
          <a:lstStyle/>
          <a:p>
            <a:fld id="{ED6900FF-3F57-B547-8DD7-65CB569DA6AE}" type="slidenum">
              <a:rPr lang="en-US" smtClean="0"/>
              <a:t>‹#›</a:t>
            </a:fld>
            <a:endParaRPr lang="en-US"/>
          </a:p>
        </p:txBody>
      </p:sp>
    </p:spTree>
    <p:extLst>
      <p:ext uri="{BB962C8B-B14F-4D97-AF65-F5344CB8AC3E}">
        <p14:creationId xmlns:p14="http://schemas.microsoft.com/office/powerpoint/2010/main" val="1791819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3001A-88E7-2A40-8232-35E2AD2217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A5B3A5-96F8-8942-AF26-4CD0A44AB64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C0B53D6-DA9F-504C-A55F-711748B9C9D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a:extLst>
              <a:ext uri="{FF2B5EF4-FFF2-40B4-BE49-F238E27FC236}">
                <a16:creationId xmlns:a16="http://schemas.microsoft.com/office/drawing/2014/main" id="{B77E99FC-5F77-0949-A309-AD62F86B257B}"/>
              </a:ext>
            </a:extLst>
          </p:cNvPr>
          <p:cNvSpPr>
            <a:spLocks noGrp="1"/>
          </p:cNvSpPr>
          <p:nvPr>
            <p:ph type="ftr" sz="quarter" idx="3"/>
          </p:nvPr>
        </p:nvSpPr>
        <p:spPr>
          <a:xfrm>
            <a:off x="838199" y="6610522"/>
            <a:ext cx="9164037" cy="277958"/>
          </a:xfrm>
          <a:prstGeom prst="rect">
            <a:avLst/>
          </a:prstGeom>
        </p:spPr>
        <p:txBody>
          <a:bodyPr/>
          <a:lstStyle>
            <a:lvl1pPr algn="l">
              <a:defRPr sz="900" b="0" i="0">
                <a:solidFill>
                  <a:schemeClr val="accent1"/>
                </a:solidFill>
                <a:latin typeface="Arial"/>
                <a:cs typeface="Arial"/>
              </a:defRPr>
            </a:lvl1pPr>
          </a:lstStyle>
          <a:p>
            <a:r>
              <a:rPr lang="en-US" dirty="0"/>
              <a:t>UCSF MALARIA ELIMINATION INITIATIVE (MEI)</a:t>
            </a:r>
            <a:endParaRPr lang="en-US" sz="900" dirty="0"/>
          </a:p>
        </p:txBody>
      </p:sp>
    </p:spTree>
    <p:extLst>
      <p:ext uri="{BB962C8B-B14F-4D97-AF65-F5344CB8AC3E}">
        <p14:creationId xmlns:p14="http://schemas.microsoft.com/office/powerpoint/2010/main" val="39209108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46D8D-209F-FE4C-A7FA-AEBF2763423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355546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80279-0363-3F48-B4BC-B94BEE8D68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4D6A15C-DF7C-E647-99B7-862378CBF8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C0BC842-3116-C24D-A7DE-0A05881C44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4FA324-550D-FE46-8BD2-346F452A7343}"/>
              </a:ext>
            </a:extLst>
          </p:cNvPr>
          <p:cNvSpPr>
            <a:spLocks noGrp="1"/>
          </p:cNvSpPr>
          <p:nvPr>
            <p:ph type="dt" sz="half" idx="10"/>
          </p:nvPr>
        </p:nvSpPr>
        <p:spPr>
          <a:xfrm>
            <a:off x="838200" y="6356350"/>
            <a:ext cx="2743200" cy="365125"/>
          </a:xfrm>
          <a:prstGeom prst="rect">
            <a:avLst/>
          </a:prstGeom>
        </p:spPr>
        <p:txBody>
          <a:bodyPr/>
          <a:lstStyle/>
          <a:p>
            <a:fld id="{E0F80369-62A5-9D4F-BFCF-B75CABD7B9D2}" type="datetimeFigureOut">
              <a:rPr lang="en-US" smtClean="0"/>
              <a:t>2/12/21</a:t>
            </a:fld>
            <a:endParaRPr lang="en-US"/>
          </a:p>
        </p:txBody>
      </p:sp>
      <p:sp>
        <p:nvSpPr>
          <p:cNvPr id="6" name="Footer Placeholder 5">
            <a:extLst>
              <a:ext uri="{FF2B5EF4-FFF2-40B4-BE49-F238E27FC236}">
                <a16:creationId xmlns:a16="http://schemas.microsoft.com/office/drawing/2014/main" id="{72E06C6D-AC6A-6D4F-A7EF-EB41E36D97F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E80302F-F53E-284F-B6D8-75A48035CEFA}"/>
              </a:ext>
            </a:extLst>
          </p:cNvPr>
          <p:cNvSpPr>
            <a:spLocks noGrp="1"/>
          </p:cNvSpPr>
          <p:nvPr>
            <p:ph type="sldNum" sz="quarter" idx="12"/>
          </p:nvPr>
        </p:nvSpPr>
        <p:spPr>
          <a:xfrm>
            <a:off x="8610600" y="6356350"/>
            <a:ext cx="2743200" cy="365125"/>
          </a:xfrm>
          <a:prstGeom prst="rect">
            <a:avLst/>
          </a:prstGeom>
        </p:spPr>
        <p:txBody>
          <a:bodyPr/>
          <a:lstStyle/>
          <a:p>
            <a:fld id="{ED6900FF-3F57-B547-8DD7-65CB569DA6AE}" type="slidenum">
              <a:rPr lang="en-US" smtClean="0"/>
              <a:t>‹#›</a:t>
            </a:fld>
            <a:endParaRPr lang="en-US"/>
          </a:p>
        </p:txBody>
      </p:sp>
    </p:spTree>
    <p:extLst>
      <p:ext uri="{BB962C8B-B14F-4D97-AF65-F5344CB8AC3E}">
        <p14:creationId xmlns:p14="http://schemas.microsoft.com/office/powerpoint/2010/main" val="27888587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C2B61-2ACF-324D-AC7C-D7A77389A3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2C13A83-3641-874E-935B-FE6A39E3B0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04A5B95-D4F7-0242-8B81-5767BA2262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E27681-864A-5541-B9A7-B582B49D01DE}"/>
              </a:ext>
            </a:extLst>
          </p:cNvPr>
          <p:cNvSpPr>
            <a:spLocks noGrp="1"/>
          </p:cNvSpPr>
          <p:nvPr>
            <p:ph type="dt" sz="half" idx="10"/>
          </p:nvPr>
        </p:nvSpPr>
        <p:spPr>
          <a:xfrm>
            <a:off x="838200" y="6356350"/>
            <a:ext cx="2743200" cy="365125"/>
          </a:xfrm>
          <a:prstGeom prst="rect">
            <a:avLst/>
          </a:prstGeom>
        </p:spPr>
        <p:txBody>
          <a:bodyPr/>
          <a:lstStyle/>
          <a:p>
            <a:fld id="{E0F80369-62A5-9D4F-BFCF-B75CABD7B9D2}" type="datetimeFigureOut">
              <a:rPr lang="en-US" smtClean="0"/>
              <a:t>2/12/21</a:t>
            </a:fld>
            <a:endParaRPr lang="en-US"/>
          </a:p>
        </p:txBody>
      </p:sp>
      <p:sp>
        <p:nvSpPr>
          <p:cNvPr id="6" name="Footer Placeholder 5">
            <a:extLst>
              <a:ext uri="{FF2B5EF4-FFF2-40B4-BE49-F238E27FC236}">
                <a16:creationId xmlns:a16="http://schemas.microsoft.com/office/drawing/2014/main" id="{3E758A88-D7FD-4848-B18F-E71FAA7BB71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8F082DF-A336-FE46-B747-4510CF45FB11}"/>
              </a:ext>
            </a:extLst>
          </p:cNvPr>
          <p:cNvSpPr>
            <a:spLocks noGrp="1"/>
          </p:cNvSpPr>
          <p:nvPr>
            <p:ph type="sldNum" sz="quarter" idx="12"/>
          </p:nvPr>
        </p:nvSpPr>
        <p:spPr>
          <a:xfrm>
            <a:off x="8610600" y="6356350"/>
            <a:ext cx="2743200" cy="365125"/>
          </a:xfrm>
          <a:prstGeom prst="rect">
            <a:avLst/>
          </a:prstGeom>
        </p:spPr>
        <p:txBody>
          <a:bodyPr/>
          <a:lstStyle/>
          <a:p>
            <a:fld id="{ED6900FF-3F57-B547-8DD7-65CB569DA6AE}" type="slidenum">
              <a:rPr lang="en-US" smtClean="0"/>
              <a:t>‹#›</a:t>
            </a:fld>
            <a:endParaRPr lang="en-US"/>
          </a:p>
        </p:txBody>
      </p:sp>
    </p:spTree>
    <p:extLst>
      <p:ext uri="{BB962C8B-B14F-4D97-AF65-F5344CB8AC3E}">
        <p14:creationId xmlns:p14="http://schemas.microsoft.com/office/powerpoint/2010/main" val="30553753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pic>
        <p:nvPicPr>
          <p:cNvPr id="7" name="Picture 6" descr="Healthworkers distributing medicine Kenya.jpg"/>
          <p:cNvPicPr>
            <a:picLocks noChangeAspect="1"/>
          </p:cNvPicPr>
          <p:nvPr userDrawn="1"/>
        </p:nvPicPr>
        <p:blipFill>
          <a:blip r:embed="rId2" cstate="screen">
            <a:alphaModFix amt="18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Rectangle 8"/>
          <p:cNvSpPr/>
          <p:nvPr userDrawn="1"/>
        </p:nvSpPr>
        <p:spPr>
          <a:xfrm>
            <a:off x="0" y="6479920"/>
            <a:ext cx="12192000" cy="43784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609600" y="371540"/>
            <a:ext cx="10972800" cy="1112189"/>
          </a:xfrm>
        </p:spPr>
        <p:txBody>
          <a:bodyPr lIns="108000" tIns="0" rIns="0" bIns="0" anchor="ctr" anchorCtr="0">
            <a:normAutofit/>
          </a:bodyPr>
          <a:lstStyle>
            <a:lvl1pPr algn="l">
              <a:defRPr sz="3800" b="1" i="0">
                <a:solidFill>
                  <a:srgbClr val="18A3AC"/>
                </a:solidFill>
                <a:latin typeface="Arial"/>
                <a:cs typeface="Arial"/>
              </a:defRPr>
            </a:lvl1pPr>
          </a:lstStyle>
          <a:p>
            <a:r>
              <a:rPr lang="en-US" dirty="0"/>
              <a:t>Click to edit Master title style</a:t>
            </a:r>
          </a:p>
        </p:txBody>
      </p:sp>
      <p:sp>
        <p:nvSpPr>
          <p:cNvPr id="5" name="Footer Placeholder 4"/>
          <p:cNvSpPr>
            <a:spLocks noGrp="1"/>
          </p:cNvSpPr>
          <p:nvPr>
            <p:ph type="ftr" sz="quarter" idx="11"/>
          </p:nvPr>
        </p:nvSpPr>
        <p:spPr>
          <a:xfrm>
            <a:off x="1133798" y="6487391"/>
            <a:ext cx="8539369" cy="365125"/>
          </a:xfrm>
        </p:spPr>
        <p:txBody>
          <a:bodyPr/>
          <a:lstStyle>
            <a:lvl1pPr algn="l">
              <a:defRPr sz="1100" b="1" i="0">
                <a:solidFill>
                  <a:srgbClr val="FFFFFF"/>
                </a:solidFill>
                <a:latin typeface="Arial"/>
                <a:cs typeface="Arial"/>
              </a:defRPr>
            </a:lvl1pPr>
          </a:lstStyle>
          <a:p>
            <a:r>
              <a:rPr lang="en-US" dirty="0"/>
              <a:t>UCSF MALARIA ELIMINATION INITIATIVE (MEI)</a:t>
            </a:r>
          </a:p>
        </p:txBody>
      </p:sp>
      <p:sp>
        <p:nvSpPr>
          <p:cNvPr id="6" name="Slide Number Placeholder 5"/>
          <p:cNvSpPr>
            <a:spLocks noGrp="1"/>
          </p:cNvSpPr>
          <p:nvPr>
            <p:ph type="sldNum" sz="quarter" idx="12"/>
          </p:nvPr>
        </p:nvSpPr>
        <p:spPr>
          <a:xfrm>
            <a:off x="609600" y="6487391"/>
            <a:ext cx="524197" cy="365125"/>
          </a:xfrm>
        </p:spPr>
        <p:txBody>
          <a:bodyPr/>
          <a:lstStyle>
            <a:lvl1pPr algn="l">
              <a:defRPr sz="900">
                <a:solidFill>
                  <a:srgbClr val="FFFFFF"/>
                </a:solidFill>
              </a:defRPr>
            </a:lvl1pPr>
          </a:lstStyle>
          <a:p>
            <a:fld id="{B96B1F4E-C01C-E348-B05E-AA80DAAC349F}" type="slidenum">
              <a:rPr lang="en-US" smtClean="0"/>
              <a:pPr/>
              <a:t>‹#›</a:t>
            </a:fld>
            <a:endParaRPr lang="en-US" dirty="0"/>
          </a:p>
        </p:txBody>
      </p:sp>
      <p:sp>
        <p:nvSpPr>
          <p:cNvPr id="12" name="Content Placeholder 2"/>
          <p:cNvSpPr>
            <a:spLocks noGrp="1"/>
          </p:cNvSpPr>
          <p:nvPr>
            <p:ph idx="1"/>
          </p:nvPr>
        </p:nvSpPr>
        <p:spPr>
          <a:xfrm>
            <a:off x="609600" y="1600200"/>
            <a:ext cx="10972800" cy="4659316"/>
          </a:xfrm>
        </p:spPr>
        <p:txBody>
          <a:bodyPr lIns="108000">
            <a:normAutofit/>
          </a:bodyPr>
          <a:lstStyle>
            <a:lvl1pPr marL="457200" indent="-457200">
              <a:spcBef>
                <a:spcPts val="1200"/>
              </a:spcBef>
              <a:buFont typeface="Arial"/>
              <a:buChar char="•"/>
              <a:defRPr sz="2800">
                <a:solidFill>
                  <a:schemeClr val="tx2"/>
                </a:solidFill>
              </a:defRPr>
            </a:lvl1pPr>
            <a:lvl2pPr>
              <a:spcBef>
                <a:spcPts val="0"/>
              </a:spcBef>
              <a:defRPr sz="2400">
                <a:solidFill>
                  <a:schemeClr val="tx2"/>
                </a:solidFill>
              </a:defRPr>
            </a:lvl2pPr>
            <a:lvl3pPr>
              <a:spcBef>
                <a:spcPts val="0"/>
              </a:spcBef>
              <a:defRPr sz="2000">
                <a:solidFill>
                  <a:schemeClr val="tx2"/>
                </a:solidFill>
              </a:defRPr>
            </a:lvl3pPr>
            <a:lvl4pPr>
              <a:spcBef>
                <a:spcPts val="0"/>
              </a:spcBef>
              <a:defRPr sz="1800">
                <a:solidFill>
                  <a:schemeClr val="tx2"/>
                </a:solidFill>
              </a:defRPr>
            </a:lvl4pPr>
            <a:lvl5pPr>
              <a:spcBef>
                <a:spcPts val="0"/>
              </a:spcBef>
              <a:defRPr sz="18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p:cNvSpPr/>
          <p:nvPr userDrawn="1"/>
        </p:nvSpPr>
        <p:spPr>
          <a:xfrm>
            <a:off x="0" y="524524"/>
            <a:ext cx="609600" cy="87183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361771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758747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371540"/>
            <a:ext cx="10037233" cy="1112189"/>
          </a:xfrm>
        </p:spPr>
        <p:txBody>
          <a:bodyPr lIns="108000" tIns="0" rIns="0" bIns="0" anchor="ctr" anchorCtr="0">
            <a:normAutofit/>
          </a:bodyPr>
          <a:lstStyle>
            <a:lvl1pPr algn="l">
              <a:defRPr sz="3200" b="1" i="0">
                <a:solidFill>
                  <a:srgbClr val="18A3AC"/>
                </a:solidFill>
                <a:latin typeface="Arial"/>
                <a:cs typeface="Arial"/>
              </a:defRPr>
            </a:lvl1pPr>
          </a:lstStyle>
          <a:p>
            <a:r>
              <a:rPr lang="en-US" dirty="0"/>
              <a:t>Click to edit Master title style</a:t>
            </a:r>
          </a:p>
        </p:txBody>
      </p:sp>
      <p:sp>
        <p:nvSpPr>
          <p:cNvPr id="12" name="Content Placeholder 2"/>
          <p:cNvSpPr>
            <a:spLocks noGrp="1"/>
          </p:cNvSpPr>
          <p:nvPr>
            <p:ph idx="1"/>
          </p:nvPr>
        </p:nvSpPr>
        <p:spPr>
          <a:xfrm>
            <a:off x="609600" y="1600200"/>
            <a:ext cx="10972800" cy="4659316"/>
          </a:xfrm>
        </p:spPr>
        <p:txBody>
          <a:bodyPr lIns="108000">
            <a:normAutofit/>
          </a:bodyPr>
          <a:lstStyle>
            <a:lvl1pPr marL="457200" indent="-457200">
              <a:spcBef>
                <a:spcPts val="1200"/>
              </a:spcBef>
              <a:buFont typeface="Arial"/>
              <a:buChar char="•"/>
              <a:defRPr sz="2800">
                <a:solidFill>
                  <a:schemeClr val="tx2"/>
                </a:solidFill>
              </a:defRPr>
            </a:lvl1pPr>
            <a:lvl2pPr>
              <a:spcBef>
                <a:spcPts val="0"/>
              </a:spcBef>
              <a:defRPr sz="2400">
                <a:solidFill>
                  <a:schemeClr val="tx2"/>
                </a:solidFill>
              </a:defRPr>
            </a:lvl2pPr>
            <a:lvl3pPr>
              <a:spcBef>
                <a:spcPts val="0"/>
              </a:spcBef>
              <a:defRPr sz="2000">
                <a:solidFill>
                  <a:schemeClr val="tx2"/>
                </a:solidFill>
              </a:defRPr>
            </a:lvl3pPr>
            <a:lvl4pPr>
              <a:spcBef>
                <a:spcPts val="0"/>
              </a:spcBef>
              <a:defRPr sz="1800">
                <a:solidFill>
                  <a:schemeClr val="tx2"/>
                </a:solidFill>
              </a:defRPr>
            </a:lvl4pPr>
            <a:lvl5pPr>
              <a:spcBef>
                <a:spcPts val="0"/>
              </a:spcBef>
              <a:defRPr sz="18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p:cNvSpPr/>
          <p:nvPr userDrawn="1"/>
        </p:nvSpPr>
        <p:spPr>
          <a:xfrm>
            <a:off x="0" y="524524"/>
            <a:ext cx="609600" cy="87183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Footer Placeholder 4"/>
          <p:cNvSpPr>
            <a:spLocks noGrp="1"/>
          </p:cNvSpPr>
          <p:nvPr>
            <p:ph type="ftr" sz="quarter" idx="11"/>
          </p:nvPr>
        </p:nvSpPr>
        <p:spPr>
          <a:xfrm>
            <a:off x="1133798" y="6487390"/>
            <a:ext cx="9513036" cy="370610"/>
          </a:xfrm>
        </p:spPr>
        <p:txBody>
          <a:bodyPr/>
          <a:lstStyle>
            <a:lvl1pPr algn="l">
              <a:defRPr sz="1100" b="1" i="0">
                <a:solidFill>
                  <a:schemeClr val="bg1"/>
                </a:solidFill>
                <a:latin typeface="Arial"/>
                <a:cs typeface="Arial"/>
              </a:defRPr>
            </a:lvl1pPr>
          </a:lstStyle>
          <a:p>
            <a:r>
              <a:rPr lang="en-US" dirty="0"/>
              <a:t>UCSF GLOBAL HEALTH GROUP’S MALARIA ELIMINATION INITIATIVE (MEI)</a:t>
            </a:r>
          </a:p>
        </p:txBody>
      </p:sp>
      <p:sp>
        <p:nvSpPr>
          <p:cNvPr id="9" name="Slide Number Placeholder 5"/>
          <p:cNvSpPr>
            <a:spLocks noGrp="1"/>
          </p:cNvSpPr>
          <p:nvPr>
            <p:ph type="sldNum" sz="quarter" idx="12"/>
          </p:nvPr>
        </p:nvSpPr>
        <p:spPr>
          <a:xfrm>
            <a:off x="609600" y="6487391"/>
            <a:ext cx="524197" cy="365125"/>
          </a:xfrm>
        </p:spPr>
        <p:txBody>
          <a:bodyPr/>
          <a:lstStyle>
            <a:lvl1pPr algn="l">
              <a:defRPr sz="900">
                <a:solidFill>
                  <a:schemeClr val="bg1"/>
                </a:solidFill>
              </a:defRPr>
            </a:lvl1pPr>
          </a:lstStyle>
          <a:p>
            <a:fld id="{B96B1F4E-C01C-E348-B05E-AA80DAAC349F}" type="slidenum">
              <a:rPr lang="en-US" smtClean="0"/>
              <a:pPr/>
              <a:t>‹#›</a:t>
            </a:fld>
            <a:endParaRPr lang="en-US" dirty="0"/>
          </a:p>
        </p:txBody>
      </p:sp>
    </p:spTree>
    <p:extLst>
      <p:ext uri="{BB962C8B-B14F-4D97-AF65-F5344CB8AC3E}">
        <p14:creationId xmlns:p14="http://schemas.microsoft.com/office/powerpoint/2010/main" val="2840173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11" name="Rectangle 10"/>
          <p:cNvSpPr/>
          <p:nvPr userDrawn="1"/>
        </p:nvSpPr>
        <p:spPr>
          <a:xfrm>
            <a:off x="0" y="6487391"/>
            <a:ext cx="12192000" cy="36512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609600" y="371540"/>
            <a:ext cx="10972800" cy="1112189"/>
          </a:xfrm>
        </p:spPr>
        <p:txBody>
          <a:bodyPr lIns="108000" tIns="0" rIns="0" bIns="0" anchor="ctr" anchorCtr="0">
            <a:normAutofit/>
          </a:bodyPr>
          <a:lstStyle>
            <a:lvl1pPr algn="l">
              <a:defRPr sz="3200" b="1" i="0">
                <a:solidFill>
                  <a:srgbClr val="18A3AC"/>
                </a:solidFill>
                <a:latin typeface="Arial"/>
                <a:cs typeface="Arial"/>
              </a:defRPr>
            </a:lvl1pPr>
          </a:lstStyle>
          <a:p>
            <a:r>
              <a:rPr lang="en-US" dirty="0"/>
              <a:t>Click to edit Master title style</a:t>
            </a:r>
          </a:p>
        </p:txBody>
      </p:sp>
      <p:sp>
        <p:nvSpPr>
          <p:cNvPr id="5" name="Footer Placeholder 4"/>
          <p:cNvSpPr>
            <a:spLocks noGrp="1"/>
          </p:cNvSpPr>
          <p:nvPr>
            <p:ph type="ftr" sz="quarter" idx="11"/>
          </p:nvPr>
        </p:nvSpPr>
        <p:spPr>
          <a:xfrm>
            <a:off x="1133798" y="6487391"/>
            <a:ext cx="8539369" cy="365125"/>
          </a:xfrm>
        </p:spPr>
        <p:txBody>
          <a:bodyPr/>
          <a:lstStyle>
            <a:lvl1pPr algn="l">
              <a:defRPr sz="1100" b="1" i="0">
                <a:solidFill>
                  <a:srgbClr val="FFFFFF"/>
                </a:solidFill>
                <a:latin typeface="Arial"/>
                <a:cs typeface="Arial"/>
              </a:defRPr>
            </a:lvl1pPr>
          </a:lstStyle>
          <a:p>
            <a:r>
              <a:rPr lang="en-US" dirty="0"/>
              <a:t>UCSF MALARIA ELIMINATION INITIATIVE (MEI)</a:t>
            </a:r>
          </a:p>
        </p:txBody>
      </p:sp>
      <p:sp>
        <p:nvSpPr>
          <p:cNvPr id="6" name="Slide Number Placeholder 5"/>
          <p:cNvSpPr>
            <a:spLocks noGrp="1"/>
          </p:cNvSpPr>
          <p:nvPr>
            <p:ph type="sldNum" sz="quarter" idx="12"/>
          </p:nvPr>
        </p:nvSpPr>
        <p:spPr>
          <a:xfrm>
            <a:off x="609600" y="6487391"/>
            <a:ext cx="524197" cy="365125"/>
          </a:xfrm>
        </p:spPr>
        <p:txBody>
          <a:bodyPr/>
          <a:lstStyle>
            <a:lvl1pPr algn="l">
              <a:defRPr sz="900">
                <a:solidFill>
                  <a:srgbClr val="FFFFFF"/>
                </a:solidFill>
              </a:defRPr>
            </a:lvl1pPr>
          </a:lstStyle>
          <a:p>
            <a:fld id="{B96B1F4E-C01C-E348-B05E-AA80DAAC349F}" type="slidenum">
              <a:rPr lang="en-US" smtClean="0"/>
              <a:pPr/>
              <a:t>‹#›</a:t>
            </a:fld>
            <a:endParaRPr lang="en-US" dirty="0"/>
          </a:p>
        </p:txBody>
      </p:sp>
      <p:sp>
        <p:nvSpPr>
          <p:cNvPr id="12" name="Content Placeholder 2"/>
          <p:cNvSpPr>
            <a:spLocks noGrp="1"/>
          </p:cNvSpPr>
          <p:nvPr>
            <p:ph idx="1"/>
          </p:nvPr>
        </p:nvSpPr>
        <p:spPr>
          <a:xfrm>
            <a:off x="609600" y="1600200"/>
            <a:ext cx="10972800" cy="4659316"/>
          </a:xfrm>
        </p:spPr>
        <p:txBody>
          <a:bodyPr lIns="108000">
            <a:normAutofit/>
          </a:bodyPr>
          <a:lstStyle>
            <a:lvl1pPr marL="457200" indent="-457200">
              <a:spcBef>
                <a:spcPts val="1200"/>
              </a:spcBef>
              <a:buFont typeface="Arial"/>
              <a:buChar char="•"/>
              <a:defRPr sz="2800">
                <a:solidFill>
                  <a:schemeClr val="tx2"/>
                </a:solidFill>
              </a:defRPr>
            </a:lvl1pPr>
            <a:lvl2pPr>
              <a:spcBef>
                <a:spcPts val="0"/>
              </a:spcBef>
              <a:defRPr sz="2400">
                <a:solidFill>
                  <a:schemeClr val="tx2"/>
                </a:solidFill>
              </a:defRPr>
            </a:lvl2pPr>
            <a:lvl3pPr>
              <a:spcBef>
                <a:spcPts val="0"/>
              </a:spcBef>
              <a:defRPr sz="2000">
                <a:solidFill>
                  <a:schemeClr val="tx2"/>
                </a:solidFill>
              </a:defRPr>
            </a:lvl3pPr>
            <a:lvl4pPr>
              <a:spcBef>
                <a:spcPts val="0"/>
              </a:spcBef>
              <a:defRPr sz="1800">
                <a:solidFill>
                  <a:schemeClr val="tx2"/>
                </a:solidFill>
              </a:defRPr>
            </a:lvl4pPr>
            <a:lvl5pPr>
              <a:spcBef>
                <a:spcPts val="0"/>
              </a:spcBef>
              <a:defRPr sz="18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p:cNvSpPr/>
          <p:nvPr userDrawn="1"/>
        </p:nvSpPr>
        <p:spPr>
          <a:xfrm>
            <a:off x="0" y="524524"/>
            <a:ext cx="609600" cy="87183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378926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pic>
        <p:nvPicPr>
          <p:cNvPr id="8" name="Picture 7" descr="Africa_Trip_June_2011-3 102 (1).jpg"/>
          <p:cNvPicPr>
            <a:picLocks noChangeAspect="1"/>
          </p:cNvPicPr>
          <p:nvPr userDrawn="1"/>
        </p:nvPicPr>
        <p:blipFill rotWithShape="1">
          <a:blip r:embed="rId2" cstate="screen">
            <a:alphaModFix amt="18000"/>
            <a:extLst>
              <a:ext uri="{28A0092B-C50C-407E-A947-70E740481C1C}">
                <a14:useLocalDpi xmlns:a14="http://schemas.microsoft.com/office/drawing/2010/main"/>
              </a:ext>
            </a:extLst>
          </a:blip>
          <a:srcRect/>
          <a:stretch/>
        </p:blipFill>
        <p:spPr>
          <a:xfrm>
            <a:off x="0" y="-1"/>
            <a:ext cx="12192000" cy="6852515"/>
          </a:xfrm>
          <a:prstGeom prst="rect">
            <a:avLst/>
          </a:prstGeom>
        </p:spPr>
      </p:pic>
      <p:sp>
        <p:nvSpPr>
          <p:cNvPr id="9" name="Rectangle 8"/>
          <p:cNvSpPr/>
          <p:nvPr userDrawn="1"/>
        </p:nvSpPr>
        <p:spPr>
          <a:xfrm>
            <a:off x="0" y="6487391"/>
            <a:ext cx="12192000" cy="36512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609600" y="371540"/>
            <a:ext cx="10972800" cy="1112189"/>
          </a:xfrm>
        </p:spPr>
        <p:txBody>
          <a:bodyPr lIns="108000" tIns="0" rIns="0" bIns="0" anchor="ctr" anchorCtr="0">
            <a:normAutofit/>
          </a:bodyPr>
          <a:lstStyle>
            <a:lvl1pPr algn="l">
              <a:defRPr sz="3800" b="1" i="0">
                <a:solidFill>
                  <a:srgbClr val="18A3AC"/>
                </a:solidFill>
                <a:latin typeface="Arial"/>
                <a:cs typeface="Arial"/>
              </a:defRPr>
            </a:lvl1pPr>
          </a:lstStyle>
          <a:p>
            <a:r>
              <a:rPr lang="en-US" dirty="0"/>
              <a:t>Click to edit Master title style</a:t>
            </a:r>
          </a:p>
        </p:txBody>
      </p:sp>
      <p:sp>
        <p:nvSpPr>
          <p:cNvPr id="5" name="Footer Placeholder 4"/>
          <p:cNvSpPr>
            <a:spLocks noGrp="1"/>
          </p:cNvSpPr>
          <p:nvPr>
            <p:ph type="ftr" sz="quarter" idx="11"/>
          </p:nvPr>
        </p:nvSpPr>
        <p:spPr>
          <a:xfrm>
            <a:off x="1133798" y="6487391"/>
            <a:ext cx="8539369" cy="365125"/>
          </a:xfrm>
        </p:spPr>
        <p:txBody>
          <a:bodyPr/>
          <a:lstStyle>
            <a:lvl1pPr algn="l">
              <a:defRPr sz="1100" b="1" i="0">
                <a:solidFill>
                  <a:srgbClr val="FFFFFF"/>
                </a:solidFill>
                <a:latin typeface="Arial"/>
                <a:cs typeface="Arial"/>
              </a:defRPr>
            </a:lvl1pPr>
          </a:lstStyle>
          <a:p>
            <a:r>
              <a:rPr lang="en-US" dirty="0"/>
              <a:t>UCSF MALARIA ELIMINATION INITIATIVE (MEI)</a:t>
            </a:r>
          </a:p>
        </p:txBody>
      </p:sp>
      <p:sp>
        <p:nvSpPr>
          <p:cNvPr id="6" name="Slide Number Placeholder 5"/>
          <p:cNvSpPr>
            <a:spLocks noGrp="1"/>
          </p:cNvSpPr>
          <p:nvPr>
            <p:ph type="sldNum" sz="quarter" idx="12"/>
          </p:nvPr>
        </p:nvSpPr>
        <p:spPr>
          <a:xfrm>
            <a:off x="609600" y="6487391"/>
            <a:ext cx="524197" cy="365125"/>
          </a:xfrm>
        </p:spPr>
        <p:txBody>
          <a:bodyPr/>
          <a:lstStyle>
            <a:lvl1pPr algn="l">
              <a:defRPr sz="900">
                <a:solidFill>
                  <a:srgbClr val="FFFFFF"/>
                </a:solidFill>
              </a:defRPr>
            </a:lvl1pPr>
          </a:lstStyle>
          <a:p>
            <a:fld id="{B96B1F4E-C01C-E348-B05E-AA80DAAC349F}" type="slidenum">
              <a:rPr lang="en-US" smtClean="0"/>
              <a:pPr/>
              <a:t>‹#›</a:t>
            </a:fld>
            <a:endParaRPr lang="en-US" dirty="0"/>
          </a:p>
        </p:txBody>
      </p:sp>
      <p:sp>
        <p:nvSpPr>
          <p:cNvPr id="12" name="Content Placeholder 2"/>
          <p:cNvSpPr>
            <a:spLocks noGrp="1"/>
          </p:cNvSpPr>
          <p:nvPr>
            <p:ph idx="1"/>
          </p:nvPr>
        </p:nvSpPr>
        <p:spPr>
          <a:xfrm>
            <a:off x="609600" y="1600200"/>
            <a:ext cx="10972800" cy="4659316"/>
          </a:xfrm>
        </p:spPr>
        <p:txBody>
          <a:bodyPr lIns="108000">
            <a:normAutofit/>
          </a:bodyPr>
          <a:lstStyle>
            <a:lvl1pPr marL="457200" indent="-457200">
              <a:spcBef>
                <a:spcPts val="1200"/>
              </a:spcBef>
              <a:buFont typeface="Arial"/>
              <a:buChar char="•"/>
              <a:defRPr sz="2800">
                <a:solidFill>
                  <a:schemeClr val="tx2"/>
                </a:solidFill>
              </a:defRPr>
            </a:lvl1pPr>
            <a:lvl2pPr>
              <a:spcBef>
                <a:spcPts val="0"/>
              </a:spcBef>
              <a:defRPr sz="2400">
                <a:solidFill>
                  <a:schemeClr val="tx2"/>
                </a:solidFill>
              </a:defRPr>
            </a:lvl2pPr>
            <a:lvl3pPr>
              <a:spcBef>
                <a:spcPts val="0"/>
              </a:spcBef>
              <a:defRPr sz="2000">
                <a:solidFill>
                  <a:schemeClr val="tx2"/>
                </a:solidFill>
              </a:defRPr>
            </a:lvl3pPr>
            <a:lvl4pPr>
              <a:spcBef>
                <a:spcPts val="0"/>
              </a:spcBef>
              <a:defRPr sz="1800">
                <a:solidFill>
                  <a:schemeClr val="tx2"/>
                </a:solidFill>
              </a:defRPr>
            </a:lvl4pPr>
            <a:lvl5pPr>
              <a:spcBef>
                <a:spcPts val="0"/>
              </a:spcBef>
              <a:defRPr sz="18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p:cNvSpPr/>
          <p:nvPr userDrawn="1"/>
        </p:nvSpPr>
        <p:spPr>
          <a:xfrm>
            <a:off x="0" y="524524"/>
            <a:ext cx="609600" cy="87183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989655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35B5A41-69FF-3648-BF9B-AFBA42912C91}"/>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E064CCB3-CC22-4240-8E0C-E279038D089D}"/>
              </a:ext>
            </a:extLst>
          </p:cNvPr>
          <p:cNvSpPr/>
          <p:nvPr userDrawn="1"/>
        </p:nvSpPr>
        <p:spPr>
          <a:xfrm>
            <a:off x="-2041512" y="1033153"/>
            <a:ext cx="6494759" cy="6317671"/>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136936-6DF0-7448-A00C-13E28688585E}"/>
              </a:ext>
            </a:extLst>
          </p:cNvPr>
          <p:cNvSpPr>
            <a:spLocks noGrp="1"/>
          </p:cNvSpPr>
          <p:nvPr>
            <p:ph type="ctrTitle"/>
          </p:nvPr>
        </p:nvSpPr>
        <p:spPr>
          <a:xfrm>
            <a:off x="5107432" y="1884363"/>
            <a:ext cx="6549136" cy="2387600"/>
          </a:xfrm>
        </p:spPr>
        <p:txBody>
          <a:bodyPr anchor="b"/>
          <a:lstStyle>
            <a:lvl1pPr algn="l">
              <a:defRPr sz="6000">
                <a:ln>
                  <a:noFill/>
                </a:ln>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AACEC0AD-4CD1-4B4D-9779-2E1F09C43051}"/>
              </a:ext>
            </a:extLst>
          </p:cNvPr>
          <p:cNvSpPr>
            <a:spLocks noGrp="1"/>
          </p:cNvSpPr>
          <p:nvPr>
            <p:ph type="subTitle" idx="1"/>
          </p:nvPr>
        </p:nvSpPr>
        <p:spPr>
          <a:xfrm>
            <a:off x="5107432" y="4364038"/>
            <a:ext cx="6549136" cy="1655762"/>
          </a:xfrm>
        </p:spPr>
        <p:txBody>
          <a:bodyPr/>
          <a:lstStyle>
            <a:lvl1pPr marL="0" indent="0" algn="l">
              <a:buNone/>
              <a:defRPr sz="24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8" name="Picture Placeholder 7">
            <a:extLst>
              <a:ext uri="{FF2B5EF4-FFF2-40B4-BE49-F238E27FC236}">
                <a16:creationId xmlns:a16="http://schemas.microsoft.com/office/drawing/2014/main" id="{B25F3FAA-2F95-1643-8351-10F5AE4DEAB2}"/>
              </a:ext>
            </a:extLst>
          </p:cNvPr>
          <p:cNvSpPr>
            <a:spLocks noGrp="1"/>
          </p:cNvSpPr>
          <p:nvPr>
            <p:ph type="pic" sz="quarter" idx="10"/>
          </p:nvPr>
        </p:nvSpPr>
        <p:spPr>
          <a:xfrm>
            <a:off x="-2607304" y="-783771"/>
            <a:ext cx="7430393" cy="7433954"/>
          </a:xfrm>
          <a:prstGeom prst="ellipse">
            <a:avLst/>
          </a:prstGeom>
          <a:ln w="57150">
            <a:noFill/>
          </a:ln>
        </p:spPr>
        <p:txBody>
          <a:bodyPr/>
          <a:lstStyle/>
          <a:p>
            <a:endParaRPr lang="en-US"/>
          </a:p>
        </p:txBody>
      </p:sp>
      <p:sp>
        <p:nvSpPr>
          <p:cNvPr id="11" name="TextBox 10">
            <a:extLst>
              <a:ext uri="{FF2B5EF4-FFF2-40B4-BE49-F238E27FC236}">
                <a16:creationId xmlns:a16="http://schemas.microsoft.com/office/drawing/2014/main" id="{E8886AD6-C038-6A4A-9B46-B000F3276742}"/>
              </a:ext>
            </a:extLst>
          </p:cNvPr>
          <p:cNvSpPr txBox="1"/>
          <p:nvPr userDrawn="1"/>
        </p:nvSpPr>
        <p:spPr>
          <a:xfrm>
            <a:off x="5107607" y="1373404"/>
            <a:ext cx="341689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1"/>
                </a:solidFill>
              </a:rPr>
              <a:t>UCSF Global Health Group’s </a:t>
            </a:r>
            <a:br>
              <a:rPr lang="en-US" dirty="0">
                <a:solidFill>
                  <a:schemeClr val="bg1"/>
                </a:solidFill>
              </a:rPr>
            </a:br>
            <a:r>
              <a:rPr lang="en-US" dirty="0">
                <a:solidFill>
                  <a:schemeClr val="bg1"/>
                </a:solidFill>
              </a:rPr>
              <a:t>Malaria Elimination Initiative (MEI)</a:t>
            </a:r>
            <a:endParaRPr lang="en-US" sz="1800" dirty="0">
              <a:solidFill>
                <a:schemeClr val="bg1"/>
              </a:solidFill>
            </a:endParaRPr>
          </a:p>
        </p:txBody>
      </p:sp>
    </p:spTree>
    <p:extLst>
      <p:ext uri="{BB962C8B-B14F-4D97-AF65-F5344CB8AC3E}">
        <p14:creationId xmlns:p14="http://schemas.microsoft.com/office/powerpoint/2010/main" val="645847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35B5A41-69FF-3648-BF9B-AFBA42912C91}"/>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136936-6DF0-7448-A00C-13E28688585E}"/>
              </a:ext>
            </a:extLst>
          </p:cNvPr>
          <p:cNvSpPr>
            <a:spLocks noGrp="1"/>
          </p:cNvSpPr>
          <p:nvPr>
            <p:ph type="ctrTitle"/>
          </p:nvPr>
        </p:nvSpPr>
        <p:spPr>
          <a:xfrm>
            <a:off x="558140" y="1884363"/>
            <a:ext cx="11098428" cy="2022619"/>
          </a:xfrm>
        </p:spPr>
        <p:txBody>
          <a:bodyPr anchor="b"/>
          <a:lstStyle>
            <a:lvl1pPr algn="ctr">
              <a:defRPr sz="6000">
                <a:ln>
                  <a:noFill/>
                </a:ln>
                <a:solidFill>
                  <a:schemeClr val="bg1"/>
                </a:solidFill>
              </a:defRPr>
            </a:lvl1pPr>
          </a:lstStyle>
          <a:p>
            <a:r>
              <a:rPr lang="en-US" dirty="0"/>
              <a:t>Click to edit Master title style</a:t>
            </a:r>
          </a:p>
        </p:txBody>
      </p:sp>
      <p:sp>
        <p:nvSpPr>
          <p:cNvPr id="11" name="TextBox 10">
            <a:extLst>
              <a:ext uri="{FF2B5EF4-FFF2-40B4-BE49-F238E27FC236}">
                <a16:creationId xmlns:a16="http://schemas.microsoft.com/office/drawing/2014/main" id="{E8886AD6-C038-6A4A-9B46-B000F3276742}"/>
              </a:ext>
            </a:extLst>
          </p:cNvPr>
          <p:cNvSpPr txBox="1"/>
          <p:nvPr userDrawn="1"/>
        </p:nvSpPr>
        <p:spPr>
          <a:xfrm>
            <a:off x="4398906" y="5727412"/>
            <a:ext cx="3416897"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bg1"/>
                </a:solidFill>
              </a:rPr>
              <a:t>UCSF</a:t>
            </a:r>
            <a:br>
              <a:rPr lang="en-US" dirty="0">
                <a:solidFill>
                  <a:schemeClr val="bg1"/>
                </a:solidFill>
              </a:rPr>
            </a:br>
            <a:r>
              <a:rPr lang="en-US" dirty="0">
                <a:solidFill>
                  <a:schemeClr val="bg1"/>
                </a:solidFill>
              </a:rPr>
              <a:t>Malaria Elimination Initiative (MEI)</a:t>
            </a:r>
            <a:endParaRPr lang="en-US" sz="1800" dirty="0">
              <a:solidFill>
                <a:schemeClr val="bg1"/>
              </a:solidFill>
            </a:endParaRPr>
          </a:p>
        </p:txBody>
      </p:sp>
    </p:spTree>
    <p:extLst>
      <p:ext uri="{BB962C8B-B14F-4D97-AF65-F5344CB8AC3E}">
        <p14:creationId xmlns:p14="http://schemas.microsoft.com/office/powerpoint/2010/main" val="1395720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12" name="Picture 11" descr="A picture containing text, indoor, person&#10;&#10;Description automatically generated">
            <a:extLst>
              <a:ext uri="{FF2B5EF4-FFF2-40B4-BE49-F238E27FC236}">
                <a16:creationId xmlns:a16="http://schemas.microsoft.com/office/drawing/2014/main" id="{CE3E04B4-7A84-DD40-9090-E7E05FF3BB61}"/>
              </a:ext>
            </a:extLst>
          </p:cNvPr>
          <p:cNvPicPr>
            <a:picLocks noChangeAspect="1"/>
          </p:cNvPicPr>
          <p:nvPr userDrawn="1"/>
        </p:nvPicPr>
        <p:blipFill rotWithShape="1">
          <a:blip r:embed="rId2">
            <a:graysc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70545BFA-F216-9845-8C49-D2DB2B56CB75}"/>
              </a:ext>
            </a:extLst>
          </p:cNvPr>
          <p:cNvSpPr/>
          <p:nvPr userDrawn="1"/>
        </p:nvSpPr>
        <p:spPr>
          <a:xfrm>
            <a:off x="0" y="0"/>
            <a:ext cx="12192000" cy="6858000"/>
          </a:xfrm>
          <a:prstGeom prst="rect">
            <a:avLst/>
          </a:prstGeom>
          <a:solidFill>
            <a:srgbClr val="183334">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136936-6DF0-7448-A00C-13E28688585E}"/>
              </a:ext>
            </a:extLst>
          </p:cNvPr>
          <p:cNvSpPr>
            <a:spLocks noGrp="1"/>
          </p:cNvSpPr>
          <p:nvPr>
            <p:ph type="ctrTitle"/>
          </p:nvPr>
        </p:nvSpPr>
        <p:spPr>
          <a:xfrm>
            <a:off x="819400" y="1397480"/>
            <a:ext cx="10575913" cy="2387600"/>
          </a:xfrm>
        </p:spPr>
        <p:txBody>
          <a:bodyPr anchor="b"/>
          <a:lstStyle>
            <a:lvl1pPr algn="ctr">
              <a:defRPr sz="6000">
                <a:ln>
                  <a:noFill/>
                </a:ln>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AACEC0AD-4CD1-4B4D-9779-2E1F09C43051}"/>
              </a:ext>
            </a:extLst>
          </p:cNvPr>
          <p:cNvSpPr>
            <a:spLocks noGrp="1"/>
          </p:cNvSpPr>
          <p:nvPr>
            <p:ph type="subTitle" idx="1"/>
          </p:nvPr>
        </p:nvSpPr>
        <p:spPr>
          <a:xfrm>
            <a:off x="819400" y="3877155"/>
            <a:ext cx="10575913" cy="1655762"/>
          </a:xfrm>
        </p:spPr>
        <p:txBody>
          <a:bodyPr/>
          <a:lstStyle>
            <a:lvl1pPr marL="0" indent="0" algn="ctr">
              <a:buNone/>
              <a:defRPr sz="24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TextBox 10">
            <a:extLst>
              <a:ext uri="{FF2B5EF4-FFF2-40B4-BE49-F238E27FC236}">
                <a16:creationId xmlns:a16="http://schemas.microsoft.com/office/drawing/2014/main" id="{E8886AD6-C038-6A4A-9B46-B000F3276742}"/>
              </a:ext>
            </a:extLst>
          </p:cNvPr>
          <p:cNvSpPr txBox="1"/>
          <p:nvPr userDrawn="1"/>
        </p:nvSpPr>
        <p:spPr>
          <a:xfrm>
            <a:off x="4387551" y="5819487"/>
            <a:ext cx="3416897"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bg1"/>
                </a:solidFill>
              </a:rPr>
              <a:t>UCSF Global Health Group’s </a:t>
            </a:r>
            <a:br>
              <a:rPr lang="en-US" dirty="0">
                <a:solidFill>
                  <a:schemeClr val="bg1"/>
                </a:solidFill>
              </a:rPr>
            </a:br>
            <a:r>
              <a:rPr lang="en-US" dirty="0">
                <a:solidFill>
                  <a:schemeClr val="bg1"/>
                </a:solidFill>
              </a:rPr>
              <a:t>Malaria Elimination Initiative (MEI)</a:t>
            </a:r>
            <a:endParaRPr lang="en-US" sz="1800" dirty="0">
              <a:solidFill>
                <a:schemeClr val="bg1"/>
              </a:solidFill>
            </a:endParaRPr>
          </a:p>
        </p:txBody>
      </p:sp>
    </p:spTree>
    <p:extLst>
      <p:ext uri="{BB962C8B-B14F-4D97-AF65-F5344CB8AC3E}">
        <p14:creationId xmlns:p14="http://schemas.microsoft.com/office/powerpoint/2010/main" val="2755645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61AD8-9EB4-2E4E-AEF6-99C4DFCB6FFA}"/>
              </a:ext>
            </a:extLst>
          </p:cNvPr>
          <p:cNvSpPr>
            <a:spLocks noGrp="1"/>
          </p:cNvSpPr>
          <p:nvPr>
            <p:ph type="title"/>
          </p:nvPr>
        </p:nvSpPr>
        <p:spPr>
          <a:xfrm>
            <a:off x="486888" y="365125"/>
            <a:ext cx="11388436" cy="1329875"/>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73F744E5-5CFD-FF4F-9DD4-FBB354D4328F}"/>
              </a:ext>
            </a:extLst>
          </p:cNvPr>
          <p:cNvSpPr>
            <a:spLocks noGrp="1"/>
          </p:cNvSpPr>
          <p:nvPr>
            <p:ph idx="1"/>
          </p:nvPr>
        </p:nvSpPr>
        <p:spPr>
          <a:xfrm>
            <a:off x="486888" y="1825625"/>
            <a:ext cx="11388436" cy="4351338"/>
          </a:xfrm>
        </p:spPr>
        <p:txBody>
          <a:bodyPr/>
          <a:lstStyle>
            <a:lvl1pPr>
              <a:defRPr sz="2400">
                <a:solidFill>
                  <a:schemeClr val="tx1">
                    <a:lumMod val="75000"/>
                    <a:lumOff val="25000"/>
                  </a:schemeClr>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a:extLst>
              <a:ext uri="{FF2B5EF4-FFF2-40B4-BE49-F238E27FC236}">
                <a16:creationId xmlns:a16="http://schemas.microsoft.com/office/drawing/2014/main" id="{6F48A9C3-2C84-934F-BBCE-B9CD2872E867}"/>
              </a:ext>
            </a:extLst>
          </p:cNvPr>
          <p:cNvSpPr txBox="1"/>
          <p:nvPr userDrawn="1"/>
        </p:nvSpPr>
        <p:spPr>
          <a:xfrm>
            <a:off x="461272" y="6307588"/>
            <a:ext cx="485886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2"/>
                </a:solidFill>
              </a:rPr>
              <a:t>UCSF Malaria Elimination Initiative (MEI)</a:t>
            </a:r>
          </a:p>
        </p:txBody>
      </p:sp>
    </p:spTree>
    <p:extLst>
      <p:ext uri="{BB962C8B-B14F-4D97-AF65-F5344CB8AC3E}">
        <p14:creationId xmlns:p14="http://schemas.microsoft.com/office/powerpoint/2010/main" val="3047210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61AD8-9EB4-2E4E-AEF6-99C4DFCB6FFA}"/>
              </a:ext>
            </a:extLst>
          </p:cNvPr>
          <p:cNvSpPr>
            <a:spLocks noGrp="1"/>
          </p:cNvSpPr>
          <p:nvPr>
            <p:ph type="title"/>
          </p:nvPr>
        </p:nvSpPr>
        <p:spPr>
          <a:xfrm>
            <a:off x="486888" y="365125"/>
            <a:ext cx="11388436" cy="846901"/>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73F744E5-5CFD-FF4F-9DD4-FBB354D4328F}"/>
              </a:ext>
            </a:extLst>
          </p:cNvPr>
          <p:cNvSpPr>
            <a:spLocks noGrp="1"/>
          </p:cNvSpPr>
          <p:nvPr>
            <p:ph idx="1"/>
          </p:nvPr>
        </p:nvSpPr>
        <p:spPr>
          <a:xfrm>
            <a:off x="486888" y="1825625"/>
            <a:ext cx="11388436" cy="4351338"/>
          </a:xfrm>
        </p:spPr>
        <p:txBody>
          <a:bodyPr/>
          <a:lstStyle>
            <a:lvl1pPr>
              <a:defRPr sz="2000">
                <a:solidFill>
                  <a:schemeClr val="tx1">
                    <a:lumMod val="75000"/>
                    <a:lumOff val="25000"/>
                  </a:schemeClr>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a:extLst>
              <a:ext uri="{FF2B5EF4-FFF2-40B4-BE49-F238E27FC236}">
                <a16:creationId xmlns:a16="http://schemas.microsoft.com/office/drawing/2014/main" id="{6F48A9C3-2C84-934F-BBCE-B9CD2872E867}"/>
              </a:ext>
            </a:extLst>
          </p:cNvPr>
          <p:cNvSpPr txBox="1"/>
          <p:nvPr userDrawn="1"/>
        </p:nvSpPr>
        <p:spPr>
          <a:xfrm>
            <a:off x="461272" y="6307588"/>
            <a:ext cx="485886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2"/>
                </a:solidFill>
              </a:rPr>
              <a:t>UCSF Malaria Elimination Initiative (MEI)</a:t>
            </a:r>
          </a:p>
        </p:txBody>
      </p:sp>
      <p:sp>
        <p:nvSpPr>
          <p:cNvPr id="11" name="Text Placeholder 10">
            <a:extLst>
              <a:ext uri="{FF2B5EF4-FFF2-40B4-BE49-F238E27FC236}">
                <a16:creationId xmlns:a16="http://schemas.microsoft.com/office/drawing/2014/main" id="{67E1CA0D-62A4-9749-B432-3FB7A6B53E40}"/>
              </a:ext>
            </a:extLst>
          </p:cNvPr>
          <p:cNvSpPr>
            <a:spLocks noGrp="1"/>
          </p:cNvSpPr>
          <p:nvPr>
            <p:ph type="body" sz="quarter" idx="10"/>
          </p:nvPr>
        </p:nvSpPr>
        <p:spPr>
          <a:xfrm>
            <a:off x="475488" y="1212027"/>
            <a:ext cx="11388725" cy="495300"/>
          </a:xfrm>
        </p:spPr>
        <p:txBody>
          <a:bodyPr/>
          <a:lstStyle>
            <a:lvl1pPr>
              <a:buFontTx/>
              <a:buNone/>
              <a:defRPr>
                <a:solidFill>
                  <a:schemeClr val="accent3"/>
                </a:solidFill>
                <a:latin typeface="+mj-lt"/>
              </a:defRPr>
            </a:lvl1pPr>
          </a:lstStyle>
          <a:p>
            <a:pPr lvl="0"/>
            <a:r>
              <a:rPr lang="en-US" dirty="0"/>
              <a:t>Click to edit Master text styles</a:t>
            </a:r>
          </a:p>
        </p:txBody>
      </p:sp>
    </p:spTree>
    <p:extLst>
      <p:ext uri="{BB962C8B-B14F-4D97-AF65-F5344CB8AC3E}">
        <p14:creationId xmlns:p14="http://schemas.microsoft.com/office/powerpoint/2010/main" val="2688486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32E09D5-A1EB-B341-BD80-46CA34CAF6D6}"/>
              </a:ext>
            </a:extLst>
          </p:cNvPr>
          <p:cNvSpPr/>
          <p:nvPr userDrawn="1"/>
        </p:nvSpPr>
        <p:spPr>
          <a:xfrm>
            <a:off x="461272" y="1609913"/>
            <a:ext cx="5580900" cy="460088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7564CBB-4813-1745-93AE-4B0B327EB08C}"/>
              </a:ext>
            </a:extLst>
          </p:cNvPr>
          <p:cNvSpPr/>
          <p:nvPr userDrawn="1"/>
        </p:nvSpPr>
        <p:spPr>
          <a:xfrm>
            <a:off x="508399" y="1655063"/>
            <a:ext cx="5484685" cy="8143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A5F4CC-C7FA-0F42-8D18-D2463E941CAB}"/>
              </a:ext>
            </a:extLst>
          </p:cNvPr>
          <p:cNvSpPr>
            <a:spLocks noGrp="1"/>
          </p:cNvSpPr>
          <p:nvPr>
            <p:ph type="title"/>
          </p:nvPr>
        </p:nvSpPr>
        <p:spPr>
          <a:xfrm>
            <a:off x="486888" y="365125"/>
            <a:ext cx="11218224"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EADCA73-8D05-5745-ACB4-5190C58D0B03}"/>
              </a:ext>
            </a:extLst>
          </p:cNvPr>
          <p:cNvSpPr>
            <a:spLocks noGrp="1"/>
          </p:cNvSpPr>
          <p:nvPr>
            <p:ph type="body" idx="1"/>
          </p:nvPr>
        </p:nvSpPr>
        <p:spPr>
          <a:xfrm>
            <a:off x="555899" y="1609913"/>
            <a:ext cx="5484685" cy="823912"/>
          </a:xfr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A0CC1EF3-5D8A-DB47-8B5E-4166F46CBAF8}"/>
              </a:ext>
            </a:extLst>
          </p:cNvPr>
          <p:cNvSpPr>
            <a:spLocks noGrp="1"/>
          </p:cNvSpPr>
          <p:nvPr>
            <p:ph sz="half" idx="2"/>
          </p:nvPr>
        </p:nvSpPr>
        <p:spPr>
          <a:xfrm>
            <a:off x="555899" y="2612573"/>
            <a:ext cx="5484685" cy="3505840"/>
          </a:xfr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Rectangle 13">
            <a:extLst>
              <a:ext uri="{FF2B5EF4-FFF2-40B4-BE49-F238E27FC236}">
                <a16:creationId xmlns:a16="http://schemas.microsoft.com/office/drawing/2014/main" id="{AAA40B30-55AC-634E-80AC-88004EDC7969}"/>
              </a:ext>
            </a:extLst>
          </p:cNvPr>
          <p:cNvSpPr/>
          <p:nvPr userDrawn="1"/>
        </p:nvSpPr>
        <p:spPr>
          <a:xfrm>
            <a:off x="6125800" y="1609913"/>
            <a:ext cx="5580900" cy="460088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385B10-A55D-9B43-A902-CB1F4F2004C4}"/>
              </a:ext>
            </a:extLst>
          </p:cNvPr>
          <p:cNvSpPr/>
          <p:nvPr userDrawn="1"/>
        </p:nvSpPr>
        <p:spPr>
          <a:xfrm>
            <a:off x="6172927" y="1655063"/>
            <a:ext cx="5484685" cy="8143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
            <a:extLst>
              <a:ext uri="{FF2B5EF4-FFF2-40B4-BE49-F238E27FC236}">
                <a16:creationId xmlns:a16="http://schemas.microsoft.com/office/drawing/2014/main" id="{3632301C-63F0-4D46-8F52-E82DA7852601}"/>
              </a:ext>
            </a:extLst>
          </p:cNvPr>
          <p:cNvSpPr>
            <a:spLocks noGrp="1"/>
          </p:cNvSpPr>
          <p:nvPr>
            <p:ph type="body" idx="10"/>
          </p:nvPr>
        </p:nvSpPr>
        <p:spPr>
          <a:xfrm>
            <a:off x="6220427" y="1609913"/>
            <a:ext cx="5484685" cy="823912"/>
          </a:xfr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7" name="Content Placeholder 3">
            <a:extLst>
              <a:ext uri="{FF2B5EF4-FFF2-40B4-BE49-F238E27FC236}">
                <a16:creationId xmlns:a16="http://schemas.microsoft.com/office/drawing/2014/main" id="{6387F4EA-6F24-524C-A572-5AD8E412FDA8}"/>
              </a:ext>
            </a:extLst>
          </p:cNvPr>
          <p:cNvSpPr>
            <a:spLocks noGrp="1"/>
          </p:cNvSpPr>
          <p:nvPr>
            <p:ph sz="half" idx="11"/>
          </p:nvPr>
        </p:nvSpPr>
        <p:spPr>
          <a:xfrm>
            <a:off x="6220427" y="2612573"/>
            <a:ext cx="5484685" cy="3505840"/>
          </a:xfr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Box 17">
            <a:extLst>
              <a:ext uri="{FF2B5EF4-FFF2-40B4-BE49-F238E27FC236}">
                <a16:creationId xmlns:a16="http://schemas.microsoft.com/office/drawing/2014/main" id="{1351C491-1F21-4749-9EE6-48622DD135F2}"/>
              </a:ext>
            </a:extLst>
          </p:cNvPr>
          <p:cNvSpPr txBox="1"/>
          <p:nvPr userDrawn="1"/>
        </p:nvSpPr>
        <p:spPr>
          <a:xfrm>
            <a:off x="461272" y="6307588"/>
            <a:ext cx="485886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2"/>
                </a:solidFill>
              </a:rPr>
              <a:t>UCSF Malaria Elimination Initiative (MEI)</a:t>
            </a:r>
          </a:p>
        </p:txBody>
      </p:sp>
    </p:spTree>
    <p:extLst>
      <p:ext uri="{BB962C8B-B14F-4D97-AF65-F5344CB8AC3E}">
        <p14:creationId xmlns:p14="http://schemas.microsoft.com/office/powerpoint/2010/main" val="2233004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F4CC-C7FA-0F42-8D18-D2463E941CAB}"/>
              </a:ext>
            </a:extLst>
          </p:cNvPr>
          <p:cNvSpPr>
            <a:spLocks noGrp="1"/>
          </p:cNvSpPr>
          <p:nvPr>
            <p:ph type="title"/>
          </p:nvPr>
        </p:nvSpPr>
        <p:spPr>
          <a:xfrm>
            <a:off x="486888" y="365125"/>
            <a:ext cx="11218224" cy="1325563"/>
          </a:xfrm>
        </p:spPr>
        <p:txBody>
          <a:bodyPr/>
          <a:lstStyle/>
          <a:p>
            <a:r>
              <a:rPr lang="en-US"/>
              <a:t>Click to edit Master title style</a:t>
            </a:r>
          </a:p>
        </p:txBody>
      </p:sp>
      <p:sp>
        <p:nvSpPr>
          <p:cNvPr id="18" name="TextBox 17">
            <a:extLst>
              <a:ext uri="{FF2B5EF4-FFF2-40B4-BE49-F238E27FC236}">
                <a16:creationId xmlns:a16="http://schemas.microsoft.com/office/drawing/2014/main" id="{1351C491-1F21-4749-9EE6-48622DD135F2}"/>
              </a:ext>
            </a:extLst>
          </p:cNvPr>
          <p:cNvSpPr txBox="1"/>
          <p:nvPr userDrawn="1"/>
        </p:nvSpPr>
        <p:spPr>
          <a:xfrm>
            <a:off x="461272" y="6307588"/>
            <a:ext cx="485886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2"/>
                </a:solidFill>
              </a:rPr>
              <a:t>UCSF Malaria Elimination Initiative (MEI)</a:t>
            </a:r>
          </a:p>
        </p:txBody>
      </p:sp>
      <p:sp>
        <p:nvSpPr>
          <p:cNvPr id="19" name="Text Placeholder 2">
            <a:extLst>
              <a:ext uri="{FF2B5EF4-FFF2-40B4-BE49-F238E27FC236}">
                <a16:creationId xmlns:a16="http://schemas.microsoft.com/office/drawing/2014/main" id="{A9D9A34E-B74F-404F-9A92-84158A67080A}"/>
              </a:ext>
            </a:extLst>
          </p:cNvPr>
          <p:cNvSpPr>
            <a:spLocks noGrp="1"/>
          </p:cNvSpPr>
          <p:nvPr>
            <p:ph type="body" idx="13"/>
          </p:nvPr>
        </p:nvSpPr>
        <p:spPr>
          <a:xfrm>
            <a:off x="8983422" y="1586163"/>
            <a:ext cx="2697940" cy="823912"/>
          </a:xfrm>
        </p:spPr>
        <p:txBody>
          <a:bodyPr anchor="b"/>
          <a:lstStyle>
            <a:lvl1pPr marL="0" indent="0" algn="ctr">
              <a:buNone/>
              <a:defRPr sz="2400" b="0">
                <a:solidFill>
                  <a:schemeClr val="accent3"/>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1" name="Picture Placeholder 5">
            <a:extLst>
              <a:ext uri="{FF2B5EF4-FFF2-40B4-BE49-F238E27FC236}">
                <a16:creationId xmlns:a16="http://schemas.microsoft.com/office/drawing/2014/main" id="{67AFCB7A-9A83-BF4D-8285-7AE8F86BB9D2}"/>
              </a:ext>
            </a:extLst>
          </p:cNvPr>
          <p:cNvSpPr>
            <a:spLocks noGrp="1"/>
          </p:cNvSpPr>
          <p:nvPr>
            <p:ph type="pic" sz="quarter" idx="16"/>
          </p:nvPr>
        </p:nvSpPr>
        <p:spPr>
          <a:xfrm>
            <a:off x="9077474" y="2540811"/>
            <a:ext cx="2493962" cy="2493962"/>
          </a:xfrm>
          <a:prstGeom prst="ellipse">
            <a:avLst/>
          </a:prstGeom>
        </p:spPr>
        <p:txBody>
          <a:bodyPr/>
          <a:lstStyle/>
          <a:p>
            <a:endParaRPr lang="en-US"/>
          </a:p>
        </p:txBody>
      </p:sp>
      <p:sp>
        <p:nvSpPr>
          <p:cNvPr id="22" name="Content Placeholder 3">
            <a:extLst>
              <a:ext uri="{FF2B5EF4-FFF2-40B4-BE49-F238E27FC236}">
                <a16:creationId xmlns:a16="http://schemas.microsoft.com/office/drawing/2014/main" id="{D1044C71-B8F0-4845-AB7A-225F598006B0}"/>
              </a:ext>
            </a:extLst>
          </p:cNvPr>
          <p:cNvSpPr>
            <a:spLocks noGrp="1"/>
          </p:cNvSpPr>
          <p:nvPr>
            <p:ph sz="half" idx="17"/>
          </p:nvPr>
        </p:nvSpPr>
        <p:spPr>
          <a:xfrm>
            <a:off x="8975485" y="5225149"/>
            <a:ext cx="2697940" cy="773687"/>
          </a:xfrm>
          <a:solidFill>
            <a:schemeClr val="bg1"/>
          </a:solidFill>
        </p:spPr>
        <p:txBody>
          <a:bodyPr/>
          <a:lstStyle>
            <a:lvl1pPr algn="ctr">
              <a:buFontTx/>
              <a:buNone/>
              <a:defRPr sz="1600"/>
            </a:lvl1pPr>
          </a:lstStyle>
          <a:p>
            <a:pPr lvl="0"/>
            <a:r>
              <a:rPr lang="en-US" dirty="0"/>
              <a:t>Click to edit Master text styles</a:t>
            </a:r>
          </a:p>
        </p:txBody>
      </p:sp>
      <p:sp>
        <p:nvSpPr>
          <p:cNvPr id="24" name="Text Placeholder 2">
            <a:extLst>
              <a:ext uri="{FF2B5EF4-FFF2-40B4-BE49-F238E27FC236}">
                <a16:creationId xmlns:a16="http://schemas.microsoft.com/office/drawing/2014/main" id="{17A43002-3BA5-DD40-927D-D68307FA3031}"/>
              </a:ext>
            </a:extLst>
          </p:cNvPr>
          <p:cNvSpPr>
            <a:spLocks noGrp="1"/>
          </p:cNvSpPr>
          <p:nvPr>
            <p:ph type="body" idx="18"/>
          </p:nvPr>
        </p:nvSpPr>
        <p:spPr>
          <a:xfrm>
            <a:off x="6235316" y="1586163"/>
            <a:ext cx="2493962" cy="823912"/>
          </a:xfrm>
        </p:spPr>
        <p:txBody>
          <a:bodyPr anchor="b"/>
          <a:lstStyle>
            <a:lvl1pPr marL="0" indent="0" algn="ctr">
              <a:buNone/>
              <a:defRPr sz="2400" b="0">
                <a:solidFill>
                  <a:schemeClr val="accent3"/>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5" name="Picture Placeholder 5">
            <a:extLst>
              <a:ext uri="{FF2B5EF4-FFF2-40B4-BE49-F238E27FC236}">
                <a16:creationId xmlns:a16="http://schemas.microsoft.com/office/drawing/2014/main" id="{6DD0370F-0E97-3842-9573-2B4D470A08FB}"/>
              </a:ext>
            </a:extLst>
          </p:cNvPr>
          <p:cNvSpPr>
            <a:spLocks noGrp="1"/>
          </p:cNvSpPr>
          <p:nvPr>
            <p:ph type="pic" sz="quarter" idx="19"/>
          </p:nvPr>
        </p:nvSpPr>
        <p:spPr>
          <a:xfrm>
            <a:off x="6235316" y="2540811"/>
            <a:ext cx="2493962" cy="2493962"/>
          </a:xfrm>
          <a:prstGeom prst="ellipse">
            <a:avLst/>
          </a:prstGeom>
        </p:spPr>
        <p:txBody>
          <a:bodyPr/>
          <a:lstStyle/>
          <a:p>
            <a:endParaRPr lang="en-US"/>
          </a:p>
        </p:txBody>
      </p:sp>
      <p:sp>
        <p:nvSpPr>
          <p:cNvPr id="26" name="Content Placeholder 3">
            <a:extLst>
              <a:ext uri="{FF2B5EF4-FFF2-40B4-BE49-F238E27FC236}">
                <a16:creationId xmlns:a16="http://schemas.microsoft.com/office/drawing/2014/main" id="{B37AF51A-33A7-C440-B460-B62161072233}"/>
              </a:ext>
            </a:extLst>
          </p:cNvPr>
          <p:cNvSpPr>
            <a:spLocks noGrp="1"/>
          </p:cNvSpPr>
          <p:nvPr>
            <p:ph sz="half" idx="20"/>
          </p:nvPr>
        </p:nvSpPr>
        <p:spPr>
          <a:xfrm>
            <a:off x="6133327" y="5225149"/>
            <a:ext cx="2697940" cy="773687"/>
          </a:xfrm>
          <a:solidFill>
            <a:schemeClr val="bg1"/>
          </a:solidFill>
        </p:spPr>
        <p:txBody>
          <a:bodyPr/>
          <a:lstStyle>
            <a:lvl1pPr algn="ctr">
              <a:buFontTx/>
              <a:buNone/>
              <a:defRPr sz="1600"/>
            </a:lvl1pPr>
          </a:lstStyle>
          <a:p>
            <a:pPr lvl="0"/>
            <a:r>
              <a:rPr lang="en-US" dirty="0"/>
              <a:t>Click to edit Master text styles</a:t>
            </a:r>
          </a:p>
        </p:txBody>
      </p:sp>
      <p:sp>
        <p:nvSpPr>
          <p:cNvPr id="27" name="Text Placeholder 2">
            <a:extLst>
              <a:ext uri="{FF2B5EF4-FFF2-40B4-BE49-F238E27FC236}">
                <a16:creationId xmlns:a16="http://schemas.microsoft.com/office/drawing/2014/main" id="{30839321-5009-B549-9D75-21C6FE3B7419}"/>
              </a:ext>
            </a:extLst>
          </p:cNvPr>
          <p:cNvSpPr>
            <a:spLocks noGrp="1"/>
          </p:cNvSpPr>
          <p:nvPr>
            <p:ph type="body" idx="21"/>
          </p:nvPr>
        </p:nvSpPr>
        <p:spPr>
          <a:xfrm>
            <a:off x="3416909" y="1586163"/>
            <a:ext cx="2493962" cy="823912"/>
          </a:xfrm>
        </p:spPr>
        <p:txBody>
          <a:bodyPr anchor="b"/>
          <a:lstStyle>
            <a:lvl1pPr marL="0" indent="0" algn="ctr">
              <a:buNone/>
              <a:defRPr sz="2400" b="0">
                <a:solidFill>
                  <a:schemeClr val="accent3"/>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8" name="Picture Placeholder 5">
            <a:extLst>
              <a:ext uri="{FF2B5EF4-FFF2-40B4-BE49-F238E27FC236}">
                <a16:creationId xmlns:a16="http://schemas.microsoft.com/office/drawing/2014/main" id="{4653815F-0B87-7340-822E-1518456B51A5}"/>
              </a:ext>
            </a:extLst>
          </p:cNvPr>
          <p:cNvSpPr>
            <a:spLocks noGrp="1"/>
          </p:cNvSpPr>
          <p:nvPr>
            <p:ph type="pic" sz="quarter" idx="22"/>
          </p:nvPr>
        </p:nvSpPr>
        <p:spPr>
          <a:xfrm>
            <a:off x="3416909" y="2540811"/>
            <a:ext cx="2493962" cy="2493962"/>
          </a:xfrm>
          <a:prstGeom prst="ellipse">
            <a:avLst/>
          </a:prstGeom>
        </p:spPr>
        <p:txBody>
          <a:bodyPr/>
          <a:lstStyle/>
          <a:p>
            <a:endParaRPr lang="en-US"/>
          </a:p>
        </p:txBody>
      </p:sp>
      <p:sp>
        <p:nvSpPr>
          <p:cNvPr id="29" name="Content Placeholder 3">
            <a:extLst>
              <a:ext uri="{FF2B5EF4-FFF2-40B4-BE49-F238E27FC236}">
                <a16:creationId xmlns:a16="http://schemas.microsoft.com/office/drawing/2014/main" id="{B024D9DA-7C9A-FB46-B30F-7AD948BCD327}"/>
              </a:ext>
            </a:extLst>
          </p:cNvPr>
          <p:cNvSpPr>
            <a:spLocks noGrp="1"/>
          </p:cNvSpPr>
          <p:nvPr>
            <p:ph sz="half" idx="23"/>
          </p:nvPr>
        </p:nvSpPr>
        <p:spPr>
          <a:xfrm>
            <a:off x="3314920" y="5225149"/>
            <a:ext cx="2697940" cy="773687"/>
          </a:xfrm>
          <a:solidFill>
            <a:schemeClr val="bg1"/>
          </a:solidFill>
        </p:spPr>
        <p:txBody>
          <a:bodyPr/>
          <a:lstStyle>
            <a:lvl1pPr algn="ctr">
              <a:buFontTx/>
              <a:buNone/>
              <a:defRPr sz="1600"/>
            </a:lvl1pPr>
          </a:lstStyle>
          <a:p>
            <a:pPr lvl="0"/>
            <a:r>
              <a:rPr lang="en-US" dirty="0"/>
              <a:t>Click to edit Master text styles</a:t>
            </a:r>
          </a:p>
        </p:txBody>
      </p:sp>
      <p:sp>
        <p:nvSpPr>
          <p:cNvPr id="30" name="Text Placeholder 2">
            <a:extLst>
              <a:ext uri="{FF2B5EF4-FFF2-40B4-BE49-F238E27FC236}">
                <a16:creationId xmlns:a16="http://schemas.microsoft.com/office/drawing/2014/main" id="{9A14A966-8D60-BC4D-B2C4-F347081B7207}"/>
              </a:ext>
            </a:extLst>
          </p:cNvPr>
          <p:cNvSpPr>
            <a:spLocks noGrp="1"/>
          </p:cNvSpPr>
          <p:nvPr>
            <p:ph type="body" idx="24"/>
          </p:nvPr>
        </p:nvSpPr>
        <p:spPr>
          <a:xfrm>
            <a:off x="490573" y="1586163"/>
            <a:ext cx="2697940" cy="823912"/>
          </a:xfrm>
        </p:spPr>
        <p:txBody>
          <a:bodyPr anchor="b"/>
          <a:lstStyle>
            <a:lvl1pPr marL="0" indent="0" algn="ctr">
              <a:buNone/>
              <a:defRPr sz="2400" b="0">
                <a:solidFill>
                  <a:schemeClr val="accent3"/>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1" name="Picture Placeholder 5">
            <a:extLst>
              <a:ext uri="{FF2B5EF4-FFF2-40B4-BE49-F238E27FC236}">
                <a16:creationId xmlns:a16="http://schemas.microsoft.com/office/drawing/2014/main" id="{B7205372-CDF1-F24B-94C7-EBFDAA383416}"/>
              </a:ext>
            </a:extLst>
          </p:cNvPr>
          <p:cNvSpPr>
            <a:spLocks noGrp="1"/>
          </p:cNvSpPr>
          <p:nvPr>
            <p:ph type="pic" sz="quarter" idx="25"/>
          </p:nvPr>
        </p:nvSpPr>
        <p:spPr>
          <a:xfrm>
            <a:off x="592562" y="2540811"/>
            <a:ext cx="2493962" cy="2493962"/>
          </a:xfrm>
          <a:prstGeom prst="ellipse">
            <a:avLst/>
          </a:prstGeom>
        </p:spPr>
        <p:txBody>
          <a:bodyPr/>
          <a:lstStyle/>
          <a:p>
            <a:endParaRPr lang="en-US"/>
          </a:p>
        </p:txBody>
      </p:sp>
      <p:sp>
        <p:nvSpPr>
          <p:cNvPr id="32" name="Content Placeholder 3">
            <a:extLst>
              <a:ext uri="{FF2B5EF4-FFF2-40B4-BE49-F238E27FC236}">
                <a16:creationId xmlns:a16="http://schemas.microsoft.com/office/drawing/2014/main" id="{35B411C1-65E1-F346-A3EF-7A98EC489A6F}"/>
              </a:ext>
            </a:extLst>
          </p:cNvPr>
          <p:cNvSpPr>
            <a:spLocks noGrp="1"/>
          </p:cNvSpPr>
          <p:nvPr>
            <p:ph sz="half" idx="26"/>
          </p:nvPr>
        </p:nvSpPr>
        <p:spPr>
          <a:xfrm>
            <a:off x="490573" y="5225149"/>
            <a:ext cx="2697940" cy="773687"/>
          </a:xfrm>
          <a:solidFill>
            <a:schemeClr val="bg1"/>
          </a:solidFill>
        </p:spPr>
        <p:txBody>
          <a:bodyPr/>
          <a:lstStyle>
            <a:lvl1pPr algn="ctr">
              <a:buFontTx/>
              <a:buNone/>
              <a:defRPr sz="1600"/>
            </a:lvl1pPr>
          </a:lstStyle>
          <a:p>
            <a:pPr lvl="0"/>
            <a:r>
              <a:rPr lang="en-US" dirty="0"/>
              <a:t>Click to edit Master text styles</a:t>
            </a:r>
          </a:p>
        </p:txBody>
      </p:sp>
    </p:spTree>
    <p:extLst>
      <p:ext uri="{BB962C8B-B14F-4D97-AF65-F5344CB8AC3E}">
        <p14:creationId xmlns:p14="http://schemas.microsoft.com/office/powerpoint/2010/main" val="46907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65F001-4DBA-1B48-928E-702934A37693}"/>
              </a:ext>
            </a:extLst>
          </p:cNvPr>
          <p:cNvSpPr>
            <a:spLocks noGrp="1"/>
          </p:cNvSpPr>
          <p:nvPr>
            <p:ph type="title"/>
          </p:nvPr>
        </p:nvSpPr>
        <p:spPr>
          <a:xfrm>
            <a:off x="486888" y="365125"/>
            <a:ext cx="10866912"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85D62B32-C202-7248-821B-35371D1D915D}"/>
              </a:ext>
            </a:extLst>
          </p:cNvPr>
          <p:cNvSpPr>
            <a:spLocks noGrp="1"/>
          </p:cNvSpPr>
          <p:nvPr>
            <p:ph type="body" idx="1"/>
          </p:nvPr>
        </p:nvSpPr>
        <p:spPr>
          <a:xfrm>
            <a:off x="486886" y="1825625"/>
            <a:ext cx="10866913"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78975008"/>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0" r:id="rId3"/>
    <p:sldLayoutId id="2147483669" r:id="rId4"/>
    <p:sldLayoutId id="2147483661" r:id="rId5"/>
    <p:sldLayoutId id="2147483666" r:id="rId6"/>
    <p:sldLayoutId id="2147483650" r:id="rId7"/>
    <p:sldLayoutId id="2147483653" r:id="rId8"/>
    <p:sldLayoutId id="2147483667" r:id="rId9"/>
    <p:sldLayoutId id="2147483668" r:id="rId10"/>
    <p:sldLayoutId id="2147483663" r:id="rId11"/>
    <p:sldLayoutId id="2147483664" r:id="rId12"/>
    <p:sldLayoutId id="2147483665" r:id="rId13"/>
    <p:sldLayoutId id="2147483655" r:id="rId14"/>
    <p:sldLayoutId id="2147483652" r:id="rId15"/>
    <p:sldLayoutId id="2147483654" r:id="rId16"/>
    <p:sldLayoutId id="2147483656" r:id="rId17"/>
    <p:sldLayoutId id="2147483657" r:id="rId18"/>
    <p:sldLayoutId id="2147483670" r:id="rId19"/>
    <p:sldLayoutId id="2147483671" r:id="rId20"/>
    <p:sldLayoutId id="2147483672" r:id="rId21"/>
    <p:sldLayoutId id="2147483673" r:id="rId22"/>
  </p:sldLayoutIdLst>
  <p:txStyles>
    <p:titleStyle>
      <a:lvl1pPr algn="l" defTabSz="914400" rtl="0" eaLnBrk="1" latinLnBrk="0" hangingPunct="1">
        <a:lnSpc>
          <a:spcPct val="90000"/>
        </a:lnSpc>
        <a:spcBef>
          <a:spcPct val="0"/>
        </a:spcBef>
        <a:buNone/>
        <a:defRPr sz="48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hyperlink" Target="https://asq.org/quality-resources/pareto"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hyperlink" Target="https://asq.org/quality-resources/pareto"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ctrTitle"/>
          </p:nvPr>
        </p:nvSpPr>
        <p:spPr/>
        <p:txBody>
          <a:bodyPr vert="horz" lIns="0" tIns="0" rIns="0" bIns="0" rtlCol="0" anchor="b">
            <a:noAutofit/>
          </a:bodyPr>
          <a:lstStyle/>
          <a:p>
            <a:pPr algn="l"/>
            <a:r>
              <a:rPr lang="en-US" sz="4000" dirty="0"/>
              <a:t>Module 2: Challenge and Opportunity Prioritization Techniques</a:t>
            </a:r>
          </a:p>
        </p:txBody>
      </p:sp>
    </p:spTree>
    <p:extLst>
      <p:ext uri="{BB962C8B-B14F-4D97-AF65-F5344CB8AC3E}">
        <p14:creationId xmlns:p14="http://schemas.microsoft.com/office/powerpoint/2010/main" val="3932881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41983-3F4C-F44D-9C6F-4F98F9B382F6}"/>
              </a:ext>
            </a:extLst>
          </p:cNvPr>
          <p:cNvSpPr>
            <a:spLocks noGrp="1"/>
          </p:cNvSpPr>
          <p:nvPr>
            <p:ph type="title"/>
          </p:nvPr>
        </p:nvSpPr>
        <p:spPr/>
        <p:txBody>
          <a:bodyPr/>
          <a:lstStyle/>
          <a:p>
            <a:r>
              <a:rPr lang="en-US" dirty="0"/>
              <a:t>Case Management Example</a:t>
            </a:r>
          </a:p>
        </p:txBody>
      </p:sp>
      <p:graphicFrame>
        <p:nvGraphicFramePr>
          <p:cNvPr id="5" name="object 3">
            <a:extLst>
              <a:ext uri="{FF2B5EF4-FFF2-40B4-BE49-F238E27FC236}">
                <a16:creationId xmlns:a16="http://schemas.microsoft.com/office/drawing/2014/main" id="{D246D2B2-D1F4-D641-A043-F48EAF5519EE}"/>
              </a:ext>
            </a:extLst>
          </p:cNvPr>
          <p:cNvGraphicFramePr>
            <a:graphicFrameLocks noGrp="1"/>
          </p:cNvGraphicFramePr>
          <p:nvPr>
            <p:extLst>
              <p:ext uri="{D42A27DB-BD31-4B8C-83A1-F6EECF244321}">
                <p14:modId xmlns:p14="http://schemas.microsoft.com/office/powerpoint/2010/main" val="1004002201"/>
              </p:ext>
            </p:extLst>
          </p:nvPr>
        </p:nvGraphicFramePr>
        <p:xfrm>
          <a:off x="1109133" y="1902818"/>
          <a:ext cx="9973734" cy="3755969"/>
        </p:xfrm>
        <a:graphic>
          <a:graphicData uri="http://schemas.openxmlformats.org/drawingml/2006/table">
            <a:tbl>
              <a:tblPr firstRow="1" bandRow="1">
                <a:tableStyleId>{2D5ABB26-0587-4C30-8999-92F81FD0307C}</a:tableStyleId>
              </a:tblPr>
              <a:tblGrid>
                <a:gridCol w="3301552">
                  <a:extLst>
                    <a:ext uri="{9D8B030D-6E8A-4147-A177-3AD203B41FA5}">
                      <a16:colId xmlns:a16="http://schemas.microsoft.com/office/drawing/2014/main" val="20001"/>
                    </a:ext>
                  </a:extLst>
                </a:gridCol>
                <a:gridCol w="1850197">
                  <a:extLst>
                    <a:ext uri="{9D8B030D-6E8A-4147-A177-3AD203B41FA5}">
                      <a16:colId xmlns:a16="http://schemas.microsoft.com/office/drawing/2014/main" val="20002"/>
                    </a:ext>
                  </a:extLst>
                </a:gridCol>
                <a:gridCol w="1438227">
                  <a:extLst>
                    <a:ext uri="{9D8B030D-6E8A-4147-A177-3AD203B41FA5}">
                      <a16:colId xmlns:a16="http://schemas.microsoft.com/office/drawing/2014/main" val="20003"/>
                    </a:ext>
                  </a:extLst>
                </a:gridCol>
                <a:gridCol w="1214874">
                  <a:extLst>
                    <a:ext uri="{9D8B030D-6E8A-4147-A177-3AD203B41FA5}">
                      <a16:colId xmlns:a16="http://schemas.microsoft.com/office/drawing/2014/main" val="20004"/>
                    </a:ext>
                  </a:extLst>
                </a:gridCol>
                <a:gridCol w="1198308">
                  <a:extLst>
                    <a:ext uri="{9D8B030D-6E8A-4147-A177-3AD203B41FA5}">
                      <a16:colId xmlns:a16="http://schemas.microsoft.com/office/drawing/2014/main" val="20005"/>
                    </a:ext>
                  </a:extLst>
                </a:gridCol>
                <a:gridCol w="970576">
                  <a:extLst>
                    <a:ext uri="{9D8B030D-6E8A-4147-A177-3AD203B41FA5}">
                      <a16:colId xmlns:a16="http://schemas.microsoft.com/office/drawing/2014/main" val="20006"/>
                    </a:ext>
                  </a:extLst>
                </a:gridCol>
              </a:tblGrid>
              <a:tr h="975464">
                <a:tc>
                  <a:txBody>
                    <a:bodyPr/>
                    <a:lstStyle/>
                    <a:p>
                      <a:pPr>
                        <a:lnSpc>
                          <a:spcPct val="100000"/>
                        </a:lnSpc>
                      </a:pPr>
                      <a:endParaRPr sz="1600" dirty="0">
                        <a:latin typeface="Arial" panose="020B0604020202020204" pitchFamily="34" charset="0"/>
                        <a:cs typeface="Arial" panose="020B0604020202020204" pitchFamily="34" charset="0"/>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tcPr>
                </a:tc>
                <a:tc>
                  <a:txBody>
                    <a:bodyPr/>
                    <a:lstStyle/>
                    <a:p>
                      <a:pPr marL="68580">
                        <a:lnSpc>
                          <a:spcPts val="2335"/>
                        </a:lnSpc>
                      </a:pPr>
                      <a:r>
                        <a:rPr sz="1600" b="1" dirty="0">
                          <a:latin typeface="Arial" panose="020B0604020202020204" pitchFamily="34" charset="0"/>
                          <a:cs typeface="Arial" panose="020B0604020202020204" pitchFamily="34" charset="0"/>
                        </a:rPr>
                        <a:t>Is </a:t>
                      </a:r>
                      <a:r>
                        <a:rPr lang="en-US" sz="1600" b="1" dirty="0">
                          <a:latin typeface="Arial" panose="020B0604020202020204" pitchFamily="34" charset="0"/>
                          <a:cs typeface="Arial" panose="020B0604020202020204" pitchFamily="34" charset="0"/>
                        </a:rPr>
                        <a:t>t</a:t>
                      </a:r>
                      <a:r>
                        <a:rPr sz="1600" b="1" dirty="0">
                          <a:latin typeface="Arial" panose="020B0604020202020204" pitchFamily="34" charset="0"/>
                          <a:cs typeface="Arial" panose="020B0604020202020204" pitchFamily="34" charset="0"/>
                        </a:rPr>
                        <a:t>he</a:t>
                      </a:r>
                      <a:r>
                        <a:rPr sz="1600" b="1" spc="-45" dirty="0">
                          <a:latin typeface="Arial" panose="020B0604020202020204" pitchFamily="34" charset="0"/>
                          <a:cs typeface="Arial" panose="020B0604020202020204" pitchFamily="34" charset="0"/>
                        </a:rPr>
                        <a:t> </a:t>
                      </a:r>
                      <a:r>
                        <a:rPr lang="en-US" sz="1600" b="1" spc="-5" dirty="0">
                          <a:latin typeface="Arial" panose="020B0604020202020204" pitchFamily="34" charset="0"/>
                          <a:cs typeface="Arial" panose="020B0604020202020204" pitchFamily="34" charset="0"/>
                        </a:rPr>
                        <a:t>p</a:t>
                      </a:r>
                      <a:r>
                        <a:rPr sz="1600" b="1" spc="-5" dirty="0">
                          <a:latin typeface="Arial" panose="020B0604020202020204" pitchFamily="34" charset="0"/>
                          <a:cs typeface="Arial" panose="020B0604020202020204" pitchFamily="34" charset="0"/>
                        </a:rPr>
                        <a:t>roblem</a:t>
                      </a:r>
                      <a:endParaRPr sz="1600" dirty="0">
                        <a:latin typeface="Arial" panose="020B0604020202020204" pitchFamily="34" charset="0"/>
                        <a:cs typeface="Arial" panose="020B0604020202020204" pitchFamily="34" charset="0"/>
                      </a:endParaRPr>
                    </a:p>
                    <a:p>
                      <a:pPr marL="68580">
                        <a:lnSpc>
                          <a:spcPct val="100000"/>
                        </a:lnSpc>
                        <a:spcBef>
                          <a:spcPts val="165"/>
                        </a:spcBef>
                      </a:pPr>
                      <a:r>
                        <a:rPr sz="1600" b="1" dirty="0">
                          <a:latin typeface="Arial" panose="020B0604020202020204" pitchFamily="34" charset="0"/>
                          <a:cs typeface="Arial" panose="020B0604020202020204" pitchFamily="34" charset="0"/>
                        </a:rPr>
                        <a:t>seen</a:t>
                      </a:r>
                      <a:r>
                        <a:rPr sz="1600" b="1" spc="-10" dirty="0">
                          <a:latin typeface="Arial" panose="020B0604020202020204" pitchFamily="34" charset="0"/>
                          <a:cs typeface="Arial" panose="020B0604020202020204" pitchFamily="34" charset="0"/>
                        </a:rPr>
                        <a:t> </a:t>
                      </a:r>
                      <a:r>
                        <a:rPr sz="1600" b="1" dirty="0">
                          <a:latin typeface="Arial" panose="020B0604020202020204" pitchFamily="34" charset="0"/>
                          <a:cs typeface="Arial" panose="020B0604020202020204" pitchFamily="34" charset="0"/>
                        </a:rPr>
                        <a:t>as</a:t>
                      </a:r>
                      <a:endParaRPr sz="1600" dirty="0">
                        <a:latin typeface="Arial" panose="020B0604020202020204" pitchFamily="34" charset="0"/>
                        <a:cs typeface="Arial" panose="020B0604020202020204" pitchFamily="34" charset="0"/>
                      </a:endParaRPr>
                    </a:p>
                    <a:p>
                      <a:pPr marL="68580">
                        <a:lnSpc>
                          <a:spcPct val="100000"/>
                        </a:lnSpc>
                        <a:spcBef>
                          <a:spcPts val="170"/>
                        </a:spcBef>
                      </a:pPr>
                      <a:r>
                        <a:rPr lang="en-US" sz="1600" b="1" spc="-5" dirty="0">
                          <a:latin typeface="Arial" panose="020B0604020202020204" pitchFamily="34" charset="0"/>
                          <a:cs typeface="Arial" panose="020B0604020202020204" pitchFamily="34" charset="0"/>
                        </a:rPr>
                        <a:t>I</a:t>
                      </a:r>
                      <a:r>
                        <a:rPr sz="1600" b="1" spc="-5" dirty="0">
                          <a:latin typeface="Arial" panose="020B0604020202020204" pitchFamily="34" charset="0"/>
                          <a:cs typeface="Arial" panose="020B0604020202020204" pitchFamily="34" charset="0"/>
                        </a:rPr>
                        <a:t>mportant</a:t>
                      </a:r>
                      <a:r>
                        <a:rPr lang="en-US" sz="1600" b="1" spc="-5" dirty="0">
                          <a:latin typeface="Arial" panose="020B0604020202020204" pitchFamily="34" charset="0"/>
                          <a:cs typeface="Arial" panose="020B0604020202020204" pitchFamily="34" charset="0"/>
                        </a:rPr>
                        <a:t>?</a:t>
                      </a:r>
                      <a:endParaRPr sz="1600" dirty="0">
                        <a:latin typeface="Arial" panose="020B0604020202020204" pitchFamily="34" charset="0"/>
                        <a:cs typeface="Arial" panose="020B0604020202020204" pitchFamily="34" charset="0"/>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9215">
                        <a:lnSpc>
                          <a:spcPts val="2335"/>
                        </a:lnSpc>
                      </a:pPr>
                      <a:r>
                        <a:rPr sz="1600" b="1" spc="-10" dirty="0">
                          <a:latin typeface="Arial" panose="020B0604020202020204" pitchFamily="34" charset="0"/>
                          <a:cs typeface="Arial" panose="020B0604020202020204" pitchFamily="34" charset="0"/>
                        </a:rPr>
                        <a:t>Reasonabl</a:t>
                      </a:r>
                      <a:r>
                        <a:rPr sz="1600" b="1" dirty="0">
                          <a:latin typeface="Arial" panose="020B0604020202020204" pitchFamily="34" charset="0"/>
                          <a:cs typeface="Arial" panose="020B0604020202020204" pitchFamily="34" charset="0"/>
                        </a:rPr>
                        <a:t>e  (P</a:t>
                      </a:r>
                      <a:r>
                        <a:rPr sz="1600" b="1" spc="-55" dirty="0">
                          <a:latin typeface="Arial" panose="020B0604020202020204" pitchFamily="34" charset="0"/>
                          <a:cs typeface="Arial" panose="020B0604020202020204" pitchFamily="34" charset="0"/>
                        </a:rPr>
                        <a:t>r</a:t>
                      </a:r>
                      <a:r>
                        <a:rPr sz="1600" b="1" spc="-10" dirty="0">
                          <a:latin typeface="Arial" panose="020B0604020202020204" pitchFamily="34" charset="0"/>
                          <a:cs typeface="Arial" panose="020B0604020202020204" pitchFamily="34" charset="0"/>
                        </a:rPr>
                        <a:t>a</a:t>
                      </a:r>
                      <a:r>
                        <a:rPr sz="1600" b="1" spc="-5" dirty="0">
                          <a:latin typeface="Arial" panose="020B0604020202020204" pitchFamily="34" charset="0"/>
                          <a:cs typeface="Arial" panose="020B0604020202020204" pitchFamily="34" charset="0"/>
                        </a:rPr>
                        <a:t>cti</a:t>
                      </a:r>
                      <a:r>
                        <a:rPr sz="1600" b="1" spc="-15" dirty="0">
                          <a:latin typeface="Arial" panose="020B0604020202020204" pitchFamily="34" charset="0"/>
                          <a:cs typeface="Arial" panose="020B0604020202020204" pitchFamily="34" charset="0"/>
                        </a:rPr>
                        <a:t>c</a:t>
                      </a:r>
                      <a:r>
                        <a:rPr sz="1600" b="1" spc="-10" dirty="0">
                          <a:latin typeface="Arial" panose="020B0604020202020204" pitchFamily="34" charset="0"/>
                          <a:cs typeface="Arial" panose="020B0604020202020204" pitchFamily="34" charset="0"/>
                        </a:rPr>
                        <a:t>a</a:t>
                      </a:r>
                      <a:r>
                        <a:rPr sz="1600" b="1" dirty="0">
                          <a:latin typeface="Arial" panose="020B0604020202020204" pitchFamily="34" charset="0"/>
                          <a:cs typeface="Arial" panose="020B0604020202020204" pitchFamily="34" charset="0"/>
                        </a:rPr>
                        <a:t>l)  </a:t>
                      </a:r>
                      <a:r>
                        <a:rPr lang="en-US" sz="1600" b="1" dirty="0">
                          <a:latin typeface="Arial" panose="020B0604020202020204" pitchFamily="34" charset="0"/>
                          <a:cs typeface="Arial" panose="020B0604020202020204" pitchFamily="34" charset="0"/>
                        </a:rPr>
                        <a:t>S</a:t>
                      </a:r>
                      <a:r>
                        <a:rPr sz="1600" b="1" dirty="0">
                          <a:latin typeface="Arial" panose="020B0604020202020204" pitchFamily="34" charset="0"/>
                          <a:cs typeface="Arial" panose="020B0604020202020204" pitchFamily="34" charset="0"/>
                        </a:rPr>
                        <a:t>cope</a:t>
                      </a:r>
                      <a:endParaRPr sz="1600" dirty="0">
                        <a:latin typeface="Arial" panose="020B0604020202020204" pitchFamily="34" charset="0"/>
                        <a:cs typeface="Arial" panose="020B0604020202020204" pitchFamily="34" charset="0"/>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9215">
                        <a:lnSpc>
                          <a:spcPts val="2335"/>
                        </a:lnSpc>
                      </a:pPr>
                      <a:r>
                        <a:rPr sz="1600" b="1" spc="-10" dirty="0">
                          <a:latin typeface="Arial" panose="020B0604020202020204" pitchFamily="34" charset="0"/>
                          <a:cs typeface="Arial" panose="020B0604020202020204" pitchFamily="34" charset="0"/>
                        </a:rPr>
                        <a:t>Likelihood</a:t>
                      </a:r>
                      <a:endParaRPr sz="1600" dirty="0">
                        <a:latin typeface="Arial" panose="020B0604020202020204" pitchFamily="34" charset="0"/>
                        <a:cs typeface="Arial" panose="020B0604020202020204" pitchFamily="34" charset="0"/>
                      </a:endParaRPr>
                    </a:p>
                    <a:p>
                      <a:pPr marL="69215">
                        <a:lnSpc>
                          <a:spcPct val="100000"/>
                        </a:lnSpc>
                        <a:spcBef>
                          <a:spcPts val="165"/>
                        </a:spcBef>
                      </a:pPr>
                      <a:r>
                        <a:rPr sz="1600" b="1" dirty="0">
                          <a:latin typeface="Arial" panose="020B0604020202020204" pitchFamily="34" charset="0"/>
                          <a:cs typeface="Arial" panose="020B0604020202020204" pitchFamily="34" charset="0"/>
                        </a:rPr>
                        <a:t>of</a:t>
                      </a:r>
                      <a:r>
                        <a:rPr sz="1600" b="1" spc="-95" dirty="0">
                          <a:latin typeface="Arial" panose="020B0604020202020204" pitchFamily="34" charset="0"/>
                          <a:cs typeface="Arial" panose="020B0604020202020204" pitchFamily="34" charset="0"/>
                        </a:rPr>
                        <a:t> </a:t>
                      </a:r>
                      <a:r>
                        <a:rPr lang="en-US" sz="1600" b="1" dirty="0">
                          <a:latin typeface="Arial" panose="020B0604020202020204" pitchFamily="34" charset="0"/>
                          <a:cs typeface="Arial" panose="020B0604020202020204" pitchFamily="34" charset="0"/>
                        </a:rPr>
                        <a:t>S</a:t>
                      </a:r>
                      <a:r>
                        <a:rPr sz="1600" b="1" dirty="0">
                          <a:latin typeface="Arial" panose="020B0604020202020204" pitchFamily="34" charset="0"/>
                          <a:cs typeface="Arial" panose="020B0604020202020204" pitchFamily="34" charset="0"/>
                        </a:rPr>
                        <a:t>uccess</a:t>
                      </a:r>
                      <a:endParaRPr sz="1600" dirty="0">
                        <a:latin typeface="Arial" panose="020B0604020202020204" pitchFamily="34" charset="0"/>
                        <a:cs typeface="Arial" panose="020B0604020202020204" pitchFamily="34" charset="0"/>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9215">
                        <a:lnSpc>
                          <a:spcPts val="2335"/>
                        </a:lnSpc>
                      </a:pPr>
                      <a:r>
                        <a:rPr sz="1600" b="1" spc="-10" dirty="0">
                          <a:latin typeface="Arial" panose="020B0604020202020204" pitchFamily="34" charset="0"/>
                          <a:cs typeface="Arial" panose="020B0604020202020204" pitchFamily="34" charset="0"/>
                        </a:rPr>
                        <a:t>Potential</a:t>
                      </a:r>
                      <a:endParaRPr sz="1600" dirty="0">
                        <a:latin typeface="Arial" panose="020B0604020202020204" pitchFamily="34" charset="0"/>
                        <a:cs typeface="Arial" panose="020B0604020202020204" pitchFamily="34" charset="0"/>
                      </a:endParaRPr>
                    </a:p>
                    <a:p>
                      <a:pPr marL="69215">
                        <a:lnSpc>
                          <a:spcPct val="100000"/>
                        </a:lnSpc>
                        <a:spcBef>
                          <a:spcPts val="165"/>
                        </a:spcBef>
                      </a:pPr>
                      <a:r>
                        <a:rPr lang="en-US" sz="1600" b="1" dirty="0">
                          <a:latin typeface="Arial" panose="020B0604020202020204" pitchFamily="34" charset="0"/>
                          <a:cs typeface="Arial" panose="020B0604020202020204" pitchFamily="34" charset="0"/>
                        </a:rPr>
                        <a:t>I</a:t>
                      </a:r>
                      <a:r>
                        <a:rPr sz="1600" b="1" dirty="0">
                          <a:latin typeface="Arial" panose="020B0604020202020204" pitchFamily="34" charset="0"/>
                          <a:cs typeface="Arial" panose="020B0604020202020204" pitchFamily="34" charset="0"/>
                        </a:rPr>
                        <a:t>mpact</a:t>
                      </a:r>
                      <a:endParaRPr sz="1600" dirty="0">
                        <a:latin typeface="Arial" panose="020B0604020202020204" pitchFamily="34" charset="0"/>
                        <a:cs typeface="Arial" panose="020B0604020202020204" pitchFamily="34" charset="0"/>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9215">
                        <a:lnSpc>
                          <a:spcPts val="2335"/>
                        </a:lnSpc>
                      </a:pPr>
                      <a:r>
                        <a:rPr sz="1600" b="1" spc="-40" dirty="0">
                          <a:latin typeface="Arial" panose="020B0604020202020204" pitchFamily="34" charset="0"/>
                          <a:cs typeface="Arial" panose="020B0604020202020204" pitchFamily="34" charset="0"/>
                        </a:rPr>
                        <a:t>Total</a:t>
                      </a:r>
                      <a:endParaRPr sz="1600" dirty="0">
                        <a:latin typeface="Arial" panose="020B0604020202020204" pitchFamily="34" charset="0"/>
                        <a:cs typeface="Arial" panose="020B0604020202020204" pitchFamily="34" charset="0"/>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424976">
                <a:tc>
                  <a:txBody>
                    <a:bodyPr/>
                    <a:lstStyle/>
                    <a:p>
                      <a:pPr marL="68580">
                        <a:lnSpc>
                          <a:spcPts val="1400"/>
                        </a:lnSpc>
                      </a:pPr>
                      <a:endParaRPr lang="en-US" sz="1600" spc="-5" dirty="0">
                        <a:latin typeface="Arial" panose="020B0604020202020204" pitchFamily="34" charset="0"/>
                        <a:cs typeface="Arial" panose="020B0604020202020204" pitchFamily="34" charset="0"/>
                      </a:endParaRPr>
                    </a:p>
                    <a:p>
                      <a:pPr marL="68580">
                        <a:lnSpc>
                          <a:spcPts val="1400"/>
                        </a:lnSpc>
                      </a:pPr>
                      <a:r>
                        <a:rPr sz="1600" spc="-5" dirty="0">
                          <a:latin typeface="Arial" panose="020B0604020202020204" pitchFamily="34" charset="0"/>
                          <a:cs typeface="Arial" panose="020B0604020202020204" pitchFamily="34" charset="0"/>
                        </a:rPr>
                        <a:t>Unavailability of</a:t>
                      </a:r>
                      <a:r>
                        <a:rPr sz="1600" spc="-35" dirty="0">
                          <a:latin typeface="Arial" panose="020B0604020202020204" pitchFamily="34" charset="0"/>
                          <a:cs typeface="Arial" panose="020B0604020202020204" pitchFamily="34" charset="0"/>
                        </a:rPr>
                        <a:t> </a:t>
                      </a:r>
                      <a:r>
                        <a:rPr sz="1600" spc="-5" dirty="0">
                          <a:latin typeface="Arial" panose="020B0604020202020204" pitchFamily="34" charset="0"/>
                          <a:cs typeface="Arial" panose="020B0604020202020204" pitchFamily="34" charset="0"/>
                        </a:rPr>
                        <a:t>commodities</a:t>
                      </a:r>
                      <a:endParaRPr sz="1600" dirty="0">
                        <a:latin typeface="Arial" panose="020B0604020202020204" pitchFamily="34" charset="0"/>
                        <a:cs typeface="Arial" panose="020B0604020202020204" pitchFamily="34" charset="0"/>
                      </a:endParaRPr>
                    </a:p>
                  </a:txBody>
                  <a:tcPr marL="0" marR="0" marT="0" marB="0">
                    <a:lnL w="12700">
                      <a:solidFill>
                        <a:srgbClr val="000000"/>
                      </a:solidFill>
                      <a:prstDash val="solid"/>
                    </a:lnL>
                    <a:lnR w="12700">
                      <a:solidFill>
                        <a:srgbClr val="000000"/>
                      </a:solidFill>
                      <a:prstDash val="soli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a:lnSpc>
                          <a:spcPts val="1400"/>
                        </a:lnSpc>
                      </a:pPr>
                      <a:endParaRPr lang="en-US" sz="1600" dirty="0">
                        <a:latin typeface="Arial" panose="020B0604020202020204" pitchFamily="34" charset="0"/>
                        <a:cs typeface="Arial" panose="020B0604020202020204" pitchFamily="34" charset="0"/>
                      </a:endParaRPr>
                    </a:p>
                    <a:p>
                      <a:pPr marL="68580">
                        <a:lnSpc>
                          <a:spcPts val="1400"/>
                        </a:lnSpc>
                      </a:pPr>
                      <a:r>
                        <a:rPr sz="1600" dirty="0">
                          <a:latin typeface="Arial" panose="020B0604020202020204" pitchFamily="34" charset="0"/>
                          <a:cs typeface="Arial" panose="020B0604020202020204" pitchFamily="34" charset="0"/>
                        </a:rPr>
                        <a:t>5</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9215">
                        <a:lnSpc>
                          <a:spcPts val="1400"/>
                        </a:lnSpc>
                      </a:pPr>
                      <a:endParaRPr lang="en-US" sz="1600" dirty="0">
                        <a:latin typeface="Arial" panose="020B0604020202020204" pitchFamily="34" charset="0"/>
                        <a:cs typeface="Arial" panose="020B0604020202020204" pitchFamily="34" charset="0"/>
                      </a:endParaRPr>
                    </a:p>
                    <a:p>
                      <a:pPr marL="69215">
                        <a:lnSpc>
                          <a:spcPts val="1400"/>
                        </a:lnSpc>
                      </a:pPr>
                      <a:r>
                        <a:rPr sz="1600" dirty="0">
                          <a:latin typeface="Arial" panose="020B0604020202020204" pitchFamily="34" charset="0"/>
                          <a:cs typeface="Arial" panose="020B0604020202020204" pitchFamily="34" charset="0"/>
                        </a:rPr>
                        <a:t>3</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9215">
                        <a:lnSpc>
                          <a:spcPts val="1400"/>
                        </a:lnSpc>
                      </a:pPr>
                      <a:endParaRPr lang="en-US" sz="1600" dirty="0">
                        <a:latin typeface="Arial" panose="020B0604020202020204" pitchFamily="34" charset="0"/>
                        <a:cs typeface="Arial" panose="020B0604020202020204" pitchFamily="34" charset="0"/>
                      </a:endParaRPr>
                    </a:p>
                    <a:p>
                      <a:pPr marL="69215">
                        <a:lnSpc>
                          <a:spcPts val="1400"/>
                        </a:lnSpc>
                      </a:pPr>
                      <a:r>
                        <a:rPr sz="1600" dirty="0">
                          <a:latin typeface="Arial" panose="020B0604020202020204" pitchFamily="34" charset="0"/>
                          <a:cs typeface="Arial" panose="020B0604020202020204" pitchFamily="34" charset="0"/>
                        </a:rPr>
                        <a:t>2</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9215">
                        <a:lnSpc>
                          <a:spcPts val="1400"/>
                        </a:lnSpc>
                      </a:pPr>
                      <a:endParaRPr lang="en-US" sz="1600" dirty="0">
                        <a:latin typeface="Arial" panose="020B0604020202020204" pitchFamily="34" charset="0"/>
                        <a:cs typeface="Arial" panose="020B0604020202020204" pitchFamily="34" charset="0"/>
                      </a:endParaRPr>
                    </a:p>
                    <a:p>
                      <a:pPr marL="69215">
                        <a:lnSpc>
                          <a:spcPts val="1400"/>
                        </a:lnSpc>
                      </a:pPr>
                      <a:r>
                        <a:rPr sz="1600" dirty="0">
                          <a:latin typeface="Arial" panose="020B0604020202020204" pitchFamily="34" charset="0"/>
                          <a:cs typeface="Arial" panose="020B0604020202020204" pitchFamily="34" charset="0"/>
                        </a:rPr>
                        <a:t>5</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9215">
                        <a:lnSpc>
                          <a:spcPts val="1400"/>
                        </a:lnSpc>
                      </a:pPr>
                      <a:endParaRPr lang="en-US" sz="1600" dirty="0">
                        <a:latin typeface="Arial" panose="020B0604020202020204" pitchFamily="34" charset="0"/>
                        <a:cs typeface="Arial" panose="020B0604020202020204" pitchFamily="34" charset="0"/>
                      </a:endParaRPr>
                    </a:p>
                    <a:p>
                      <a:pPr marL="69215">
                        <a:lnSpc>
                          <a:spcPts val="1400"/>
                        </a:lnSpc>
                      </a:pPr>
                      <a:r>
                        <a:rPr sz="1600" dirty="0">
                          <a:latin typeface="Arial" panose="020B0604020202020204" pitchFamily="34" charset="0"/>
                          <a:cs typeface="Arial" panose="020B0604020202020204" pitchFamily="34" charset="0"/>
                        </a:rPr>
                        <a:t>15</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879752">
                <a:tc>
                  <a:txBody>
                    <a:bodyPr/>
                    <a:lstStyle/>
                    <a:p>
                      <a:pPr marL="68580">
                        <a:lnSpc>
                          <a:spcPts val="1400"/>
                        </a:lnSpc>
                      </a:pPr>
                      <a:endParaRPr lang="en-US" sz="1600" spc="-5" dirty="0">
                        <a:latin typeface="Arial" panose="020B0604020202020204" pitchFamily="34" charset="0"/>
                        <a:cs typeface="Arial" panose="020B0604020202020204" pitchFamily="34" charset="0"/>
                      </a:endParaRPr>
                    </a:p>
                    <a:p>
                      <a:pPr marL="68580">
                        <a:lnSpc>
                          <a:spcPts val="1400"/>
                        </a:lnSpc>
                      </a:pPr>
                      <a:r>
                        <a:rPr sz="1600" spc="-5" dirty="0">
                          <a:latin typeface="Arial" panose="020B0604020202020204" pitchFamily="34" charset="0"/>
                          <a:cs typeface="Arial" panose="020B0604020202020204" pitchFamily="34" charset="0"/>
                        </a:rPr>
                        <a:t>Lack of adherence to </a:t>
                      </a:r>
                      <a:r>
                        <a:rPr sz="1600" dirty="0">
                          <a:latin typeface="Arial" panose="020B0604020202020204" pitchFamily="34" charset="0"/>
                          <a:cs typeface="Arial" panose="020B0604020202020204" pitchFamily="34" charset="0"/>
                        </a:rPr>
                        <a:t>guidelines </a:t>
                      </a:r>
                      <a:r>
                        <a:rPr sz="1600" spc="-5" dirty="0">
                          <a:latin typeface="Arial" panose="020B0604020202020204" pitchFamily="34" charset="0"/>
                          <a:cs typeface="Arial" panose="020B0604020202020204" pitchFamily="34" charset="0"/>
                        </a:rPr>
                        <a:t>of</a:t>
                      </a:r>
                      <a:r>
                        <a:rPr sz="1600" spc="-25" dirty="0">
                          <a:latin typeface="Arial" panose="020B0604020202020204" pitchFamily="34" charset="0"/>
                          <a:cs typeface="Arial" panose="020B0604020202020204" pitchFamily="34" charset="0"/>
                        </a:rPr>
                        <a:t> </a:t>
                      </a:r>
                      <a:r>
                        <a:rPr sz="1600" spc="-5" dirty="0">
                          <a:latin typeface="Arial" panose="020B0604020202020204" pitchFamily="34" charset="0"/>
                          <a:cs typeface="Arial" panose="020B0604020202020204" pitchFamily="34" charset="0"/>
                        </a:rPr>
                        <a:t>case</a:t>
                      </a:r>
                      <a:endParaRPr sz="1600" dirty="0">
                        <a:latin typeface="Arial" panose="020B0604020202020204" pitchFamily="34" charset="0"/>
                        <a:cs typeface="Arial" panose="020B0604020202020204" pitchFamily="34" charset="0"/>
                      </a:endParaRPr>
                    </a:p>
                    <a:p>
                      <a:pPr marL="68580">
                        <a:lnSpc>
                          <a:spcPct val="100000"/>
                        </a:lnSpc>
                        <a:spcBef>
                          <a:spcPts val="105"/>
                        </a:spcBef>
                      </a:pPr>
                      <a:r>
                        <a:rPr sz="1600" spc="-5" dirty="0">
                          <a:latin typeface="Arial" panose="020B0604020202020204" pitchFamily="34" charset="0"/>
                          <a:cs typeface="Arial" panose="020B0604020202020204" pitchFamily="34" charset="0"/>
                        </a:rPr>
                        <a:t>management</a:t>
                      </a:r>
                      <a:endParaRPr sz="1600" dirty="0">
                        <a:latin typeface="Arial" panose="020B0604020202020204" pitchFamily="34" charset="0"/>
                        <a:cs typeface="Arial" panose="020B0604020202020204" pitchFamily="34" charset="0"/>
                      </a:endParaRPr>
                    </a:p>
                  </a:txBody>
                  <a:tcPr marL="0" marR="0" marT="0" marB="0">
                    <a:lnL w="12700">
                      <a:solidFill>
                        <a:srgbClr val="000000"/>
                      </a:solidFill>
                      <a:prstDash val="solid"/>
                    </a:lnL>
                    <a:lnR w="12700">
                      <a:solidFill>
                        <a:srgbClr val="000000"/>
                      </a:solidFill>
                      <a:prstDash val="soli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a:lnSpc>
                          <a:spcPts val="1400"/>
                        </a:lnSpc>
                      </a:pPr>
                      <a:endParaRPr lang="en-US" sz="1600" dirty="0">
                        <a:latin typeface="Arial" panose="020B0604020202020204" pitchFamily="34" charset="0"/>
                        <a:cs typeface="Arial" panose="020B0604020202020204" pitchFamily="34" charset="0"/>
                      </a:endParaRPr>
                    </a:p>
                    <a:p>
                      <a:pPr marL="68580">
                        <a:lnSpc>
                          <a:spcPts val="1400"/>
                        </a:lnSpc>
                      </a:pPr>
                      <a:r>
                        <a:rPr sz="1600" dirty="0">
                          <a:latin typeface="Arial" panose="020B0604020202020204" pitchFamily="34" charset="0"/>
                          <a:cs typeface="Arial" panose="020B0604020202020204" pitchFamily="34" charset="0"/>
                        </a:rPr>
                        <a:t>5</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9215">
                        <a:lnSpc>
                          <a:spcPts val="1400"/>
                        </a:lnSpc>
                      </a:pPr>
                      <a:endParaRPr lang="en-US" sz="1600" dirty="0">
                        <a:latin typeface="Arial" panose="020B0604020202020204" pitchFamily="34" charset="0"/>
                        <a:cs typeface="Arial" panose="020B0604020202020204" pitchFamily="34" charset="0"/>
                      </a:endParaRPr>
                    </a:p>
                    <a:p>
                      <a:pPr marL="69215">
                        <a:lnSpc>
                          <a:spcPts val="1400"/>
                        </a:lnSpc>
                      </a:pPr>
                      <a:r>
                        <a:rPr sz="1600" dirty="0">
                          <a:latin typeface="Arial" panose="020B0604020202020204" pitchFamily="34" charset="0"/>
                          <a:cs typeface="Arial" panose="020B0604020202020204" pitchFamily="34" charset="0"/>
                        </a:rPr>
                        <a:t>5</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9215">
                        <a:lnSpc>
                          <a:spcPts val="1400"/>
                        </a:lnSpc>
                      </a:pPr>
                      <a:endParaRPr lang="en-US" sz="1600" dirty="0">
                        <a:latin typeface="Arial" panose="020B0604020202020204" pitchFamily="34" charset="0"/>
                        <a:cs typeface="Arial" panose="020B0604020202020204" pitchFamily="34" charset="0"/>
                      </a:endParaRPr>
                    </a:p>
                    <a:p>
                      <a:pPr marL="69215">
                        <a:lnSpc>
                          <a:spcPts val="1400"/>
                        </a:lnSpc>
                      </a:pPr>
                      <a:r>
                        <a:rPr sz="1600" dirty="0">
                          <a:latin typeface="Arial" panose="020B0604020202020204" pitchFamily="34" charset="0"/>
                          <a:cs typeface="Arial" panose="020B0604020202020204" pitchFamily="34" charset="0"/>
                        </a:rPr>
                        <a:t>5</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9215">
                        <a:lnSpc>
                          <a:spcPts val="1400"/>
                        </a:lnSpc>
                      </a:pPr>
                      <a:endParaRPr lang="en-US" sz="1600" dirty="0">
                        <a:latin typeface="Arial" panose="020B0604020202020204" pitchFamily="34" charset="0"/>
                        <a:cs typeface="Arial" panose="020B0604020202020204" pitchFamily="34" charset="0"/>
                      </a:endParaRPr>
                    </a:p>
                    <a:p>
                      <a:pPr marL="69215">
                        <a:lnSpc>
                          <a:spcPts val="1400"/>
                        </a:lnSpc>
                      </a:pPr>
                      <a:r>
                        <a:rPr sz="1600" dirty="0">
                          <a:latin typeface="Arial" panose="020B0604020202020204" pitchFamily="34" charset="0"/>
                          <a:cs typeface="Arial" panose="020B0604020202020204" pitchFamily="34" charset="0"/>
                        </a:rPr>
                        <a:t>5</a:t>
                      </a:r>
                      <a:endParaRPr lang="en-US" sz="1600" dirty="0">
                        <a:latin typeface="Arial" panose="020B0604020202020204" pitchFamily="34" charset="0"/>
                        <a:cs typeface="Arial" panose="020B0604020202020204" pitchFamily="34" charset="0"/>
                      </a:endParaRPr>
                    </a:p>
                    <a:p>
                      <a:pPr marL="69215">
                        <a:lnSpc>
                          <a:spcPts val="1400"/>
                        </a:lnSpc>
                      </a:pPr>
                      <a:endParaRPr sz="1600" dirty="0">
                        <a:latin typeface="Arial" panose="020B0604020202020204" pitchFamily="34" charset="0"/>
                        <a:cs typeface="Arial" panose="020B0604020202020204" pitchFamily="34" charset="0"/>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9215">
                        <a:lnSpc>
                          <a:spcPts val="1400"/>
                        </a:lnSpc>
                      </a:pPr>
                      <a:endParaRPr lang="en-US" sz="1600" dirty="0">
                        <a:latin typeface="Arial" panose="020B0604020202020204" pitchFamily="34" charset="0"/>
                        <a:cs typeface="Arial" panose="020B0604020202020204" pitchFamily="34" charset="0"/>
                      </a:endParaRPr>
                    </a:p>
                    <a:p>
                      <a:pPr marL="69215">
                        <a:lnSpc>
                          <a:spcPts val="1400"/>
                        </a:lnSpc>
                      </a:pPr>
                      <a:r>
                        <a:rPr sz="1600" dirty="0">
                          <a:latin typeface="Arial" panose="020B0604020202020204" pitchFamily="34" charset="0"/>
                          <a:cs typeface="Arial" panose="020B0604020202020204" pitchFamily="34" charset="0"/>
                        </a:rPr>
                        <a:t>20</a:t>
                      </a:r>
                      <a:endParaRPr lang="en-US" sz="1600" dirty="0">
                        <a:latin typeface="Arial" panose="020B0604020202020204" pitchFamily="34" charset="0"/>
                        <a:cs typeface="Arial" panose="020B0604020202020204" pitchFamily="34" charset="0"/>
                      </a:endParaRPr>
                    </a:p>
                    <a:p>
                      <a:pPr marL="69215">
                        <a:lnSpc>
                          <a:spcPts val="1400"/>
                        </a:lnSpc>
                      </a:pPr>
                      <a:endParaRPr sz="1600" dirty="0">
                        <a:latin typeface="Arial" panose="020B0604020202020204" pitchFamily="34" charset="0"/>
                        <a:cs typeface="Arial" panose="020B0604020202020204" pitchFamily="34" charset="0"/>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879752">
                <a:tc>
                  <a:txBody>
                    <a:bodyPr/>
                    <a:lstStyle/>
                    <a:p>
                      <a:pPr marL="68580">
                        <a:lnSpc>
                          <a:spcPts val="1400"/>
                        </a:lnSpc>
                      </a:pPr>
                      <a:endParaRPr lang="en-US" sz="1600" dirty="0">
                        <a:latin typeface="Arial" panose="020B0604020202020204" pitchFamily="34" charset="0"/>
                        <a:cs typeface="Arial" panose="020B0604020202020204" pitchFamily="34" charset="0"/>
                      </a:endParaRPr>
                    </a:p>
                    <a:p>
                      <a:pPr marL="68580">
                        <a:lnSpc>
                          <a:spcPts val="1400"/>
                        </a:lnSpc>
                      </a:pPr>
                      <a:r>
                        <a:rPr sz="1600" dirty="0">
                          <a:latin typeface="Arial" panose="020B0604020202020204" pitchFamily="34" charset="0"/>
                          <a:cs typeface="Arial" panose="020B0604020202020204" pitchFamily="34" charset="0"/>
                        </a:rPr>
                        <a:t>Sharing </a:t>
                      </a:r>
                      <a:r>
                        <a:rPr sz="1600" spc="-5" dirty="0">
                          <a:latin typeface="Arial" panose="020B0604020202020204" pitchFamily="34" charset="0"/>
                          <a:cs typeface="Arial" panose="020B0604020202020204" pitchFamily="34" charset="0"/>
                        </a:rPr>
                        <a:t>of </a:t>
                      </a:r>
                      <a:r>
                        <a:rPr sz="1600" dirty="0">
                          <a:latin typeface="Arial" panose="020B0604020202020204" pitchFamily="34" charset="0"/>
                          <a:cs typeface="Arial" panose="020B0604020202020204" pitchFamily="34" charset="0"/>
                        </a:rPr>
                        <a:t>medicine by </a:t>
                      </a:r>
                      <a:r>
                        <a:rPr sz="1600" spc="-5" dirty="0">
                          <a:latin typeface="Arial" panose="020B0604020202020204" pitchFamily="34" charset="0"/>
                          <a:cs typeface="Arial" panose="020B0604020202020204" pitchFamily="34" charset="0"/>
                        </a:rPr>
                        <a:t>patients </a:t>
                      </a:r>
                      <a:r>
                        <a:rPr sz="1600" dirty="0">
                          <a:latin typeface="Arial" panose="020B0604020202020204" pitchFamily="34" charset="0"/>
                          <a:cs typeface="Arial" panose="020B0604020202020204" pitchFamily="34" charset="0"/>
                        </a:rPr>
                        <a:t>leading </a:t>
                      </a:r>
                      <a:r>
                        <a:rPr sz="1600" spc="-5" dirty="0">
                          <a:latin typeface="Arial" panose="020B0604020202020204" pitchFamily="34" charset="0"/>
                          <a:cs typeface="Arial" panose="020B0604020202020204" pitchFamily="34" charset="0"/>
                        </a:rPr>
                        <a:t>to</a:t>
                      </a:r>
                      <a:r>
                        <a:rPr sz="1600" spc="-140" dirty="0">
                          <a:latin typeface="Arial" panose="020B0604020202020204" pitchFamily="34" charset="0"/>
                          <a:cs typeface="Arial" panose="020B0604020202020204" pitchFamily="34" charset="0"/>
                        </a:rPr>
                        <a:t> </a:t>
                      </a:r>
                      <a:r>
                        <a:rPr sz="1600" dirty="0">
                          <a:latin typeface="Arial" panose="020B0604020202020204" pitchFamily="34" charset="0"/>
                          <a:cs typeface="Arial" panose="020B0604020202020204" pitchFamily="34" charset="0"/>
                        </a:rPr>
                        <a:t>drug</a:t>
                      </a:r>
                    </a:p>
                    <a:p>
                      <a:pPr marL="68580">
                        <a:lnSpc>
                          <a:spcPct val="100000"/>
                        </a:lnSpc>
                        <a:spcBef>
                          <a:spcPts val="105"/>
                        </a:spcBef>
                      </a:pPr>
                      <a:r>
                        <a:rPr sz="1600" spc="-5" dirty="0">
                          <a:latin typeface="Arial" panose="020B0604020202020204" pitchFamily="34" charset="0"/>
                          <a:cs typeface="Arial" panose="020B0604020202020204" pitchFamily="34" charset="0"/>
                        </a:rPr>
                        <a:t>resistance</a:t>
                      </a:r>
                      <a:endParaRPr sz="1600" dirty="0">
                        <a:latin typeface="Arial" panose="020B0604020202020204" pitchFamily="34" charset="0"/>
                        <a:cs typeface="Arial" panose="020B0604020202020204" pitchFamily="34" charset="0"/>
                      </a:endParaRPr>
                    </a:p>
                  </a:txBody>
                  <a:tcPr marL="0" marR="0" marT="0" marB="0">
                    <a:lnL w="12700">
                      <a:solidFill>
                        <a:srgbClr val="000000"/>
                      </a:solidFill>
                      <a:prstDash val="solid"/>
                    </a:lnL>
                    <a:lnR w="12700">
                      <a:solidFill>
                        <a:srgbClr val="000000"/>
                      </a:solidFill>
                      <a:prstDash val="soli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a:lnSpc>
                          <a:spcPts val="1400"/>
                        </a:lnSpc>
                      </a:pPr>
                      <a:endParaRPr lang="en-US" sz="1600" dirty="0">
                        <a:latin typeface="Arial" panose="020B0604020202020204" pitchFamily="34" charset="0"/>
                        <a:cs typeface="Arial" panose="020B0604020202020204" pitchFamily="34" charset="0"/>
                      </a:endParaRPr>
                    </a:p>
                    <a:p>
                      <a:pPr marL="68580">
                        <a:lnSpc>
                          <a:spcPts val="1400"/>
                        </a:lnSpc>
                      </a:pPr>
                      <a:r>
                        <a:rPr sz="1600" dirty="0">
                          <a:latin typeface="Arial" panose="020B0604020202020204" pitchFamily="34" charset="0"/>
                          <a:cs typeface="Arial" panose="020B0604020202020204" pitchFamily="34" charset="0"/>
                        </a:rPr>
                        <a:t>5</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9215">
                        <a:lnSpc>
                          <a:spcPts val="1400"/>
                        </a:lnSpc>
                      </a:pPr>
                      <a:endParaRPr lang="en-US" sz="1600" dirty="0">
                        <a:latin typeface="Arial" panose="020B0604020202020204" pitchFamily="34" charset="0"/>
                        <a:cs typeface="Arial" panose="020B0604020202020204" pitchFamily="34" charset="0"/>
                      </a:endParaRPr>
                    </a:p>
                    <a:p>
                      <a:pPr marL="69215">
                        <a:lnSpc>
                          <a:spcPts val="1400"/>
                        </a:lnSpc>
                      </a:pPr>
                      <a:r>
                        <a:rPr sz="1600" dirty="0">
                          <a:latin typeface="Arial" panose="020B0604020202020204" pitchFamily="34" charset="0"/>
                          <a:cs typeface="Arial" panose="020B0604020202020204" pitchFamily="34" charset="0"/>
                        </a:rPr>
                        <a:t>2</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9215">
                        <a:lnSpc>
                          <a:spcPts val="1400"/>
                        </a:lnSpc>
                      </a:pPr>
                      <a:endParaRPr lang="en-US" sz="1600" dirty="0">
                        <a:latin typeface="Arial" panose="020B0604020202020204" pitchFamily="34" charset="0"/>
                        <a:cs typeface="Arial" panose="020B0604020202020204" pitchFamily="34" charset="0"/>
                      </a:endParaRPr>
                    </a:p>
                    <a:p>
                      <a:pPr marL="69215">
                        <a:lnSpc>
                          <a:spcPts val="1400"/>
                        </a:lnSpc>
                      </a:pPr>
                      <a:r>
                        <a:rPr sz="1600" dirty="0">
                          <a:latin typeface="Arial" panose="020B0604020202020204" pitchFamily="34" charset="0"/>
                          <a:cs typeface="Arial" panose="020B0604020202020204" pitchFamily="34" charset="0"/>
                        </a:rPr>
                        <a:t>2</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9215">
                        <a:lnSpc>
                          <a:spcPts val="1400"/>
                        </a:lnSpc>
                      </a:pPr>
                      <a:endParaRPr lang="en-US" sz="1600" dirty="0">
                        <a:latin typeface="Arial" panose="020B0604020202020204" pitchFamily="34" charset="0"/>
                        <a:cs typeface="Arial" panose="020B0604020202020204" pitchFamily="34" charset="0"/>
                      </a:endParaRPr>
                    </a:p>
                    <a:p>
                      <a:pPr marL="69215">
                        <a:lnSpc>
                          <a:spcPts val="1400"/>
                        </a:lnSpc>
                      </a:pPr>
                      <a:r>
                        <a:rPr sz="1600" dirty="0">
                          <a:latin typeface="Arial" panose="020B0604020202020204" pitchFamily="34" charset="0"/>
                          <a:cs typeface="Arial" panose="020B0604020202020204" pitchFamily="34" charset="0"/>
                        </a:rPr>
                        <a:t>5</a:t>
                      </a:r>
                      <a:endParaRPr lang="en-US" sz="1600" dirty="0">
                        <a:latin typeface="Arial" panose="020B0604020202020204" pitchFamily="34" charset="0"/>
                        <a:cs typeface="Arial" panose="020B0604020202020204" pitchFamily="34" charset="0"/>
                      </a:endParaRPr>
                    </a:p>
                    <a:p>
                      <a:pPr marL="69215">
                        <a:lnSpc>
                          <a:spcPts val="1400"/>
                        </a:lnSpc>
                      </a:pPr>
                      <a:endParaRPr sz="1600" dirty="0">
                        <a:latin typeface="Arial" panose="020B0604020202020204" pitchFamily="34" charset="0"/>
                        <a:cs typeface="Arial" panose="020B0604020202020204" pitchFamily="34" charset="0"/>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9215">
                        <a:lnSpc>
                          <a:spcPts val="1400"/>
                        </a:lnSpc>
                      </a:pPr>
                      <a:endParaRPr lang="en-US" sz="1600" dirty="0">
                        <a:latin typeface="Arial" panose="020B0604020202020204" pitchFamily="34" charset="0"/>
                        <a:cs typeface="Arial" panose="020B0604020202020204" pitchFamily="34" charset="0"/>
                      </a:endParaRPr>
                    </a:p>
                    <a:p>
                      <a:pPr marL="69215">
                        <a:lnSpc>
                          <a:spcPts val="1400"/>
                        </a:lnSpc>
                      </a:pPr>
                      <a:r>
                        <a:rPr sz="1600" dirty="0">
                          <a:latin typeface="Arial" panose="020B0604020202020204" pitchFamily="34" charset="0"/>
                          <a:cs typeface="Arial" panose="020B0604020202020204" pitchFamily="34" charset="0"/>
                        </a:rPr>
                        <a:t>14</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596025">
                <a:tc>
                  <a:txBody>
                    <a:bodyPr/>
                    <a:lstStyle/>
                    <a:p>
                      <a:pPr marL="68580">
                        <a:lnSpc>
                          <a:spcPts val="1400"/>
                        </a:lnSpc>
                      </a:pPr>
                      <a:endParaRPr lang="en-US" sz="1600" spc="-5" dirty="0">
                        <a:latin typeface="Arial" panose="020B0604020202020204" pitchFamily="34" charset="0"/>
                        <a:cs typeface="Arial" panose="020B0604020202020204" pitchFamily="34" charset="0"/>
                      </a:endParaRPr>
                    </a:p>
                    <a:p>
                      <a:pPr marL="68580">
                        <a:lnSpc>
                          <a:spcPts val="1400"/>
                        </a:lnSpc>
                      </a:pPr>
                      <a:r>
                        <a:rPr sz="1600" spc="-5" dirty="0">
                          <a:latin typeface="Arial" panose="020B0604020202020204" pitchFamily="34" charset="0"/>
                          <a:cs typeface="Arial" panose="020B0604020202020204" pitchFamily="34" charset="0"/>
                        </a:rPr>
                        <a:t>Improper screening of patients </a:t>
                      </a:r>
                      <a:r>
                        <a:rPr sz="1600" spc="-10" dirty="0">
                          <a:latin typeface="Arial" panose="020B0604020202020204" pitchFamily="34" charset="0"/>
                          <a:cs typeface="Arial" panose="020B0604020202020204" pitchFamily="34" charset="0"/>
                        </a:rPr>
                        <a:t>at </a:t>
                      </a:r>
                      <a:r>
                        <a:rPr sz="1600" dirty="0">
                          <a:latin typeface="Arial" panose="020B0604020202020204" pitchFamily="34" charset="0"/>
                          <a:cs typeface="Arial" panose="020B0604020202020204" pitchFamily="34" charset="0"/>
                        </a:rPr>
                        <a:t>health</a:t>
                      </a:r>
                      <a:r>
                        <a:rPr sz="1600" spc="-70" dirty="0">
                          <a:latin typeface="Arial" panose="020B0604020202020204" pitchFamily="34" charset="0"/>
                          <a:cs typeface="Arial" panose="020B0604020202020204" pitchFamily="34" charset="0"/>
                        </a:rPr>
                        <a:t> </a:t>
                      </a:r>
                      <a:r>
                        <a:rPr sz="1600" spc="-5" dirty="0">
                          <a:latin typeface="Arial" panose="020B0604020202020204" pitchFamily="34" charset="0"/>
                          <a:cs typeface="Arial" panose="020B0604020202020204" pitchFamily="34" charset="0"/>
                        </a:rPr>
                        <a:t>facilities</a:t>
                      </a:r>
                      <a:endParaRPr sz="1600" dirty="0">
                        <a:latin typeface="Arial" panose="020B0604020202020204" pitchFamily="34" charset="0"/>
                        <a:cs typeface="Arial" panose="020B0604020202020204" pitchFamily="34" charset="0"/>
                      </a:endParaRPr>
                    </a:p>
                  </a:txBody>
                  <a:tcPr marL="0" marR="0" marT="0" marB="0">
                    <a:lnL w="12700">
                      <a:solidFill>
                        <a:srgbClr val="000000"/>
                      </a:solidFill>
                      <a:prstDash val="solid"/>
                    </a:lnL>
                    <a:lnR w="12700">
                      <a:solidFill>
                        <a:srgbClr val="000000"/>
                      </a:solidFill>
                      <a:prstDash val="solid"/>
                    </a:lnR>
                    <a:lnT w="12700" cap="flat" cmpd="sng" algn="ctr">
                      <a:solidFill>
                        <a:srgbClr val="000000"/>
                      </a:solidFill>
                      <a:prstDash val="solid"/>
                      <a:round/>
                      <a:headEnd type="none" w="med" len="med"/>
                      <a:tailEnd type="none" w="med" len="med"/>
                    </a:lnT>
                    <a:lnB w="12700">
                      <a:solidFill>
                        <a:srgbClr val="000000"/>
                      </a:solidFill>
                      <a:prstDash val="solid"/>
                    </a:lnB>
                  </a:tcPr>
                </a:tc>
                <a:tc>
                  <a:txBody>
                    <a:bodyPr/>
                    <a:lstStyle/>
                    <a:p>
                      <a:pPr marL="68580">
                        <a:lnSpc>
                          <a:spcPts val="1400"/>
                        </a:lnSpc>
                      </a:pPr>
                      <a:endParaRPr lang="en-US" sz="1600" dirty="0">
                        <a:latin typeface="Arial" panose="020B0604020202020204" pitchFamily="34" charset="0"/>
                        <a:cs typeface="Arial" panose="020B0604020202020204" pitchFamily="34" charset="0"/>
                      </a:endParaRPr>
                    </a:p>
                    <a:p>
                      <a:pPr marL="68580">
                        <a:lnSpc>
                          <a:spcPts val="1400"/>
                        </a:lnSpc>
                      </a:pPr>
                      <a:r>
                        <a:rPr sz="1600" dirty="0">
                          <a:latin typeface="Arial" panose="020B0604020202020204" pitchFamily="34" charset="0"/>
                          <a:cs typeface="Arial" panose="020B0604020202020204" pitchFamily="34" charset="0"/>
                        </a:rPr>
                        <a:t>5</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9215">
                        <a:lnSpc>
                          <a:spcPts val="1400"/>
                        </a:lnSpc>
                      </a:pPr>
                      <a:endParaRPr lang="en-US" sz="1600" dirty="0">
                        <a:latin typeface="Arial" panose="020B0604020202020204" pitchFamily="34" charset="0"/>
                        <a:cs typeface="Arial" panose="020B0604020202020204" pitchFamily="34" charset="0"/>
                      </a:endParaRPr>
                    </a:p>
                    <a:p>
                      <a:pPr marL="69215">
                        <a:lnSpc>
                          <a:spcPts val="1400"/>
                        </a:lnSpc>
                      </a:pPr>
                      <a:r>
                        <a:rPr sz="1600" dirty="0">
                          <a:latin typeface="Arial" panose="020B0604020202020204" pitchFamily="34" charset="0"/>
                          <a:cs typeface="Arial" panose="020B0604020202020204" pitchFamily="34" charset="0"/>
                        </a:rPr>
                        <a:t>5</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9215">
                        <a:lnSpc>
                          <a:spcPts val="1400"/>
                        </a:lnSpc>
                      </a:pPr>
                      <a:endParaRPr lang="en-US" sz="1600" dirty="0">
                        <a:latin typeface="Arial" panose="020B0604020202020204" pitchFamily="34" charset="0"/>
                        <a:cs typeface="Arial" panose="020B0604020202020204" pitchFamily="34" charset="0"/>
                      </a:endParaRPr>
                    </a:p>
                    <a:p>
                      <a:pPr marL="69215">
                        <a:lnSpc>
                          <a:spcPts val="1400"/>
                        </a:lnSpc>
                      </a:pPr>
                      <a:r>
                        <a:rPr sz="1600" dirty="0">
                          <a:latin typeface="Arial" panose="020B0604020202020204" pitchFamily="34" charset="0"/>
                          <a:cs typeface="Arial" panose="020B0604020202020204" pitchFamily="34" charset="0"/>
                        </a:rPr>
                        <a:t>5</a:t>
                      </a:r>
                      <a:endParaRPr lang="en-US" sz="1600" dirty="0">
                        <a:latin typeface="Arial" panose="020B0604020202020204" pitchFamily="34" charset="0"/>
                        <a:cs typeface="Arial" panose="020B0604020202020204" pitchFamily="34" charset="0"/>
                      </a:endParaRPr>
                    </a:p>
                    <a:p>
                      <a:pPr marL="69215">
                        <a:lnSpc>
                          <a:spcPts val="1400"/>
                        </a:lnSpc>
                      </a:pPr>
                      <a:endParaRPr sz="1600" dirty="0">
                        <a:latin typeface="Arial" panose="020B0604020202020204" pitchFamily="34" charset="0"/>
                        <a:cs typeface="Arial" panose="020B0604020202020204" pitchFamily="34" charset="0"/>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9215">
                        <a:lnSpc>
                          <a:spcPts val="1400"/>
                        </a:lnSpc>
                      </a:pPr>
                      <a:endParaRPr lang="en-US" sz="1600" dirty="0">
                        <a:latin typeface="Arial" panose="020B0604020202020204" pitchFamily="34" charset="0"/>
                        <a:cs typeface="Arial" panose="020B0604020202020204" pitchFamily="34" charset="0"/>
                      </a:endParaRPr>
                    </a:p>
                    <a:p>
                      <a:pPr marL="69215">
                        <a:lnSpc>
                          <a:spcPts val="1400"/>
                        </a:lnSpc>
                      </a:pPr>
                      <a:r>
                        <a:rPr sz="1600" dirty="0">
                          <a:latin typeface="Arial" panose="020B0604020202020204" pitchFamily="34" charset="0"/>
                          <a:cs typeface="Arial" panose="020B0604020202020204" pitchFamily="34" charset="0"/>
                        </a:rPr>
                        <a:t>5</a:t>
                      </a:r>
                      <a:endParaRPr lang="en-US" sz="1600" dirty="0">
                        <a:latin typeface="Arial" panose="020B0604020202020204" pitchFamily="34" charset="0"/>
                        <a:cs typeface="Arial" panose="020B0604020202020204" pitchFamily="34" charset="0"/>
                      </a:endParaRPr>
                    </a:p>
                    <a:p>
                      <a:pPr marL="69215">
                        <a:lnSpc>
                          <a:spcPts val="1400"/>
                        </a:lnSpc>
                      </a:pPr>
                      <a:endParaRPr sz="1600" dirty="0">
                        <a:latin typeface="Arial" panose="020B0604020202020204" pitchFamily="34" charset="0"/>
                        <a:cs typeface="Arial" panose="020B0604020202020204" pitchFamily="34" charset="0"/>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9215">
                        <a:lnSpc>
                          <a:spcPts val="1400"/>
                        </a:lnSpc>
                      </a:pPr>
                      <a:endParaRPr lang="en-US" sz="1600" dirty="0">
                        <a:latin typeface="Arial" panose="020B0604020202020204" pitchFamily="34" charset="0"/>
                        <a:cs typeface="Arial" panose="020B0604020202020204" pitchFamily="34" charset="0"/>
                      </a:endParaRPr>
                    </a:p>
                    <a:p>
                      <a:pPr marL="69215">
                        <a:lnSpc>
                          <a:spcPts val="1400"/>
                        </a:lnSpc>
                      </a:pPr>
                      <a:r>
                        <a:rPr sz="1600" dirty="0">
                          <a:latin typeface="Arial" panose="020B0604020202020204" pitchFamily="34" charset="0"/>
                          <a:cs typeface="Arial" panose="020B0604020202020204" pitchFamily="34" charset="0"/>
                        </a:rPr>
                        <a:t>20</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932578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29A54-DC0F-9B4D-BA98-9DC3CC878ECE}"/>
              </a:ext>
            </a:extLst>
          </p:cNvPr>
          <p:cNvSpPr>
            <a:spLocks noGrp="1"/>
          </p:cNvSpPr>
          <p:nvPr>
            <p:ph type="title"/>
          </p:nvPr>
        </p:nvSpPr>
        <p:spPr/>
        <p:txBody>
          <a:bodyPr>
            <a:normAutofit fontScale="90000"/>
          </a:bodyPr>
          <a:lstStyle/>
          <a:p>
            <a:r>
              <a:rPr lang="en-US" dirty="0"/>
              <a:t>Prioritisation is Key: Start With Low Hanging Fruit</a:t>
            </a:r>
          </a:p>
        </p:txBody>
      </p:sp>
      <p:graphicFrame>
        <p:nvGraphicFramePr>
          <p:cNvPr id="5" name="Table 6">
            <a:extLst>
              <a:ext uri="{FF2B5EF4-FFF2-40B4-BE49-F238E27FC236}">
                <a16:creationId xmlns:a16="http://schemas.microsoft.com/office/drawing/2014/main" id="{42D1E175-A32C-D748-AA50-CB8911A6E2F8}"/>
              </a:ext>
            </a:extLst>
          </p:cNvPr>
          <p:cNvGraphicFramePr>
            <a:graphicFrameLocks noGrp="1"/>
          </p:cNvGraphicFramePr>
          <p:nvPr>
            <p:extLst>
              <p:ext uri="{D42A27DB-BD31-4B8C-83A1-F6EECF244321}">
                <p14:modId xmlns:p14="http://schemas.microsoft.com/office/powerpoint/2010/main" val="2134969443"/>
              </p:ext>
            </p:extLst>
          </p:nvPr>
        </p:nvGraphicFramePr>
        <p:xfrm>
          <a:off x="1989586" y="1991517"/>
          <a:ext cx="9004832" cy="4249816"/>
        </p:xfrm>
        <a:graphic>
          <a:graphicData uri="http://schemas.openxmlformats.org/drawingml/2006/table">
            <a:tbl>
              <a:tblPr firstRow="1" bandRow="1">
                <a:tableStyleId>{5C22544A-7EE6-4342-B048-85BDC9FD1C3A}</a:tableStyleId>
              </a:tblPr>
              <a:tblGrid>
                <a:gridCol w="4502416">
                  <a:extLst>
                    <a:ext uri="{9D8B030D-6E8A-4147-A177-3AD203B41FA5}">
                      <a16:colId xmlns:a16="http://schemas.microsoft.com/office/drawing/2014/main" val="989420502"/>
                    </a:ext>
                  </a:extLst>
                </a:gridCol>
                <a:gridCol w="4502416">
                  <a:extLst>
                    <a:ext uri="{9D8B030D-6E8A-4147-A177-3AD203B41FA5}">
                      <a16:colId xmlns:a16="http://schemas.microsoft.com/office/drawing/2014/main" val="3688993712"/>
                    </a:ext>
                  </a:extLst>
                </a:gridCol>
              </a:tblGrid>
              <a:tr h="2124908">
                <a:tc>
                  <a:txBody>
                    <a:bodyPr/>
                    <a:lstStyle/>
                    <a:p>
                      <a:endParaRPr lang="en-US" dirty="0"/>
                    </a:p>
                  </a:txBody>
                  <a:tcPr/>
                </a:tc>
                <a:tc>
                  <a:txBody>
                    <a:bodyPr/>
                    <a:lstStyle/>
                    <a:p>
                      <a:endParaRPr lang="en-US" dirty="0"/>
                    </a:p>
                  </a:txBody>
                  <a:tcPr>
                    <a:solidFill>
                      <a:schemeClr val="accent1">
                        <a:lumMod val="20000"/>
                        <a:lumOff val="80000"/>
                      </a:schemeClr>
                    </a:solidFill>
                  </a:tcPr>
                </a:tc>
                <a:extLst>
                  <a:ext uri="{0D108BD9-81ED-4DB2-BD59-A6C34878D82A}">
                    <a16:rowId xmlns:a16="http://schemas.microsoft.com/office/drawing/2014/main" val="703817057"/>
                  </a:ext>
                </a:extLst>
              </a:tr>
              <a:tr h="2124908">
                <a:tc>
                  <a:txBody>
                    <a:bodyPr/>
                    <a:lstStyle/>
                    <a:p>
                      <a:endParaRPr lang="en-US" dirty="0"/>
                    </a:p>
                  </a:txBody>
                  <a:tcPr>
                    <a:solidFill>
                      <a:schemeClr val="accent1">
                        <a:lumMod val="20000"/>
                        <a:lumOff val="80000"/>
                      </a:schemeClr>
                    </a:solidFill>
                  </a:tcPr>
                </a:tc>
                <a:tc>
                  <a:txBody>
                    <a:bodyPr/>
                    <a:lstStyle/>
                    <a:p>
                      <a:endParaRPr lang="en-US" dirty="0"/>
                    </a:p>
                  </a:txBody>
                  <a:tcPr>
                    <a:solidFill>
                      <a:schemeClr val="accent1">
                        <a:lumMod val="20000"/>
                        <a:lumOff val="80000"/>
                      </a:schemeClr>
                    </a:solidFill>
                  </a:tcPr>
                </a:tc>
                <a:extLst>
                  <a:ext uri="{0D108BD9-81ED-4DB2-BD59-A6C34878D82A}">
                    <a16:rowId xmlns:a16="http://schemas.microsoft.com/office/drawing/2014/main" val="4089695201"/>
                  </a:ext>
                </a:extLst>
              </a:tr>
            </a:tbl>
          </a:graphicData>
        </a:graphic>
      </p:graphicFrame>
      <p:sp>
        <p:nvSpPr>
          <p:cNvPr id="6" name="TextBox 5">
            <a:extLst>
              <a:ext uri="{FF2B5EF4-FFF2-40B4-BE49-F238E27FC236}">
                <a16:creationId xmlns:a16="http://schemas.microsoft.com/office/drawing/2014/main" id="{03340AEF-29CD-A548-ADB8-B12135C74556}"/>
              </a:ext>
            </a:extLst>
          </p:cNvPr>
          <p:cNvSpPr txBox="1"/>
          <p:nvPr/>
        </p:nvSpPr>
        <p:spPr>
          <a:xfrm>
            <a:off x="3147124" y="1510334"/>
            <a:ext cx="8066750" cy="369332"/>
          </a:xfrm>
          <a:prstGeom prst="rect">
            <a:avLst/>
          </a:prstGeom>
          <a:noFill/>
        </p:spPr>
        <p:txBody>
          <a:bodyPr wrap="square" rtlCol="0">
            <a:spAutoFit/>
          </a:bodyPr>
          <a:lstStyle/>
          <a:p>
            <a:r>
              <a:rPr lang="en-US" dirty="0">
                <a:solidFill>
                  <a:schemeClr val="tx1">
                    <a:lumMod val="75000"/>
                    <a:lumOff val="25000"/>
                  </a:schemeClr>
                </a:solidFill>
                <a:latin typeface="Arial" panose="020B0604020202020204" pitchFamily="34" charset="0"/>
                <a:cs typeface="Arial" panose="020B0604020202020204" pitchFamily="34" charset="0"/>
              </a:rPr>
              <a:t>  VERY EFFECTIVE		                  NOT EFFECTIVE</a:t>
            </a:r>
          </a:p>
        </p:txBody>
      </p:sp>
      <p:sp>
        <p:nvSpPr>
          <p:cNvPr id="7" name="TextBox 6">
            <a:extLst>
              <a:ext uri="{FF2B5EF4-FFF2-40B4-BE49-F238E27FC236}">
                <a16:creationId xmlns:a16="http://schemas.microsoft.com/office/drawing/2014/main" id="{940924CE-C070-7142-A2EC-8DA92302CBEB}"/>
              </a:ext>
            </a:extLst>
          </p:cNvPr>
          <p:cNvSpPr txBox="1"/>
          <p:nvPr/>
        </p:nvSpPr>
        <p:spPr>
          <a:xfrm>
            <a:off x="418210" y="2823763"/>
            <a:ext cx="1558743" cy="2585323"/>
          </a:xfrm>
          <a:prstGeom prst="rect">
            <a:avLst/>
          </a:prstGeom>
          <a:noFill/>
        </p:spPr>
        <p:txBody>
          <a:bodyPr wrap="square" rtlCol="0">
            <a:spAutoFit/>
          </a:bodyPr>
          <a:lstStyle/>
          <a:p>
            <a:r>
              <a:rPr lang="en-US" dirty="0">
                <a:solidFill>
                  <a:schemeClr val="tx1">
                    <a:lumMod val="75000"/>
                    <a:lumOff val="25000"/>
                  </a:schemeClr>
                </a:solidFill>
                <a:latin typeface="Arial" panose="020B0604020202020204" pitchFamily="34" charset="0"/>
                <a:cs typeface="Arial" panose="020B0604020202020204" pitchFamily="34" charset="0"/>
              </a:rPr>
              <a:t>LOW COST</a:t>
            </a:r>
          </a:p>
          <a:p>
            <a:endParaRPr lang="en-US" dirty="0">
              <a:solidFill>
                <a:schemeClr val="tx1">
                  <a:lumMod val="75000"/>
                  <a:lumOff val="25000"/>
                </a:schemeClr>
              </a:solidFill>
              <a:latin typeface="Arial" panose="020B0604020202020204" pitchFamily="34" charset="0"/>
              <a:cs typeface="Arial" panose="020B0604020202020204" pitchFamily="34" charset="0"/>
            </a:endParaRPr>
          </a:p>
          <a:p>
            <a:endParaRPr lang="en-US" dirty="0">
              <a:solidFill>
                <a:schemeClr val="tx1">
                  <a:lumMod val="75000"/>
                  <a:lumOff val="25000"/>
                </a:schemeClr>
              </a:solidFill>
              <a:latin typeface="Arial" panose="020B0604020202020204" pitchFamily="34" charset="0"/>
              <a:cs typeface="Arial" panose="020B0604020202020204" pitchFamily="34" charset="0"/>
            </a:endParaRPr>
          </a:p>
          <a:p>
            <a:endParaRPr lang="en-US" dirty="0">
              <a:solidFill>
                <a:schemeClr val="tx1">
                  <a:lumMod val="75000"/>
                  <a:lumOff val="25000"/>
                </a:schemeClr>
              </a:solidFill>
              <a:latin typeface="Arial" panose="020B0604020202020204" pitchFamily="34" charset="0"/>
              <a:cs typeface="Arial" panose="020B0604020202020204" pitchFamily="34" charset="0"/>
            </a:endParaRPr>
          </a:p>
          <a:p>
            <a:endParaRPr lang="en-US" dirty="0">
              <a:solidFill>
                <a:schemeClr val="tx1">
                  <a:lumMod val="75000"/>
                  <a:lumOff val="25000"/>
                </a:schemeClr>
              </a:solidFill>
              <a:latin typeface="Arial" panose="020B0604020202020204" pitchFamily="34" charset="0"/>
              <a:cs typeface="Arial" panose="020B0604020202020204" pitchFamily="34" charset="0"/>
            </a:endParaRPr>
          </a:p>
          <a:p>
            <a:endParaRPr lang="en-US" dirty="0">
              <a:solidFill>
                <a:schemeClr val="tx1">
                  <a:lumMod val="75000"/>
                  <a:lumOff val="25000"/>
                </a:schemeClr>
              </a:solidFill>
              <a:latin typeface="Arial" panose="020B0604020202020204" pitchFamily="34" charset="0"/>
              <a:cs typeface="Arial" panose="020B0604020202020204" pitchFamily="34" charset="0"/>
            </a:endParaRPr>
          </a:p>
          <a:p>
            <a:endParaRPr lang="en-US" dirty="0">
              <a:solidFill>
                <a:schemeClr val="tx1">
                  <a:lumMod val="75000"/>
                  <a:lumOff val="25000"/>
                </a:schemeClr>
              </a:solidFill>
              <a:latin typeface="Arial" panose="020B0604020202020204" pitchFamily="34" charset="0"/>
              <a:cs typeface="Arial" panose="020B0604020202020204" pitchFamily="34" charset="0"/>
            </a:endParaRPr>
          </a:p>
          <a:p>
            <a:endParaRPr lang="en-US" dirty="0">
              <a:solidFill>
                <a:schemeClr val="tx1">
                  <a:lumMod val="75000"/>
                  <a:lumOff val="25000"/>
                </a:schemeClr>
              </a:solidFill>
              <a:latin typeface="Arial" panose="020B0604020202020204" pitchFamily="34" charset="0"/>
              <a:cs typeface="Arial" panose="020B0604020202020204" pitchFamily="34" charset="0"/>
            </a:endParaRPr>
          </a:p>
          <a:p>
            <a:r>
              <a:rPr lang="en-US" dirty="0">
                <a:solidFill>
                  <a:schemeClr val="tx1">
                    <a:lumMod val="75000"/>
                    <a:lumOff val="25000"/>
                  </a:schemeClr>
                </a:solidFill>
                <a:latin typeface="Arial" panose="020B0604020202020204" pitchFamily="34" charset="0"/>
                <a:cs typeface="Arial" panose="020B0604020202020204" pitchFamily="34" charset="0"/>
              </a:rPr>
              <a:t>HIGH COST</a:t>
            </a:r>
          </a:p>
        </p:txBody>
      </p:sp>
    </p:spTree>
    <p:extLst>
      <p:ext uri="{BB962C8B-B14F-4D97-AF65-F5344CB8AC3E}">
        <p14:creationId xmlns:p14="http://schemas.microsoft.com/office/powerpoint/2010/main" val="25678297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CC984-2EE5-9A4A-BFB4-0B3B9CD2280C}"/>
              </a:ext>
            </a:extLst>
          </p:cNvPr>
          <p:cNvSpPr>
            <a:spLocks noGrp="1"/>
          </p:cNvSpPr>
          <p:nvPr>
            <p:ph type="title"/>
          </p:nvPr>
        </p:nvSpPr>
        <p:spPr/>
        <p:txBody>
          <a:bodyPr>
            <a:normAutofit/>
          </a:bodyPr>
          <a:lstStyle/>
          <a:p>
            <a:r>
              <a:rPr lang="en-US" sz="3900" dirty="0"/>
              <a:t>Very Effective/ Low Cost	 Very Effective/ High Cost</a:t>
            </a:r>
          </a:p>
        </p:txBody>
      </p:sp>
      <p:sp>
        <p:nvSpPr>
          <p:cNvPr id="3" name="Content Placeholder 2">
            <a:extLst>
              <a:ext uri="{FF2B5EF4-FFF2-40B4-BE49-F238E27FC236}">
                <a16:creationId xmlns:a16="http://schemas.microsoft.com/office/drawing/2014/main" id="{4CC86B9F-D88D-434D-BA23-BE88A77AC9BC}"/>
              </a:ext>
            </a:extLst>
          </p:cNvPr>
          <p:cNvSpPr>
            <a:spLocks noGrp="1"/>
          </p:cNvSpPr>
          <p:nvPr>
            <p:ph idx="1"/>
          </p:nvPr>
        </p:nvSpPr>
        <p:spPr>
          <a:xfrm>
            <a:off x="486888" y="1825625"/>
            <a:ext cx="5609112" cy="4351338"/>
          </a:xfrm>
        </p:spPr>
        <p:txBody>
          <a:bodyPr/>
          <a:lstStyle/>
          <a:p>
            <a:r>
              <a:rPr lang="en-US" dirty="0"/>
              <a:t>When analyzing data about the frequency of problems or causes in a process</a:t>
            </a:r>
          </a:p>
          <a:p>
            <a:r>
              <a:rPr lang="en-US" dirty="0"/>
              <a:t>When there are many problems or causes to help focus on the most significant</a:t>
            </a:r>
          </a:p>
          <a:p>
            <a:r>
              <a:rPr lang="en-US" dirty="0"/>
              <a:t>When analyzing broad causes by looking at their specific components</a:t>
            </a:r>
          </a:p>
          <a:p>
            <a:r>
              <a:rPr lang="en-US" dirty="0"/>
              <a:t>When communicating with others about your data</a:t>
            </a:r>
          </a:p>
        </p:txBody>
      </p:sp>
      <p:sp>
        <p:nvSpPr>
          <p:cNvPr id="4" name="TextBox 3">
            <a:extLst>
              <a:ext uri="{FF2B5EF4-FFF2-40B4-BE49-F238E27FC236}">
                <a16:creationId xmlns:a16="http://schemas.microsoft.com/office/drawing/2014/main" id="{B5AE5209-8105-854F-A575-3794CB0CA36A}"/>
              </a:ext>
            </a:extLst>
          </p:cNvPr>
          <p:cNvSpPr txBox="1"/>
          <p:nvPr/>
        </p:nvSpPr>
        <p:spPr>
          <a:xfrm>
            <a:off x="486888" y="6496460"/>
            <a:ext cx="4051109" cy="584775"/>
          </a:xfrm>
          <a:prstGeom prst="rect">
            <a:avLst/>
          </a:prstGeom>
          <a:noFill/>
        </p:spPr>
        <p:txBody>
          <a:bodyPr wrap="none" rtlCol="0">
            <a:spAutoFit/>
          </a:bodyPr>
          <a:lstStyle/>
          <a:p>
            <a:r>
              <a:rPr lang="en-US" sz="1400" dirty="0">
                <a:solidFill>
                  <a:schemeClr val="tx1">
                    <a:lumMod val="75000"/>
                    <a:lumOff val="25000"/>
                  </a:schemeClr>
                </a:solidFill>
              </a:rPr>
              <a:t>Source:  ASQ </a:t>
            </a:r>
            <a:r>
              <a:rPr lang="en-US" sz="1400" dirty="0">
                <a:solidFill>
                  <a:schemeClr val="tx1">
                    <a:lumMod val="75000"/>
                    <a:lumOff val="25000"/>
                  </a:schemeClr>
                </a:solidFill>
                <a:hlinkClick r:id="rId2">
                  <a:extLst>
                    <a:ext uri="{A12FA001-AC4F-418D-AE19-62706E023703}">
                      <ahyp:hlinkClr xmlns:ahyp="http://schemas.microsoft.com/office/drawing/2018/hyperlinkcolor" val="tx"/>
                    </a:ext>
                  </a:extLst>
                </a:hlinkClick>
              </a:rPr>
              <a:t>https://asq.org/quality-resources/pareto</a:t>
            </a:r>
            <a:endParaRPr lang="en-US" sz="1400" dirty="0">
              <a:solidFill>
                <a:schemeClr val="tx1">
                  <a:lumMod val="75000"/>
                  <a:lumOff val="25000"/>
                </a:schemeClr>
              </a:solidFill>
            </a:endParaRPr>
          </a:p>
          <a:p>
            <a:endParaRPr lang="en-US" dirty="0"/>
          </a:p>
        </p:txBody>
      </p:sp>
      <p:sp>
        <p:nvSpPr>
          <p:cNvPr id="5" name="Content Placeholder 2">
            <a:extLst>
              <a:ext uri="{FF2B5EF4-FFF2-40B4-BE49-F238E27FC236}">
                <a16:creationId xmlns:a16="http://schemas.microsoft.com/office/drawing/2014/main" id="{85DA338B-0404-F64A-A67A-DEB55A1634FC}"/>
              </a:ext>
            </a:extLst>
          </p:cNvPr>
          <p:cNvSpPr txBox="1">
            <a:spLocks/>
          </p:cNvSpPr>
          <p:nvPr/>
        </p:nvSpPr>
        <p:spPr>
          <a:xfrm>
            <a:off x="6096000" y="1695000"/>
            <a:ext cx="5609112"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When analyzing data about the frequency of problems or causes in a process</a:t>
            </a:r>
          </a:p>
          <a:p>
            <a:r>
              <a:rPr lang="en-US" dirty="0"/>
              <a:t>When there are many problems or causes to help focus on the most significant</a:t>
            </a:r>
          </a:p>
          <a:p>
            <a:r>
              <a:rPr lang="en-US" dirty="0"/>
              <a:t>When analyzing broad causes by looking at their specific components</a:t>
            </a:r>
          </a:p>
          <a:p>
            <a:r>
              <a:rPr lang="en-US" dirty="0"/>
              <a:t>When communicating with others about your data</a:t>
            </a:r>
          </a:p>
        </p:txBody>
      </p:sp>
    </p:spTree>
    <p:extLst>
      <p:ext uri="{BB962C8B-B14F-4D97-AF65-F5344CB8AC3E}">
        <p14:creationId xmlns:p14="http://schemas.microsoft.com/office/powerpoint/2010/main" val="10004599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63817-ACCA-CB41-A512-869CC5C81B4C}"/>
              </a:ext>
            </a:extLst>
          </p:cNvPr>
          <p:cNvSpPr>
            <a:spLocks noGrp="1"/>
          </p:cNvSpPr>
          <p:nvPr>
            <p:ph type="title"/>
          </p:nvPr>
        </p:nvSpPr>
        <p:spPr/>
        <p:txBody>
          <a:bodyPr>
            <a:normAutofit/>
          </a:bodyPr>
          <a:lstStyle/>
          <a:p>
            <a:r>
              <a:rPr lang="en-US" dirty="0"/>
              <a:t>Summary of Quality Improvement Techniques</a:t>
            </a:r>
          </a:p>
        </p:txBody>
      </p:sp>
      <p:sp>
        <p:nvSpPr>
          <p:cNvPr id="3" name="Content Placeholder 2">
            <a:extLst>
              <a:ext uri="{FF2B5EF4-FFF2-40B4-BE49-F238E27FC236}">
                <a16:creationId xmlns:a16="http://schemas.microsoft.com/office/drawing/2014/main" id="{8C3A9EBF-6BF1-0D4A-B2F1-A35D85CD29E1}"/>
              </a:ext>
            </a:extLst>
          </p:cNvPr>
          <p:cNvSpPr>
            <a:spLocks noGrp="1"/>
          </p:cNvSpPr>
          <p:nvPr>
            <p:ph idx="1"/>
          </p:nvPr>
        </p:nvSpPr>
        <p:spPr>
          <a:xfrm>
            <a:off x="486888" y="1695000"/>
            <a:ext cx="11388436" cy="4481963"/>
          </a:xfrm>
        </p:spPr>
        <p:txBody>
          <a:bodyPr>
            <a:normAutofit fontScale="92500" lnSpcReduction="20000"/>
          </a:bodyPr>
          <a:lstStyle/>
          <a:p>
            <a:pPr marL="0" indent="0">
              <a:buNone/>
            </a:pPr>
            <a:r>
              <a:rPr lang="en-US" dirty="0"/>
              <a:t>Root Cause Analysis</a:t>
            </a:r>
          </a:p>
          <a:p>
            <a:r>
              <a:rPr lang="en-US" dirty="0"/>
              <a:t>Brainstorming: Helps teams to generate a large volume of ideas, investigate a process, and identify potential causes. </a:t>
            </a:r>
          </a:p>
          <a:p>
            <a:pPr lvl="1"/>
            <a:r>
              <a:rPr lang="en-US" dirty="0"/>
              <a:t>Reverse brainstorming </a:t>
            </a:r>
            <a:r>
              <a:rPr lang="en-ZW" dirty="0"/>
              <a:t>is a good technique to try when it is difficult to identify solutions to the problem directly. </a:t>
            </a:r>
            <a:endParaRPr lang="en-US" dirty="0"/>
          </a:p>
          <a:p>
            <a:r>
              <a:rPr lang="en-US" dirty="0"/>
              <a:t>Cause and effect diagrams can be used with the 5 Whys</a:t>
            </a:r>
          </a:p>
          <a:p>
            <a:r>
              <a:rPr lang="en-US" dirty="0"/>
              <a:t>Flow chart or process mapping helps to dissect a process that you want to understand better.</a:t>
            </a:r>
          </a:p>
          <a:p>
            <a:pPr marL="0" indent="0">
              <a:buNone/>
            </a:pPr>
            <a:endParaRPr lang="en-US" dirty="0"/>
          </a:p>
          <a:p>
            <a:pPr marL="0" indent="0">
              <a:buNone/>
            </a:pPr>
            <a:r>
              <a:rPr lang="en-US" dirty="0"/>
              <a:t>Prioritization</a:t>
            </a:r>
          </a:p>
          <a:p>
            <a:r>
              <a:rPr lang="en-US" dirty="0"/>
              <a:t>Pareto charts are helpful when there are many problems or causes to help you focus on the most significant. </a:t>
            </a:r>
          </a:p>
          <a:p>
            <a:r>
              <a:rPr lang="en-US" dirty="0"/>
              <a:t>Decision matrices are useful to tackle the quick wins that will have most impact with the least effort and avoid the hard slogs that will have the least impact for the most effort. </a:t>
            </a:r>
          </a:p>
          <a:p>
            <a:endParaRPr lang="en-US" dirty="0"/>
          </a:p>
        </p:txBody>
      </p:sp>
    </p:spTree>
    <p:extLst>
      <p:ext uri="{BB962C8B-B14F-4D97-AF65-F5344CB8AC3E}">
        <p14:creationId xmlns:p14="http://schemas.microsoft.com/office/powerpoint/2010/main" val="37482164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ctrTitle"/>
          </p:nvPr>
        </p:nvSpPr>
        <p:spPr/>
        <p:txBody>
          <a:bodyPr vert="horz" lIns="0" tIns="0" rIns="0" bIns="0" rtlCol="0" anchor="b">
            <a:noAutofit/>
          </a:bodyPr>
          <a:lstStyle/>
          <a:p>
            <a:r>
              <a:rPr lang="en-ZW" sz="4000" dirty="0"/>
              <a:t>Group Work Session to Prioritize Challenges </a:t>
            </a:r>
            <a:endParaRPr lang="en-US" sz="4000" dirty="0"/>
          </a:p>
        </p:txBody>
      </p:sp>
    </p:spTree>
    <p:extLst>
      <p:ext uri="{BB962C8B-B14F-4D97-AF65-F5344CB8AC3E}">
        <p14:creationId xmlns:p14="http://schemas.microsoft.com/office/powerpoint/2010/main" val="1753492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63817-ACCA-CB41-A512-869CC5C81B4C}"/>
              </a:ext>
            </a:extLst>
          </p:cNvPr>
          <p:cNvSpPr>
            <a:spLocks noGrp="1"/>
          </p:cNvSpPr>
          <p:nvPr>
            <p:ph type="title"/>
          </p:nvPr>
        </p:nvSpPr>
        <p:spPr/>
        <p:txBody>
          <a:bodyPr>
            <a:normAutofit/>
          </a:bodyPr>
          <a:lstStyle/>
          <a:p>
            <a:r>
              <a:rPr lang="en-US" dirty="0"/>
              <a:t>Individual Task</a:t>
            </a:r>
          </a:p>
        </p:txBody>
      </p:sp>
      <p:sp>
        <p:nvSpPr>
          <p:cNvPr id="3" name="Content Placeholder 2">
            <a:extLst>
              <a:ext uri="{FF2B5EF4-FFF2-40B4-BE49-F238E27FC236}">
                <a16:creationId xmlns:a16="http://schemas.microsoft.com/office/drawing/2014/main" id="{8C3A9EBF-6BF1-0D4A-B2F1-A35D85CD29E1}"/>
              </a:ext>
            </a:extLst>
          </p:cNvPr>
          <p:cNvSpPr>
            <a:spLocks noGrp="1"/>
          </p:cNvSpPr>
          <p:nvPr>
            <p:ph idx="1"/>
          </p:nvPr>
        </p:nvSpPr>
        <p:spPr>
          <a:xfrm>
            <a:off x="486888" y="1695000"/>
            <a:ext cx="11388436" cy="4481963"/>
          </a:xfrm>
        </p:spPr>
        <p:txBody>
          <a:bodyPr>
            <a:normAutofit/>
          </a:bodyPr>
          <a:lstStyle/>
          <a:p>
            <a:r>
              <a:rPr lang="en-GB" dirty="0"/>
              <a:t>Consider everything that you have learned and become aware of so far</a:t>
            </a:r>
          </a:p>
          <a:p>
            <a:r>
              <a:rPr lang="en-GB" dirty="0"/>
              <a:t>Redefine your challenge, adding all the inputs and details necessary for it to be specific and clear </a:t>
            </a:r>
          </a:p>
          <a:p>
            <a:r>
              <a:rPr lang="en-GB" dirty="0"/>
              <a:t>Think of some pathways/solutions for your challenge that will take you towards achieving the goal of malaria elimination</a:t>
            </a:r>
          </a:p>
          <a:p>
            <a:r>
              <a:rPr lang="en-GB" dirty="0"/>
              <a:t>Write this as a paragraph or with bullet points (finish this today)</a:t>
            </a:r>
          </a:p>
          <a:p>
            <a:r>
              <a:rPr lang="en-GB" dirty="0"/>
              <a:t>Think how you can tell this through pictures and a diagram that shows a flow between parts of the picture/story (you will do this tomorrow morning)</a:t>
            </a:r>
          </a:p>
          <a:p>
            <a:r>
              <a:rPr lang="en-GB" dirty="0"/>
              <a:t>Bring your description with you tomorrow</a:t>
            </a:r>
            <a:endParaRPr lang="en-ZA" dirty="0"/>
          </a:p>
          <a:p>
            <a:endParaRPr lang="en-US" dirty="0"/>
          </a:p>
        </p:txBody>
      </p:sp>
    </p:spTree>
    <p:extLst>
      <p:ext uri="{BB962C8B-B14F-4D97-AF65-F5344CB8AC3E}">
        <p14:creationId xmlns:p14="http://schemas.microsoft.com/office/powerpoint/2010/main" val="5687233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5E494-F8D0-2A4C-AFE1-018FD3B0DA82}"/>
              </a:ext>
            </a:extLst>
          </p:cNvPr>
          <p:cNvSpPr>
            <a:spLocks noGrp="1"/>
          </p:cNvSpPr>
          <p:nvPr>
            <p:ph type="title"/>
          </p:nvPr>
        </p:nvSpPr>
        <p:spPr/>
        <p:txBody>
          <a:bodyPr/>
          <a:lstStyle/>
          <a:p>
            <a:r>
              <a:rPr lang="en-US" dirty="0"/>
              <a:t>Purpose of Friendly Consulting</a:t>
            </a:r>
          </a:p>
        </p:txBody>
      </p:sp>
      <p:sp>
        <p:nvSpPr>
          <p:cNvPr id="3" name="Content Placeholder 2">
            <a:extLst>
              <a:ext uri="{FF2B5EF4-FFF2-40B4-BE49-F238E27FC236}">
                <a16:creationId xmlns:a16="http://schemas.microsoft.com/office/drawing/2014/main" id="{FFB4E3B4-9971-C941-B34C-5E9041EC55C3}"/>
              </a:ext>
            </a:extLst>
          </p:cNvPr>
          <p:cNvSpPr>
            <a:spLocks noGrp="1"/>
          </p:cNvSpPr>
          <p:nvPr>
            <p:ph idx="1"/>
          </p:nvPr>
        </p:nvSpPr>
        <p:spPr/>
        <p:txBody>
          <a:bodyPr/>
          <a:lstStyle/>
          <a:p>
            <a:r>
              <a:rPr lang="en-US" dirty="0"/>
              <a:t>The purpose of this activity is to provide each workshop participant with the opportunity to present a managerial challenge that they are struggling to solve </a:t>
            </a:r>
          </a:p>
          <a:p>
            <a:r>
              <a:rPr lang="en-US" dirty="0"/>
              <a:t>Friendly Consulting provides a structured, responsive, and supportive environment to get feedback, insight, and advice from colleagues and peers </a:t>
            </a:r>
          </a:p>
          <a:p>
            <a:r>
              <a:rPr lang="en-US" dirty="0"/>
              <a:t>This process has been used by MBA programs and in other executive development and organizational contexts where problem-solving is crucial to progress</a:t>
            </a:r>
          </a:p>
        </p:txBody>
      </p:sp>
    </p:spTree>
    <p:extLst>
      <p:ext uri="{BB962C8B-B14F-4D97-AF65-F5344CB8AC3E}">
        <p14:creationId xmlns:p14="http://schemas.microsoft.com/office/powerpoint/2010/main" val="20946730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28247-C3D4-4349-9708-3A72D4E13A87}"/>
              </a:ext>
            </a:extLst>
          </p:cNvPr>
          <p:cNvSpPr>
            <a:spLocks noGrp="1"/>
          </p:cNvSpPr>
          <p:nvPr>
            <p:ph type="title"/>
          </p:nvPr>
        </p:nvSpPr>
        <p:spPr/>
        <p:txBody>
          <a:bodyPr/>
          <a:lstStyle/>
          <a:p>
            <a:r>
              <a:rPr lang="en-US" dirty="0"/>
              <a:t>Goals of Friendly Consulting</a:t>
            </a:r>
          </a:p>
        </p:txBody>
      </p:sp>
      <p:sp>
        <p:nvSpPr>
          <p:cNvPr id="3" name="Content Placeholder 2">
            <a:extLst>
              <a:ext uri="{FF2B5EF4-FFF2-40B4-BE49-F238E27FC236}">
                <a16:creationId xmlns:a16="http://schemas.microsoft.com/office/drawing/2014/main" id="{7E0E1D9F-0D1E-1546-8ED8-B4428BEBAE2D}"/>
              </a:ext>
            </a:extLst>
          </p:cNvPr>
          <p:cNvSpPr>
            <a:spLocks noGrp="1"/>
          </p:cNvSpPr>
          <p:nvPr>
            <p:ph idx="1"/>
          </p:nvPr>
        </p:nvSpPr>
        <p:spPr/>
        <p:txBody>
          <a:bodyPr/>
          <a:lstStyle/>
          <a:p>
            <a:pPr lvl="0"/>
            <a:r>
              <a:rPr lang="en-US" dirty="0"/>
              <a:t>Draw on participants’ personal experiences of the practice of managing to provide insight and possible solutions </a:t>
            </a:r>
          </a:p>
          <a:p>
            <a:pPr lvl="0"/>
            <a:r>
              <a:rPr lang="en-US" dirty="0"/>
              <a:t>Enable participants to gain insight into some of their own current managerial issues by helping others with theirs </a:t>
            </a:r>
          </a:p>
          <a:p>
            <a:pPr lvl="0"/>
            <a:r>
              <a:rPr lang="en-US" dirty="0"/>
              <a:t>Benefit from the support of peers</a:t>
            </a:r>
          </a:p>
          <a:p>
            <a:endParaRPr lang="en-US" dirty="0"/>
          </a:p>
        </p:txBody>
      </p:sp>
    </p:spTree>
    <p:extLst>
      <p:ext uri="{BB962C8B-B14F-4D97-AF65-F5344CB8AC3E}">
        <p14:creationId xmlns:p14="http://schemas.microsoft.com/office/powerpoint/2010/main" val="2634527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DE544-C825-BC41-9559-6546CF033D67}"/>
              </a:ext>
            </a:extLst>
          </p:cNvPr>
          <p:cNvSpPr>
            <a:spLocks noGrp="1"/>
          </p:cNvSpPr>
          <p:nvPr>
            <p:ph type="title"/>
          </p:nvPr>
        </p:nvSpPr>
        <p:spPr/>
        <p:txBody>
          <a:bodyPr>
            <a:normAutofit fontScale="90000"/>
          </a:bodyPr>
          <a:lstStyle/>
          <a:p>
            <a:r>
              <a:rPr lang="en-ZW" dirty="0"/>
              <a:t>Prioritization: Which underlying causes of the problem should we focus on first?</a:t>
            </a:r>
            <a:endParaRPr lang="en-US" dirty="0"/>
          </a:p>
        </p:txBody>
      </p:sp>
      <p:sp>
        <p:nvSpPr>
          <p:cNvPr id="3" name="Content Placeholder 2">
            <a:extLst>
              <a:ext uri="{FF2B5EF4-FFF2-40B4-BE49-F238E27FC236}">
                <a16:creationId xmlns:a16="http://schemas.microsoft.com/office/drawing/2014/main" id="{DC202B74-EB60-3347-BB4A-BAAC85147FDE}"/>
              </a:ext>
            </a:extLst>
          </p:cNvPr>
          <p:cNvSpPr>
            <a:spLocks noGrp="1"/>
          </p:cNvSpPr>
          <p:nvPr>
            <p:ph idx="1"/>
          </p:nvPr>
        </p:nvSpPr>
        <p:spPr/>
        <p:txBody>
          <a:bodyPr/>
          <a:lstStyle/>
          <a:p>
            <a:r>
              <a:rPr lang="en-US" dirty="0"/>
              <a:t>Different problems require different (multiple at times) solutions/ strategies</a:t>
            </a:r>
          </a:p>
          <a:p>
            <a:r>
              <a:rPr lang="en-ZW" dirty="0"/>
              <a:t>Prioritization helps the facility direct resources toward the issues that need it them most. </a:t>
            </a:r>
          </a:p>
          <a:p>
            <a:pPr lvl="1"/>
            <a:r>
              <a:rPr lang="en-ZW" dirty="0"/>
              <a:t>Frequency: How many patients received and how many did not receive the standard of care?</a:t>
            </a:r>
          </a:p>
          <a:p>
            <a:pPr lvl="1"/>
            <a:r>
              <a:rPr lang="en-ZW" dirty="0"/>
              <a:t>Impact: What is the effect on patient health if they do not receive this care?</a:t>
            </a:r>
          </a:p>
          <a:p>
            <a:pPr lvl="1"/>
            <a:r>
              <a:rPr lang="en-ZW" dirty="0"/>
              <a:t>Feasibility: Can something be done about it?</a:t>
            </a:r>
          </a:p>
          <a:p>
            <a:r>
              <a:rPr lang="en-ZW" dirty="0"/>
              <a:t>Prioritization of underlying causes is a decision reached through team consensus</a:t>
            </a:r>
          </a:p>
          <a:p>
            <a:pPr marL="0" indent="0">
              <a:buNone/>
            </a:pPr>
            <a:endParaRPr lang="en-US" dirty="0"/>
          </a:p>
        </p:txBody>
      </p:sp>
    </p:spTree>
    <p:extLst>
      <p:ext uri="{BB962C8B-B14F-4D97-AF65-F5344CB8AC3E}">
        <p14:creationId xmlns:p14="http://schemas.microsoft.com/office/powerpoint/2010/main" val="3287692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C1EE1-715F-D74B-9952-39084D14DDA0}"/>
              </a:ext>
            </a:extLst>
          </p:cNvPr>
          <p:cNvSpPr>
            <a:spLocks noGrp="1"/>
          </p:cNvSpPr>
          <p:nvPr>
            <p:ph type="title"/>
          </p:nvPr>
        </p:nvSpPr>
        <p:spPr/>
        <p:txBody>
          <a:bodyPr/>
          <a:lstStyle/>
          <a:p>
            <a:r>
              <a:rPr lang="en-ZW" dirty="0"/>
              <a:t>Possible Criteria for Prioritization</a:t>
            </a:r>
            <a:endParaRPr lang="en-US" dirty="0"/>
          </a:p>
        </p:txBody>
      </p:sp>
      <p:sp>
        <p:nvSpPr>
          <p:cNvPr id="3" name="Content Placeholder 2">
            <a:extLst>
              <a:ext uri="{FF2B5EF4-FFF2-40B4-BE49-F238E27FC236}">
                <a16:creationId xmlns:a16="http://schemas.microsoft.com/office/drawing/2014/main" id="{648447D5-CD1F-7943-AB15-CC1473608C84}"/>
              </a:ext>
            </a:extLst>
          </p:cNvPr>
          <p:cNvSpPr>
            <a:spLocks noGrp="1"/>
          </p:cNvSpPr>
          <p:nvPr>
            <p:ph idx="1"/>
          </p:nvPr>
        </p:nvSpPr>
        <p:spPr/>
        <p:txBody>
          <a:bodyPr/>
          <a:lstStyle/>
          <a:p>
            <a:pPr marL="380990" indent="-380990"/>
            <a:r>
              <a:rPr lang="en-ZW" dirty="0"/>
              <a:t>Underlying cause within control of the team</a:t>
            </a:r>
          </a:p>
          <a:p>
            <a:pPr marL="380990" indent="-380990"/>
            <a:r>
              <a:rPr lang="en-ZW" dirty="0"/>
              <a:t>Difficulty in solving the underlying cause</a:t>
            </a:r>
          </a:p>
          <a:p>
            <a:pPr marL="380990" indent="-380990"/>
            <a:r>
              <a:rPr lang="en-ZW" dirty="0"/>
              <a:t>Quantity and impact to consumers (client inconvenience versus ‘pain’ caused by the problem)</a:t>
            </a:r>
          </a:p>
          <a:p>
            <a:pPr marL="380990" indent="-380990"/>
            <a:r>
              <a:rPr lang="en-ZW" dirty="0"/>
              <a:t>Impact on delivery system (target those causes that occur most frequently)</a:t>
            </a:r>
          </a:p>
          <a:p>
            <a:pPr marL="380990" indent="-380990"/>
            <a:r>
              <a:rPr lang="en-ZW" dirty="0"/>
              <a:t>Resources required for addressing the underlying cause (e.g., staff time, money or space)</a:t>
            </a:r>
          </a:p>
        </p:txBody>
      </p:sp>
    </p:spTree>
    <p:extLst>
      <p:ext uri="{BB962C8B-B14F-4D97-AF65-F5344CB8AC3E}">
        <p14:creationId xmlns:p14="http://schemas.microsoft.com/office/powerpoint/2010/main" val="323307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49C75-87A0-1B42-A636-93B3BD46C9D5}"/>
              </a:ext>
            </a:extLst>
          </p:cNvPr>
          <p:cNvSpPr>
            <a:spLocks noGrp="1"/>
          </p:cNvSpPr>
          <p:nvPr>
            <p:ph type="title"/>
          </p:nvPr>
        </p:nvSpPr>
        <p:spPr/>
        <p:txBody>
          <a:bodyPr/>
          <a:lstStyle/>
          <a:p>
            <a:r>
              <a:rPr lang="en-US" dirty="0"/>
              <a:t>Other Key Aspects</a:t>
            </a:r>
          </a:p>
        </p:txBody>
      </p:sp>
      <p:sp>
        <p:nvSpPr>
          <p:cNvPr id="3" name="Content Placeholder 2">
            <a:extLst>
              <a:ext uri="{FF2B5EF4-FFF2-40B4-BE49-F238E27FC236}">
                <a16:creationId xmlns:a16="http://schemas.microsoft.com/office/drawing/2014/main" id="{EA46161E-1327-8844-AD1F-2B20C7FAE489}"/>
              </a:ext>
            </a:extLst>
          </p:cNvPr>
          <p:cNvSpPr>
            <a:spLocks noGrp="1"/>
          </p:cNvSpPr>
          <p:nvPr>
            <p:ph idx="1"/>
          </p:nvPr>
        </p:nvSpPr>
        <p:spPr/>
        <p:txBody>
          <a:bodyPr/>
          <a:lstStyle/>
          <a:p>
            <a:r>
              <a:rPr lang="en-US" dirty="0"/>
              <a:t>Identify possible indicators by keeping in mind four main criteria:</a:t>
            </a:r>
          </a:p>
          <a:p>
            <a:pPr lvl="1"/>
            <a:r>
              <a:rPr lang="en-US" i="1" dirty="0"/>
              <a:t>Relevance-</a:t>
            </a:r>
            <a:r>
              <a:rPr lang="en-US" dirty="0"/>
              <a:t> Does it relate to a condition that occurs frequently or have a great impact on the patients at your facility?</a:t>
            </a:r>
          </a:p>
          <a:p>
            <a:pPr lvl="1"/>
            <a:r>
              <a:rPr lang="en-US" i="1" dirty="0"/>
              <a:t>Measurability-</a:t>
            </a:r>
            <a:r>
              <a:rPr lang="en-US" dirty="0"/>
              <a:t> Can it realistically and efficiently be measured given the facility’s finite resources? </a:t>
            </a:r>
          </a:p>
          <a:p>
            <a:pPr lvl="1">
              <a:lnSpc>
                <a:spcPct val="110000"/>
              </a:lnSpc>
            </a:pPr>
            <a:r>
              <a:rPr lang="en-US" i="1" dirty="0"/>
              <a:t>Accuracy- </a:t>
            </a:r>
            <a:r>
              <a:rPr lang="en-US" dirty="0"/>
              <a:t>Is it based on accepted guidelines or developed through formal group decision-making methods?</a:t>
            </a:r>
          </a:p>
          <a:p>
            <a:pPr lvl="1"/>
            <a:r>
              <a:rPr lang="en-US" i="1" dirty="0"/>
              <a:t>Improvability-</a:t>
            </a:r>
            <a:r>
              <a:rPr lang="en-US" dirty="0"/>
              <a:t> Can the performance realistically be improved given the limitation of your services and patient population?</a:t>
            </a:r>
          </a:p>
          <a:p>
            <a:endParaRPr lang="en-US" dirty="0"/>
          </a:p>
        </p:txBody>
      </p:sp>
    </p:spTree>
    <p:extLst>
      <p:ext uri="{BB962C8B-B14F-4D97-AF65-F5344CB8AC3E}">
        <p14:creationId xmlns:p14="http://schemas.microsoft.com/office/powerpoint/2010/main" val="40086545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956EF-4ED0-8448-8D8A-F9221A9D6753}"/>
              </a:ext>
            </a:extLst>
          </p:cNvPr>
          <p:cNvSpPr>
            <a:spLocks noGrp="1"/>
          </p:cNvSpPr>
          <p:nvPr>
            <p:ph type="title"/>
          </p:nvPr>
        </p:nvSpPr>
        <p:spPr/>
        <p:txBody>
          <a:bodyPr/>
          <a:lstStyle/>
          <a:p>
            <a:r>
              <a:rPr lang="en-US" dirty="0"/>
              <a:t>The Pareto Principle: The 80/20 Rule</a:t>
            </a:r>
          </a:p>
        </p:txBody>
      </p:sp>
      <p:sp>
        <p:nvSpPr>
          <p:cNvPr id="3" name="Content Placeholder 2">
            <a:extLst>
              <a:ext uri="{FF2B5EF4-FFF2-40B4-BE49-F238E27FC236}">
                <a16:creationId xmlns:a16="http://schemas.microsoft.com/office/drawing/2014/main" id="{E5C8A536-59A2-5648-81CA-E477519C5630}"/>
              </a:ext>
            </a:extLst>
          </p:cNvPr>
          <p:cNvSpPr>
            <a:spLocks noGrp="1"/>
          </p:cNvSpPr>
          <p:nvPr>
            <p:ph idx="1"/>
          </p:nvPr>
        </p:nvSpPr>
        <p:spPr/>
        <p:txBody>
          <a:bodyPr/>
          <a:lstStyle/>
          <a:p>
            <a:r>
              <a:rPr lang="en-US" dirty="0"/>
              <a:t>The Pareto principle suggests that roughly 80% of the effects come from 20% of the causes</a:t>
            </a:r>
          </a:p>
          <a:p>
            <a:r>
              <a:rPr lang="en-US" dirty="0"/>
              <a:t>Based on Italian economist Vilfredo Pareto who noted the 80 / 20 connection</a:t>
            </a:r>
          </a:p>
          <a:p>
            <a:pPr marL="0" indent="0">
              <a:buNone/>
            </a:pPr>
            <a:r>
              <a:rPr lang="en-US" dirty="0"/>
              <a:t>	- e.g. 80% of the land was owned by 20% of the people</a:t>
            </a:r>
          </a:p>
          <a:p>
            <a:r>
              <a:rPr lang="en-US" dirty="0"/>
              <a:t>QI example: Roughly 80% of a performance problem is due to 20% of the causes (the vital few) </a:t>
            </a:r>
          </a:p>
          <a:p>
            <a:endParaRPr lang="en-US" dirty="0"/>
          </a:p>
        </p:txBody>
      </p:sp>
    </p:spTree>
    <p:extLst>
      <p:ext uri="{BB962C8B-B14F-4D97-AF65-F5344CB8AC3E}">
        <p14:creationId xmlns:p14="http://schemas.microsoft.com/office/powerpoint/2010/main" val="2340187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CC984-2EE5-9A4A-BFB4-0B3B9CD2280C}"/>
              </a:ext>
            </a:extLst>
          </p:cNvPr>
          <p:cNvSpPr>
            <a:spLocks noGrp="1"/>
          </p:cNvSpPr>
          <p:nvPr>
            <p:ph type="title"/>
          </p:nvPr>
        </p:nvSpPr>
        <p:spPr/>
        <p:txBody>
          <a:bodyPr/>
          <a:lstStyle/>
          <a:p>
            <a:r>
              <a:rPr lang="en-US" dirty="0"/>
              <a:t>When to Use the Pareto Principle</a:t>
            </a:r>
          </a:p>
        </p:txBody>
      </p:sp>
      <p:sp>
        <p:nvSpPr>
          <p:cNvPr id="3" name="Content Placeholder 2">
            <a:extLst>
              <a:ext uri="{FF2B5EF4-FFF2-40B4-BE49-F238E27FC236}">
                <a16:creationId xmlns:a16="http://schemas.microsoft.com/office/drawing/2014/main" id="{4CC86B9F-D88D-434D-BA23-BE88A77AC9BC}"/>
              </a:ext>
            </a:extLst>
          </p:cNvPr>
          <p:cNvSpPr>
            <a:spLocks noGrp="1"/>
          </p:cNvSpPr>
          <p:nvPr>
            <p:ph idx="1"/>
          </p:nvPr>
        </p:nvSpPr>
        <p:spPr/>
        <p:txBody>
          <a:bodyPr/>
          <a:lstStyle/>
          <a:p>
            <a:r>
              <a:rPr lang="en-US" dirty="0"/>
              <a:t>When analyzing data about the frequency of problems or causes in a process</a:t>
            </a:r>
          </a:p>
          <a:p>
            <a:r>
              <a:rPr lang="en-US" dirty="0"/>
              <a:t>When there are many problems or causes to help focus on the most significant</a:t>
            </a:r>
          </a:p>
          <a:p>
            <a:r>
              <a:rPr lang="en-US" dirty="0"/>
              <a:t>When analyzing broad causes by looking at their specific components</a:t>
            </a:r>
          </a:p>
          <a:p>
            <a:r>
              <a:rPr lang="en-US" dirty="0"/>
              <a:t>When communicating with others about your data</a:t>
            </a:r>
          </a:p>
        </p:txBody>
      </p:sp>
      <p:sp>
        <p:nvSpPr>
          <p:cNvPr id="4" name="TextBox 3">
            <a:extLst>
              <a:ext uri="{FF2B5EF4-FFF2-40B4-BE49-F238E27FC236}">
                <a16:creationId xmlns:a16="http://schemas.microsoft.com/office/drawing/2014/main" id="{B5AE5209-8105-854F-A575-3794CB0CA36A}"/>
              </a:ext>
            </a:extLst>
          </p:cNvPr>
          <p:cNvSpPr txBox="1"/>
          <p:nvPr/>
        </p:nvSpPr>
        <p:spPr>
          <a:xfrm>
            <a:off x="486888" y="6496460"/>
            <a:ext cx="4051109" cy="584775"/>
          </a:xfrm>
          <a:prstGeom prst="rect">
            <a:avLst/>
          </a:prstGeom>
          <a:noFill/>
        </p:spPr>
        <p:txBody>
          <a:bodyPr wrap="none" rtlCol="0">
            <a:spAutoFit/>
          </a:bodyPr>
          <a:lstStyle/>
          <a:p>
            <a:r>
              <a:rPr lang="en-US" sz="1400" dirty="0">
                <a:solidFill>
                  <a:schemeClr val="tx1">
                    <a:lumMod val="75000"/>
                    <a:lumOff val="25000"/>
                  </a:schemeClr>
                </a:solidFill>
              </a:rPr>
              <a:t>Source:  ASQ </a:t>
            </a:r>
            <a:r>
              <a:rPr lang="en-US" sz="1400" dirty="0">
                <a:solidFill>
                  <a:schemeClr val="tx1">
                    <a:lumMod val="75000"/>
                    <a:lumOff val="25000"/>
                  </a:schemeClr>
                </a:solidFill>
                <a:hlinkClick r:id="rId2">
                  <a:extLst>
                    <a:ext uri="{A12FA001-AC4F-418D-AE19-62706E023703}">
                      <ahyp:hlinkClr xmlns:ahyp="http://schemas.microsoft.com/office/drawing/2018/hyperlinkcolor" val="tx"/>
                    </a:ext>
                  </a:extLst>
                </a:hlinkClick>
              </a:rPr>
              <a:t>https://asq.org/quality-resources/pareto</a:t>
            </a:r>
            <a:endParaRPr lang="en-US" sz="1400" dirty="0">
              <a:solidFill>
                <a:schemeClr val="tx1">
                  <a:lumMod val="75000"/>
                  <a:lumOff val="25000"/>
                </a:schemeClr>
              </a:solidFill>
            </a:endParaRPr>
          </a:p>
          <a:p>
            <a:endParaRPr lang="en-US" dirty="0"/>
          </a:p>
        </p:txBody>
      </p:sp>
    </p:spTree>
    <p:extLst>
      <p:ext uri="{BB962C8B-B14F-4D97-AF65-F5344CB8AC3E}">
        <p14:creationId xmlns:p14="http://schemas.microsoft.com/office/powerpoint/2010/main" val="42103162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C2FDA-58AD-A648-BA26-3B4AEB5A0670}"/>
              </a:ext>
            </a:extLst>
          </p:cNvPr>
          <p:cNvSpPr>
            <a:spLocks noGrp="1"/>
          </p:cNvSpPr>
          <p:nvPr>
            <p:ph type="title"/>
          </p:nvPr>
        </p:nvSpPr>
        <p:spPr/>
        <p:txBody>
          <a:bodyPr>
            <a:normAutofit fontScale="90000"/>
          </a:bodyPr>
          <a:lstStyle/>
          <a:p>
            <a:r>
              <a:rPr lang="en-US" dirty="0"/>
              <a:t>HIV Pareto Chart Example: Failure of Clients to Receive Their 6 Month Viral Load Test</a:t>
            </a:r>
          </a:p>
        </p:txBody>
      </p:sp>
      <p:sp>
        <p:nvSpPr>
          <p:cNvPr id="4" name="TextBox 3">
            <a:extLst>
              <a:ext uri="{FF2B5EF4-FFF2-40B4-BE49-F238E27FC236}">
                <a16:creationId xmlns:a16="http://schemas.microsoft.com/office/drawing/2014/main" id="{9D0F40CE-19C0-474D-8884-3A34B98B0506}"/>
              </a:ext>
            </a:extLst>
          </p:cNvPr>
          <p:cNvSpPr txBox="1"/>
          <p:nvPr/>
        </p:nvSpPr>
        <p:spPr>
          <a:xfrm>
            <a:off x="486888" y="6496460"/>
            <a:ext cx="3219792" cy="584775"/>
          </a:xfrm>
          <a:prstGeom prst="rect">
            <a:avLst/>
          </a:prstGeom>
          <a:noFill/>
        </p:spPr>
        <p:txBody>
          <a:bodyPr wrap="none" rtlCol="0">
            <a:spAutoFit/>
          </a:bodyPr>
          <a:lstStyle/>
          <a:p>
            <a:r>
              <a:rPr lang="en-US" sz="1400" dirty="0">
                <a:solidFill>
                  <a:schemeClr val="tx1">
                    <a:lumMod val="75000"/>
                    <a:lumOff val="25000"/>
                  </a:schemeClr>
                </a:solidFill>
              </a:rPr>
              <a:t>Source: ASQ; Using Data for Improvement</a:t>
            </a:r>
          </a:p>
          <a:p>
            <a:endParaRPr lang="en-US" dirty="0"/>
          </a:p>
        </p:txBody>
      </p:sp>
      <p:graphicFrame>
        <p:nvGraphicFramePr>
          <p:cNvPr id="5" name="Content Placeholder 3">
            <a:extLst>
              <a:ext uri="{FF2B5EF4-FFF2-40B4-BE49-F238E27FC236}">
                <a16:creationId xmlns:a16="http://schemas.microsoft.com/office/drawing/2014/main" id="{5A7EE363-25BF-164E-84C3-A18E2DE26E0F}"/>
              </a:ext>
            </a:extLst>
          </p:cNvPr>
          <p:cNvGraphicFramePr>
            <a:graphicFrameLocks/>
          </p:cNvGraphicFramePr>
          <p:nvPr>
            <p:extLst>
              <p:ext uri="{D42A27DB-BD31-4B8C-83A1-F6EECF244321}">
                <p14:modId xmlns:p14="http://schemas.microsoft.com/office/powerpoint/2010/main" val="1116092354"/>
              </p:ext>
            </p:extLst>
          </p:nvPr>
        </p:nvGraphicFramePr>
        <p:xfrm>
          <a:off x="1184031" y="1695000"/>
          <a:ext cx="9823937" cy="434300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85775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FE20A-33BA-E443-952F-821160109D4B}"/>
              </a:ext>
            </a:extLst>
          </p:cNvPr>
          <p:cNvSpPr>
            <a:spLocks noGrp="1"/>
          </p:cNvSpPr>
          <p:nvPr>
            <p:ph type="title"/>
          </p:nvPr>
        </p:nvSpPr>
        <p:spPr/>
        <p:txBody>
          <a:bodyPr/>
          <a:lstStyle/>
          <a:p>
            <a:r>
              <a:rPr lang="en-US" dirty="0"/>
              <a:t>Setting Priorities with a Decision Matrix</a:t>
            </a:r>
          </a:p>
        </p:txBody>
      </p:sp>
      <p:graphicFrame>
        <p:nvGraphicFramePr>
          <p:cNvPr id="4" name="object 3">
            <a:extLst>
              <a:ext uri="{FF2B5EF4-FFF2-40B4-BE49-F238E27FC236}">
                <a16:creationId xmlns:a16="http://schemas.microsoft.com/office/drawing/2014/main" id="{FCE286DC-B41C-914C-9F7B-8A9F0D5F6A70}"/>
              </a:ext>
            </a:extLst>
          </p:cNvPr>
          <p:cNvGraphicFramePr>
            <a:graphicFrameLocks noGrp="1"/>
          </p:cNvGraphicFramePr>
          <p:nvPr>
            <p:extLst>
              <p:ext uri="{D42A27DB-BD31-4B8C-83A1-F6EECF244321}">
                <p14:modId xmlns:p14="http://schemas.microsoft.com/office/powerpoint/2010/main" val="2579862249"/>
              </p:ext>
            </p:extLst>
          </p:nvPr>
        </p:nvGraphicFramePr>
        <p:xfrm>
          <a:off x="2117407" y="2048002"/>
          <a:ext cx="7957185" cy="3445889"/>
        </p:xfrm>
        <a:graphic>
          <a:graphicData uri="http://schemas.openxmlformats.org/drawingml/2006/table">
            <a:tbl>
              <a:tblPr firstRow="1" bandRow="1">
                <a:tableStyleId>{2D5ABB26-0587-4C30-8999-92F81FD0307C}</a:tableStyleId>
              </a:tblPr>
              <a:tblGrid>
                <a:gridCol w="2098675">
                  <a:extLst>
                    <a:ext uri="{9D8B030D-6E8A-4147-A177-3AD203B41FA5}">
                      <a16:colId xmlns:a16="http://schemas.microsoft.com/office/drawing/2014/main" val="20000"/>
                    </a:ext>
                  </a:extLst>
                </a:gridCol>
                <a:gridCol w="1871345">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990600">
                  <a:extLst>
                    <a:ext uri="{9D8B030D-6E8A-4147-A177-3AD203B41FA5}">
                      <a16:colId xmlns:a16="http://schemas.microsoft.com/office/drawing/2014/main" val="20004"/>
                    </a:ext>
                  </a:extLst>
                </a:gridCol>
                <a:gridCol w="634365">
                  <a:extLst>
                    <a:ext uri="{9D8B030D-6E8A-4147-A177-3AD203B41FA5}">
                      <a16:colId xmlns:a16="http://schemas.microsoft.com/office/drawing/2014/main" val="20005"/>
                    </a:ext>
                  </a:extLst>
                </a:gridCol>
              </a:tblGrid>
              <a:tr h="427989">
                <a:tc rowSpan="2">
                  <a:txBody>
                    <a:bodyPr/>
                    <a:lstStyle/>
                    <a:p>
                      <a:pPr>
                        <a:lnSpc>
                          <a:spcPct val="100000"/>
                        </a:lnSpc>
                      </a:pPr>
                      <a:endParaRPr sz="1800">
                        <a:latin typeface="Arial" panose="020B0604020202020204" pitchFamily="34" charset="0"/>
                        <a:cs typeface="Arial" panose="020B0604020202020204" pitchFamily="34" charset="0"/>
                      </a:endParaRPr>
                    </a:p>
                    <a:p>
                      <a:pPr>
                        <a:lnSpc>
                          <a:spcPct val="100000"/>
                        </a:lnSpc>
                      </a:pPr>
                      <a:endParaRPr sz="1900">
                        <a:latin typeface="Arial" panose="020B0604020202020204" pitchFamily="34" charset="0"/>
                        <a:cs typeface="Arial" panose="020B0604020202020204" pitchFamily="34" charset="0"/>
                      </a:endParaRPr>
                    </a:p>
                    <a:p>
                      <a:pPr marL="68580">
                        <a:lnSpc>
                          <a:spcPct val="100000"/>
                        </a:lnSpc>
                      </a:pPr>
                      <a:r>
                        <a:rPr sz="1600" spc="-5" dirty="0">
                          <a:latin typeface="Arial" panose="020B0604020202020204" pitchFamily="34" charset="0"/>
                          <a:cs typeface="Arial" panose="020B0604020202020204" pitchFamily="34" charset="0"/>
                        </a:rPr>
                        <a:t>Potential </a:t>
                      </a:r>
                      <a:r>
                        <a:rPr sz="1600" spc="-10" dirty="0">
                          <a:latin typeface="Arial" panose="020B0604020202020204" pitchFamily="34" charset="0"/>
                          <a:cs typeface="Arial" panose="020B0604020202020204" pitchFamily="34" charset="0"/>
                        </a:rPr>
                        <a:t>QI</a:t>
                      </a:r>
                      <a:r>
                        <a:rPr sz="1600" spc="-5" dirty="0">
                          <a:latin typeface="Arial" panose="020B0604020202020204" pitchFamily="34" charset="0"/>
                          <a:cs typeface="Arial" panose="020B0604020202020204" pitchFamily="34" charset="0"/>
                        </a:rPr>
                        <a:t> Projects</a:t>
                      </a:r>
                      <a:endParaRPr sz="1600">
                        <a:latin typeface="Arial" panose="020B0604020202020204" pitchFamily="34" charset="0"/>
                        <a:cs typeface="Arial" panose="020B0604020202020204" pitchFamily="34" charset="0"/>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gridSpan="5">
                  <a:txBody>
                    <a:bodyPr/>
                    <a:lstStyle/>
                    <a:p>
                      <a:pPr algn="ctr">
                        <a:lnSpc>
                          <a:spcPct val="100000"/>
                        </a:lnSpc>
                        <a:spcBef>
                          <a:spcPts val="505"/>
                        </a:spcBef>
                      </a:pPr>
                      <a:r>
                        <a:rPr sz="1800" b="1" spc="-5" dirty="0">
                          <a:latin typeface="Arial" panose="020B0604020202020204" pitchFamily="34" charset="0"/>
                          <a:cs typeface="Arial" panose="020B0604020202020204" pitchFamily="34" charset="0"/>
                        </a:rPr>
                        <a:t>Criteria</a:t>
                      </a:r>
                      <a:endParaRPr sz="1800">
                        <a:latin typeface="Arial" panose="020B0604020202020204" pitchFamily="34" charset="0"/>
                        <a:cs typeface="Arial" panose="020B0604020202020204" pitchFamily="34" charset="0"/>
                      </a:endParaRPr>
                    </a:p>
                  </a:txBody>
                  <a:tcPr marL="0" marR="0" marT="641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918972">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91465" marR="283845" algn="ctr">
                        <a:lnSpc>
                          <a:spcPct val="114999"/>
                        </a:lnSpc>
                        <a:spcBef>
                          <a:spcPts val="75"/>
                        </a:spcBef>
                      </a:pPr>
                      <a:r>
                        <a:rPr sz="1600" spc="-5" dirty="0">
                          <a:latin typeface="Arial" panose="020B0604020202020204" pitchFamily="34" charset="0"/>
                          <a:cs typeface="Arial" panose="020B0604020202020204" pitchFamily="34" charset="0"/>
                        </a:rPr>
                        <a:t>Is</a:t>
                      </a:r>
                      <a:r>
                        <a:rPr sz="1600" spc="-20" dirty="0">
                          <a:latin typeface="Arial" panose="020B0604020202020204" pitchFamily="34" charset="0"/>
                          <a:cs typeface="Arial" panose="020B0604020202020204" pitchFamily="34" charset="0"/>
                        </a:rPr>
                        <a:t> </a:t>
                      </a:r>
                      <a:r>
                        <a:rPr sz="1600" spc="-5" dirty="0">
                          <a:latin typeface="Arial" panose="020B0604020202020204" pitchFamily="34" charset="0"/>
                          <a:cs typeface="Arial" panose="020B0604020202020204" pitchFamily="34" charset="0"/>
                        </a:rPr>
                        <a:t>the</a:t>
                      </a:r>
                      <a:r>
                        <a:rPr sz="1600" spc="-20" dirty="0">
                          <a:latin typeface="Arial" panose="020B0604020202020204" pitchFamily="34" charset="0"/>
                          <a:cs typeface="Arial" panose="020B0604020202020204" pitchFamily="34" charset="0"/>
                        </a:rPr>
                        <a:t> </a:t>
                      </a:r>
                      <a:r>
                        <a:rPr sz="1600" spc="-5" dirty="0">
                          <a:latin typeface="Arial" panose="020B0604020202020204" pitchFamily="34" charset="0"/>
                          <a:cs typeface="Arial" panose="020B0604020202020204" pitchFamily="34" charset="0"/>
                        </a:rPr>
                        <a:t>problem </a:t>
                      </a:r>
                      <a:r>
                        <a:rPr sz="1600" dirty="0">
                          <a:latin typeface="Arial" panose="020B0604020202020204" pitchFamily="34" charset="0"/>
                          <a:cs typeface="Arial" panose="020B0604020202020204" pitchFamily="34" charset="0"/>
                        </a:rPr>
                        <a:t> </a:t>
                      </a:r>
                      <a:r>
                        <a:rPr sz="1600" spc="-5" dirty="0">
                          <a:latin typeface="Arial" panose="020B0604020202020204" pitchFamily="34" charset="0"/>
                          <a:cs typeface="Arial" panose="020B0604020202020204" pitchFamily="34" charset="0"/>
                        </a:rPr>
                        <a:t>seen as  Important</a:t>
                      </a:r>
                      <a:endParaRPr sz="1600">
                        <a:latin typeface="Arial" panose="020B0604020202020204" pitchFamily="34" charset="0"/>
                        <a:cs typeface="Arial" panose="020B0604020202020204" pitchFamily="34" charset="0"/>
                      </a:endParaRPr>
                    </a:p>
                  </a:txBody>
                  <a:tcPr marL="0" marR="0" marT="952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1470"/>
                        </a:spcBef>
                      </a:pPr>
                      <a:r>
                        <a:rPr sz="1600" spc="-5" dirty="0">
                          <a:latin typeface="Arial" panose="020B0604020202020204" pitchFamily="34" charset="0"/>
                          <a:cs typeface="Arial" panose="020B0604020202020204" pitchFamily="34" charset="0"/>
                        </a:rPr>
                        <a:t>Reasonable</a:t>
                      </a:r>
                      <a:endParaRPr sz="1600">
                        <a:latin typeface="Arial" panose="020B0604020202020204" pitchFamily="34" charset="0"/>
                        <a:cs typeface="Arial" panose="020B0604020202020204" pitchFamily="34" charset="0"/>
                      </a:endParaRPr>
                    </a:p>
                    <a:p>
                      <a:pPr algn="ctr">
                        <a:lnSpc>
                          <a:spcPct val="100000"/>
                        </a:lnSpc>
                        <a:spcBef>
                          <a:spcPts val="285"/>
                        </a:spcBef>
                      </a:pPr>
                      <a:r>
                        <a:rPr sz="1600" spc="-5" dirty="0">
                          <a:latin typeface="Arial" panose="020B0604020202020204" pitchFamily="34" charset="0"/>
                          <a:cs typeface="Arial" panose="020B0604020202020204" pitchFamily="34" charset="0"/>
                        </a:rPr>
                        <a:t>Scope</a:t>
                      </a:r>
                      <a:endParaRPr sz="1600">
                        <a:latin typeface="Arial" panose="020B0604020202020204" pitchFamily="34" charset="0"/>
                        <a:cs typeface="Arial" panose="020B0604020202020204" pitchFamily="34" charset="0"/>
                      </a:endParaRPr>
                    </a:p>
                  </a:txBody>
                  <a:tcPr marL="0" marR="0" marT="18669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13664" marR="106045" algn="ctr">
                        <a:lnSpc>
                          <a:spcPct val="114999"/>
                        </a:lnSpc>
                        <a:spcBef>
                          <a:spcPts val="75"/>
                        </a:spcBef>
                      </a:pPr>
                      <a:r>
                        <a:rPr sz="1600" dirty="0">
                          <a:latin typeface="Arial" panose="020B0604020202020204" pitchFamily="34" charset="0"/>
                          <a:cs typeface="Arial" panose="020B0604020202020204" pitchFamily="34" charset="0"/>
                        </a:rPr>
                        <a:t>Likelihood  </a:t>
                      </a:r>
                      <a:r>
                        <a:rPr sz="1600" spc="-5" dirty="0">
                          <a:latin typeface="Arial" panose="020B0604020202020204" pitchFamily="34" charset="0"/>
                          <a:cs typeface="Arial" panose="020B0604020202020204" pitchFamily="34" charset="0"/>
                        </a:rPr>
                        <a:t>of     Success</a:t>
                      </a:r>
                      <a:endParaRPr sz="1600">
                        <a:latin typeface="Arial" panose="020B0604020202020204" pitchFamily="34" charset="0"/>
                        <a:cs typeface="Arial" panose="020B0604020202020204" pitchFamily="34" charset="0"/>
                      </a:endParaRPr>
                    </a:p>
                  </a:txBody>
                  <a:tcPr marL="0" marR="0" marT="952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00330">
                        <a:lnSpc>
                          <a:spcPct val="100000"/>
                        </a:lnSpc>
                        <a:spcBef>
                          <a:spcPts val="1470"/>
                        </a:spcBef>
                      </a:pPr>
                      <a:r>
                        <a:rPr sz="1600" spc="-5" dirty="0">
                          <a:latin typeface="Arial" panose="020B0604020202020204" pitchFamily="34" charset="0"/>
                          <a:cs typeface="Arial" panose="020B0604020202020204" pitchFamily="34" charset="0"/>
                        </a:rPr>
                        <a:t>Potential</a:t>
                      </a:r>
                      <a:endParaRPr sz="1600">
                        <a:latin typeface="Arial" panose="020B0604020202020204" pitchFamily="34" charset="0"/>
                        <a:cs typeface="Arial" panose="020B0604020202020204" pitchFamily="34" charset="0"/>
                      </a:endParaRPr>
                    </a:p>
                    <a:p>
                      <a:pPr marL="189865">
                        <a:lnSpc>
                          <a:spcPct val="100000"/>
                        </a:lnSpc>
                        <a:spcBef>
                          <a:spcPts val="285"/>
                        </a:spcBef>
                      </a:pPr>
                      <a:r>
                        <a:rPr sz="1600" spc="-5" dirty="0">
                          <a:latin typeface="Arial" panose="020B0604020202020204" pitchFamily="34" charset="0"/>
                          <a:cs typeface="Arial" panose="020B0604020202020204" pitchFamily="34" charset="0"/>
                        </a:rPr>
                        <a:t>Impact</a:t>
                      </a:r>
                      <a:endParaRPr sz="1600">
                        <a:latin typeface="Arial" panose="020B0604020202020204" pitchFamily="34" charset="0"/>
                        <a:cs typeface="Arial" panose="020B0604020202020204" pitchFamily="34" charset="0"/>
                      </a:endParaRPr>
                    </a:p>
                  </a:txBody>
                  <a:tcPr marL="0" marR="0" marT="18669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40"/>
                        </a:spcBef>
                      </a:pPr>
                      <a:endParaRPr sz="2200">
                        <a:latin typeface="Arial" panose="020B0604020202020204" pitchFamily="34" charset="0"/>
                        <a:cs typeface="Arial" panose="020B0604020202020204" pitchFamily="34" charset="0"/>
                      </a:endParaRPr>
                    </a:p>
                    <a:p>
                      <a:pPr marL="1270" algn="ctr">
                        <a:lnSpc>
                          <a:spcPct val="100000"/>
                        </a:lnSpc>
                      </a:pPr>
                      <a:r>
                        <a:rPr sz="1600" spc="-40" dirty="0">
                          <a:latin typeface="Arial" panose="020B0604020202020204" pitchFamily="34" charset="0"/>
                          <a:cs typeface="Arial" panose="020B0604020202020204" pitchFamily="34" charset="0"/>
                        </a:rPr>
                        <a:t>Total</a:t>
                      </a:r>
                      <a:endParaRPr sz="1600">
                        <a:latin typeface="Arial" panose="020B0604020202020204" pitchFamily="34" charset="0"/>
                        <a:cs typeface="Arial" panose="020B0604020202020204" pitchFamily="34" charset="0"/>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416433">
                <a:tc>
                  <a:txBody>
                    <a:bodyPr/>
                    <a:lstStyle/>
                    <a:p>
                      <a:pPr marL="68580">
                        <a:lnSpc>
                          <a:spcPct val="100000"/>
                        </a:lnSpc>
                        <a:spcBef>
                          <a:spcPts val="595"/>
                        </a:spcBef>
                      </a:pPr>
                      <a:r>
                        <a:rPr sz="1600" spc="-5" dirty="0">
                          <a:latin typeface="Arial" panose="020B0604020202020204" pitchFamily="34" charset="0"/>
                          <a:cs typeface="Arial" panose="020B0604020202020204" pitchFamily="34" charset="0"/>
                        </a:rPr>
                        <a:t>1.Project</a:t>
                      </a:r>
                      <a:r>
                        <a:rPr sz="1600" spc="-90" dirty="0">
                          <a:latin typeface="Arial" panose="020B0604020202020204" pitchFamily="34" charset="0"/>
                          <a:cs typeface="Arial" panose="020B0604020202020204" pitchFamily="34" charset="0"/>
                        </a:rPr>
                        <a:t> </a:t>
                      </a:r>
                      <a:r>
                        <a:rPr sz="1600" spc="-5" dirty="0">
                          <a:latin typeface="Arial" panose="020B0604020202020204" pitchFamily="34" charset="0"/>
                          <a:cs typeface="Arial" panose="020B0604020202020204" pitchFamily="34" charset="0"/>
                        </a:rPr>
                        <a:t>A</a:t>
                      </a:r>
                      <a:endParaRPr sz="1600">
                        <a:latin typeface="Arial" panose="020B0604020202020204" pitchFamily="34" charset="0"/>
                        <a:cs typeface="Arial" panose="020B0604020202020204" pitchFamily="34" charset="0"/>
                      </a:endParaRPr>
                    </a:p>
                  </a:txBody>
                  <a:tcPr marL="0" marR="0" marT="755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905" algn="ctr">
                        <a:lnSpc>
                          <a:spcPct val="100000"/>
                        </a:lnSpc>
                        <a:spcBef>
                          <a:spcPts val="630"/>
                        </a:spcBef>
                      </a:pPr>
                      <a:r>
                        <a:rPr sz="1600" b="1" dirty="0">
                          <a:latin typeface="Arial" panose="020B0604020202020204" pitchFamily="34" charset="0"/>
                          <a:cs typeface="Arial" panose="020B0604020202020204" pitchFamily="34" charset="0"/>
                        </a:rPr>
                        <a:t>5</a:t>
                      </a:r>
                      <a:endParaRPr sz="1600">
                        <a:latin typeface="Arial" panose="020B0604020202020204" pitchFamily="34" charset="0"/>
                        <a:cs typeface="Arial" panose="020B0604020202020204" pitchFamily="34" charset="0"/>
                      </a:endParaRPr>
                    </a:p>
                  </a:txBody>
                  <a:tcPr marL="0" marR="0" marT="800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630"/>
                        </a:spcBef>
                      </a:pPr>
                      <a:r>
                        <a:rPr sz="1600" b="1" dirty="0">
                          <a:latin typeface="Arial" panose="020B0604020202020204" pitchFamily="34" charset="0"/>
                          <a:cs typeface="Arial" panose="020B0604020202020204" pitchFamily="34" charset="0"/>
                        </a:rPr>
                        <a:t>5</a:t>
                      </a:r>
                      <a:endParaRPr sz="1600">
                        <a:latin typeface="Arial" panose="020B0604020202020204" pitchFamily="34" charset="0"/>
                        <a:cs typeface="Arial" panose="020B0604020202020204" pitchFamily="34" charset="0"/>
                      </a:endParaRPr>
                    </a:p>
                  </a:txBody>
                  <a:tcPr marL="0" marR="0" marT="800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630"/>
                        </a:spcBef>
                      </a:pPr>
                      <a:r>
                        <a:rPr sz="1600" b="1" dirty="0">
                          <a:latin typeface="Arial" panose="020B0604020202020204" pitchFamily="34" charset="0"/>
                          <a:cs typeface="Arial" panose="020B0604020202020204" pitchFamily="34" charset="0"/>
                        </a:rPr>
                        <a:t>4</a:t>
                      </a:r>
                      <a:endParaRPr sz="1600">
                        <a:latin typeface="Arial" panose="020B0604020202020204" pitchFamily="34" charset="0"/>
                        <a:cs typeface="Arial" panose="020B0604020202020204" pitchFamily="34" charset="0"/>
                      </a:endParaRPr>
                    </a:p>
                  </a:txBody>
                  <a:tcPr marL="0" marR="0" marT="800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630"/>
                        </a:spcBef>
                      </a:pPr>
                      <a:r>
                        <a:rPr sz="1600" b="1" dirty="0">
                          <a:latin typeface="Arial" panose="020B0604020202020204" pitchFamily="34" charset="0"/>
                          <a:cs typeface="Arial" panose="020B0604020202020204" pitchFamily="34" charset="0"/>
                        </a:rPr>
                        <a:t>5</a:t>
                      </a:r>
                      <a:endParaRPr sz="1600">
                        <a:latin typeface="Arial" panose="020B0604020202020204" pitchFamily="34" charset="0"/>
                        <a:cs typeface="Arial" panose="020B0604020202020204" pitchFamily="34" charset="0"/>
                      </a:endParaRPr>
                    </a:p>
                  </a:txBody>
                  <a:tcPr marL="0" marR="0" marT="800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ct val="100000"/>
                        </a:lnSpc>
                        <a:spcBef>
                          <a:spcPts val="630"/>
                        </a:spcBef>
                      </a:pPr>
                      <a:r>
                        <a:rPr sz="1600" b="1" spc="-5" dirty="0">
                          <a:latin typeface="Arial" panose="020B0604020202020204" pitchFamily="34" charset="0"/>
                          <a:cs typeface="Arial" panose="020B0604020202020204" pitchFamily="34" charset="0"/>
                        </a:rPr>
                        <a:t>19</a:t>
                      </a:r>
                      <a:endParaRPr sz="1600">
                        <a:latin typeface="Arial" panose="020B0604020202020204" pitchFamily="34" charset="0"/>
                        <a:cs typeface="Arial" panose="020B0604020202020204" pitchFamily="34" charset="0"/>
                      </a:endParaRPr>
                    </a:p>
                  </a:txBody>
                  <a:tcPr marL="0" marR="0" marT="800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560831">
                <a:tc>
                  <a:txBody>
                    <a:bodyPr/>
                    <a:lstStyle/>
                    <a:p>
                      <a:pPr marL="68580">
                        <a:lnSpc>
                          <a:spcPct val="100000"/>
                        </a:lnSpc>
                        <a:spcBef>
                          <a:spcPts val="60"/>
                        </a:spcBef>
                      </a:pPr>
                      <a:r>
                        <a:rPr sz="1600" spc="-5" dirty="0">
                          <a:latin typeface="Arial" panose="020B0604020202020204" pitchFamily="34" charset="0"/>
                          <a:cs typeface="Arial" panose="020B0604020202020204" pitchFamily="34" charset="0"/>
                        </a:rPr>
                        <a:t>2. Project</a:t>
                      </a:r>
                      <a:r>
                        <a:rPr sz="1600" dirty="0">
                          <a:latin typeface="Arial" panose="020B0604020202020204" pitchFamily="34" charset="0"/>
                          <a:cs typeface="Arial" panose="020B0604020202020204" pitchFamily="34" charset="0"/>
                        </a:rPr>
                        <a:t> </a:t>
                      </a:r>
                      <a:r>
                        <a:rPr sz="1600" spc="-5" dirty="0">
                          <a:latin typeface="Arial" panose="020B0604020202020204" pitchFamily="34" charset="0"/>
                          <a:cs typeface="Arial" panose="020B0604020202020204" pitchFamily="34" charset="0"/>
                        </a:rPr>
                        <a:t>B</a:t>
                      </a:r>
                      <a:endParaRPr sz="1600">
                        <a:latin typeface="Arial" panose="020B0604020202020204" pitchFamily="34" charset="0"/>
                        <a:cs typeface="Arial" panose="020B0604020202020204" pitchFamily="34" charset="0"/>
                      </a:endParaRPr>
                    </a:p>
                  </a:txBody>
                  <a:tcPr marL="0" marR="0" marT="762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905" algn="ctr">
                        <a:lnSpc>
                          <a:spcPct val="100000"/>
                        </a:lnSpc>
                        <a:spcBef>
                          <a:spcPts val="1205"/>
                        </a:spcBef>
                      </a:pPr>
                      <a:r>
                        <a:rPr sz="1600" b="1" dirty="0">
                          <a:latin typeface="Arial" panose="020B0604020202020204" pitchFamily="34" charset="0"/>
                          <a:cs typeface="Arial" panose="020B0604020202020204" pitchFamily="34" charset="0"/>
                        </a:rPr>
                        <a:t>5</a:t>
                      </a:r>
                      <a:endParaRPr sz="1600">
                        <a:latin typeface="Arial" panose="020B0604020202020204" pitchFamily="34" charset="0"/>
                        <a:cs typeface="Arial" panose="020B0604020202020204" pitchFamily="34" charset="0"/>
                      </a:endParaRPr>
                    </a:p>
                  </a:txBody>
                  <a:tcPr marL="0" marR="0" marT="1530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1205"/>
                        </a:spcBef>
                      </a:pPr>
                      <a:r>
                        <a:rPr sz="1600" b="1" dirty="0">
                          <a:latin typeface="Arial" panose="020B0604020202020204" pitchFamily="34" charset="0"/>
                          <a:cs typeface="Arial" panose="020B0604020202020204" pitchFamily="34" charset="0"/>
                        </a:rPr>
                        <a:t>5</a:t>
                      </a:r>
                      <a:endParaRPr sz="1600">
                        <a:latin typeface="Arial" panose="020B0604020202020204" pitchFamily="34" charset="0"/>
                        <a:cs typeface="Arial" panose="020B0604020202020204" pitchFamily="34" charset="0"/>
                      </a:endParaRPr>
                    </a:p>
                  </a:txBody>
                  <a:tcPr marL="0" marR="0" marT="1530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1205"/>
                        </a:spcBef>
                      </a:pPr>
                      <a:r>
                        <a:rPr sz="1600" b="1" dirty="0">
                          <a:latin typeface="Arial" panose="020B0604020202020204" pitchFamily="34" charset="0"/>
                          <a:cs typeface="Arial" panose="020B0604020202020204" pitchFamily="34" charset="0"/>
                        </a:rPr>
                        <a:t>5</a:t>
                      </a:r>
                      <a:endParaRPr sz="1600">
                        <a:latin typeface="Arial" panose="020B0604020202020204" pitchFamily="34" charset="0"/>
                        <a:cs typeface="Arial" panose="020B0604020202020204" pitchFamily="34" charset="0"/>
                      </a:endParaRPr>
                    </a:p>
                  </a:txBody>
                  <a:tcPr marL="0" marR="0" marT="1530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1205"/>
                        </a:spcBef>
                      </a:pPr>
                      <a:r>
                        <a:rPr sz="1600" b="1" dirty="0">
                          <a:latin typeface="Arial" panose="020B0604020202020204" pitchFamily="34" charset="0"/>
                          <a:cs typeface="Arial" panose="020B0604020202020204" pitchFamily="34" charset="0"/>
                        </a:rPr>
                        <a:t>4</a:t>
                      </a:r>
                      <a:endParaRPr sz="1600">
                        <a:latin typeface="Arial" panose="020B0604020202020204" pitchFamily="34" charset="0"/>
                        <a:cs typeface="Arial" panose="020B0604020202020204" pitchFamily="34" charset="0"/>
                      </a:endParaRPr>
                    </a:p>
                  </a:txBody>
                  <a:tcPr marL="0" marR="0" marT="1530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ct val="100000"/>
                        </a:lnSpc>
                        <a:spcBef>
                          <a:spcPts val="1205"/>
                        </a:spcBef>
                      </a:pPr>
                      <a:r>
                        <a:rPr sz="1600" b="1" spc="-5" dirty="0">
                          <a:latin typeface="Arial" panose="020B0604020202020204" pitchFamily="34" charset="0"/>
                          <a:cs typeface="Arial" panose="020B0604020202020204" pitchFamily="34" charset="0"/>
                        </a:rPr>
                        <a:t>19</a:t>
                      </a:r>
                      <a:endParaRPr sz="1600">
                        <a:latin typeface="Arial" panose="020B0604020202020204" pitchFamily="34" charset="0"/>
                        <a:cs typeface="Arial" panose="020B0604020202020204" pitchFamily="34" charset="0"/>
                      </a:endParaRPr>
                    </a:p>
                  </a:txBody>
                  <a:tcPr marL="0" marR="0" marT="1530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560832">
                <a:tc>
                  <a:txBody>
                    <a:bodyPr/>
                    <a:lstStyle/>
                    <a:p>
                      <a:pPr marL="68580">
                        <a:lnSpc>
                          <a:spcPct val="100000"/>
                        </a:lnSpc>
                        <a:spcBef>
                          <a:spcPts val="60"/>
                        </a:spcBef>
                      </a:pPr>
                      <a:r>
                        <a:rPr sz="1600" spc="-5" dirty="0">
                          <a:latin typeface="Arial" panose="020B0604020202020204" pitchFamily="34" charset="0"/>
                          <a:cs typeface="Arial" panose="020B0604020202020204" pitchFamily="34" charset="0"/>
                        </a:rPr>
                        <a:t>3. Project C</a:t>
                      </a:r>
                      <a:endParaRPr sz="1600">
                        <a:latin typeface="Arial" panose="020B0604020202020204" pitchFamily="34" charset="0"/>
                        <a:cs typeface="Arial" panose="020B0604020202020204" pitchFamily="34" charset="0"/>
                      </a:endParaRPr>
                    </a:p>
                  </a:txBody>
                  <a:tcPr marL="0" marR="0" marT="762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905" algn="ctr">
                        <a:lnSpc>
                          <a:spcPct val="100000"/>
                        </a:lnSpc>
                        <a:spcBef>
                          <a:spcPts val="1205"/>
                        </a:spcBef>
                      </a:pPr>
                      <a:r>
                        <a:rPr sz="1600" b="1" dirty="0">
                          <a:latin typeface="Arial" panose="020B0604020202020204" pitchFamily="34" charset="0"/>
                          <a:cs typeface="Arial" panose="020B0604020202020204" pitchFamily="34" charset="0"/>
                        </a:rPr>
                        <a:t>4</a:t>
                      </a:r>
                      <a:endParaRPr sz="1600">
                        <a:latin typeface="Arial" panose="020B0604020202020204" pitchFamily="34" charset="0"/>
                        <a:cs typeface="Arial" panose="020B0604020202020204" pitchFamily="34" charset="0"/>
                      </a:endParaRPr>
                    </a:p>
                  </a:txBody>
                  <a:tcPr marL="0" marR="0" marT="1530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1205"/>
                        </a:spcBef>
                      </a:pPr>
                      <a:r>
                        <a:rPr sz="1600" b="1" dirty="0">
                          <a:latin typeface="Arial" panose="020B0604020202020204" pitchFamily="34" charset="0"/>
                          <a:cs typeface="Arial" panose="020B0604020202020204" pitchFamily="34" charset="0"/>
                        </a:rPr>
                        <a:t>3</a:t>
                      </a:r>
                      <a:endParaRPr sz="1600">
                        <a:latin typeface="Arial" panose="020B0604020202020204" pitchFamily="34" charset="0"/>
                        <a:cs typeface="Arial" panose="020B0604020202020204" pitchFamily="34" charset="0"/>
                      </a:endParaRPr>
                    </a:p>
                  </a:txBody>
                  <a:tcPr marL="0" marR="0" marT="1530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1205"/>
                        </a:spcBef>
                      </a:pPr>
                      <a:r>
                        <a:rPr sz="1600" b="1" dirty="0">
                          <a:latin typeface="Arial" panose="020B0604020202020204" pitchFamily="34" charset="0"/>
                          <a:cs typeface="Arial" panose="020B0604020202020204" pitchFamily="34" charset="0"/>
                        </a:rPr>
                        <a:t>4</a:t>
                      </a:r>
                      <a:endParaRPr sz="1600">
                        <a:latin typeface="Arial" panose="020B0604020202020204" pitchFamily="34" charset="0"/>
                        <a:cs typeface="Arial" panose="020B0604020202020204" pitchFamily="34" charset="0"/>
                      </a:endParaRPr>
                    </a:p>
                  </a:txBody>
                  <a:tcPr marL="0" marR="0" marT="1530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1205"/>
                        </a:spcBef>
                      </a:pPr>
                      <a:r>
                        <a:rPr sz="1600" b="1" dirty="0">
                          <a:latin typeface="Arial" panose="020B0604020202020204" pitchFamily="34" charset="0"/>
                          <a:cs typeface="Arial" panose="020B0604020202020204" pitchFamily="34" charset="0"/>
                        </a:rPr>
                        <a:t>4</a:t>
                      </a:r>
                      <a:endParaRPr sz="1600">
                        <a:latin typeface="Arial" panose="020B0604020202020204" pitchFamily="34" charset="0"/>
                        <a:cs typeface="Arial" panose="020B0604020202020204" pitchFamily="34" charset="0"/>
                      </a:endParaRPr>
                    </a:p>
                  </a:txBody>
                  <a:tcPr marL="0" marR="0" marT="1530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ct val="100000"/>
                        </a:lnSpc>
                        <a:spcBef>
                          <a:spcPts val="1205"/>
                        </a:spcBef>
                      </a:pPr>
                      <a:r>
                        <a:rPr sz="1600" b="1" spc="-5" dirty="0">
                          <a:latin typeface="Arial" panose="020B0604020202020204" pitchFamily="34" charset="0"/>
                          <a:cs typeface="Arial" panose="020B0604020202020204" pitchFamily="34" charset="0"/>
                        </a:rPr>
                        <a:t>15</a:t>
                      </a:r>
                      <a:endParaRPr sz="1600">
                        <a:latin typeface="Arial" panose="020B0604020202020204" pitchFamily="34" charset="0"/>
                        <a:cs typeface="Arial" panose="020B0604020202020204" pitchFamily="34" charset="0"/>
                      </a:endParaRPr>
                    </a:p>
                  </a:txBody>
                  <a:tcPr marL="0" marR="0" marT="1530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560832">
                <a:tc>
                  <a:txBody>
                    <a:bodyPr/>
                    <a:lstStyle/>
                    <a:p>
                      <a:pPr marL="68580">
                        <a:lnSpc>
                          <a:spcPct val="100000"/>
                        </a:lnSpc>
                        <a:spcBef>
                          <a:spcPts val="65"/>
                        </a:spcBef>
                      </a:pPr>
                      <a:r>
                        <a:rPr sz="1600" spc="-5" dirty="0">
                          <a:latin typeface="Arial" panose="020B0604020202020204" pitchFamily="34" charset="0"/>
                          <a:cs typeface="Arial" panose="020B0604020202020204" pitchFamily="34" charset="0"/>
                        </a:rPr>
                        <a:t>4. Project</a:t>
                      </a:r>
                      <a:r>
                        <a:rPr sz="1600" dirty="0">
                          <a:latin typeface="Arial" panose="020B0604020202020204" pitchFamily="34" charset="0"/>
                          <a:cs typeface="Arial" panose="020B0604020202020204" pitchFamily="34" charset="0"/>
                        </a:rPr>
                        <a:t> </a:t>
                      </a:r>
                      <a:r>
                        <a:rPr sz="1600" spc="-5" dirty="0">
                          <a:latin typeface="Arial" panose="020B0604020202020204" pitchFamily="34" charset="0"/>
                          <a:cs typeface="Arial" panose="020B0604020202020204" pitchFamily="34" charset="0"/>
                        </a:rPr>
                        <a:t>D</a:t>
                      </a:r>
                      <a:endParaRPr sz="1600">
                        <a:latin typeface="Arial" panose="020B0604020202020204" pitchFamily="34" charset="0"/>
                        <a:cs typeface="Arial" panose="020B0604020202020204" pitchFamily="34" charset="0"/>
                      </a:endParaRPr>
                    </a:p>
                  </a:txBody>
                  <a:tcPr marL="0" marR="0" marT="82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905" algn="ctr">
                        <a:lnSpc>
                          <a:spcPct val="100000"/>
                        </a:lnSpc>
                        <a:spcBef>
                          <a:spcPts val="1205"/>
                        </a:spcBef>
                      </a:pPr>
                      <a:r>
                        <a:rPr sz="1600" b="1" dirty="0">
                          <a:latin typeface="Arial" panose="020B0604020202020204" pitchFamily="34" charset="0"/>
                          <a:cs typeface="Arial" panose="020B0604020202020204" pitchFamily="34" charset="0"/>
                        </a:rPr>
                        <a:t>5</a:t>
                      </a:r>
                      <a:endParaRPr sz="1600" dirty="0">
                        <a:latin typeface="Arial" panose="020B0604020202020204" pitchFamily="34" charset="0"/>
                        <a:cs typeface="Arial" panose="020B0604020202020204" pitchFamily="34" charset="0"/>
                      </a:endParaRPr>
                    </a:p>
                  </a:txBody>
                  <a:tcPr marL="0" marR="0" marT="1530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1205"/>
                        </a:spcBef>
                      </a:pPr>
                      <a:r>
                        <a:rPr sz="1600" b="1" dirty="0">
                          <a:latin typeface="Arial" panose="020B0604020202020204" pitchFamily="34" charset="0"/>
                          <a:cs typeface="Arial" panose="020B0604020202020204" pitchFamily="34" charset="0"/>
                        </a:rPr>
                        <a:t>5</a:t>
                      </a:r>
                      <a:endParaRPr sz="1600">
                        <a:latin typeface="Arial" panose="020B0604020202020204" pitchFamily="34" charset="0"/>
                        <a:cs typeface="Arial" panose="020B0604020202020204" pitchFamily="34" charset="0"/>
                      </a:endParaRPr>
                    </a:p>
                  </a:txBody>
                  <a:tcPr marL="0" marR="0" marT="1530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1205"/>
                        </a:spcBef>
                      </a:pPr>
                      <a:r>
                        <a:rPr sz="1600" b="1" dirty="0">
                          <a:latin typeface="Arial" panose="020B0604020202020204" pitchFamily="34" charset="0"/>
                          <a:cs typeface="Arial" panose="020B0604020202020204" pitchFamily="34" charset="0"/>
                        </a:rPr>
                        <a:t>5</a:t>
                      </a:r>
                      <a:endParaRPr sz="1600">
                        <a:latin typeface="Arial" panose="020B0604020202020204" pitchFamily="34" charset="0"/>
                        <a:cs typeface="Arial" panose="020B0604020202020204" pitchFamily="34" charset="0"/>
                      </a:endParaRPr>
                    </a:p>
                  </a:txBody>
                  <a:tcPr marL="0" marR="0" marT="1530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1205"/>
                        </a:spcBef>
                      </a:pPr>
                      <a:r>
                        <a:rPr sz="1600" b="1" dirty="0">
                          <a:latin typeface="Arial" panose="020B0604020202020204" pitchFamily="34" charset="0"/>
                          <a:cs typeface="Arial" panose="020B0604020202020204" pitchFamily="34" charset="0"/>
                        </a:rPr>
                        <a:t>5</a:t>
                      </a:r>
                      <a:endParaRPr sz="1600">
                        <a:latin typeface="Arial" panose="020B0604020202020204" pitchFamily="34" charset="0"/>
                        <a:cs typeface="Arial" panose="020B0604020202020204" pitchFamily="34" charset="0"/>
                      </a:endParaRPr>
                    </a:p>
                  </a:txBody>
                  <a:tcPr marL="0" marR="0" marT="1530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ct val="100000"/>
                        </a:lnSpc>
                        <a:spcBef>
                          <a:spcPts val="1205"/>
                        </a:spcBef>
                      </a:pPr>
                      <a:r>
                        <a:rPr sz="1600" b="1" spc="-5" dirty="0">
                          <a:latin typeface="Arial" panose="020B0604020202020204" pitchFamily="34" charset="0"/>
                          <a:cs typeface="Arial" panose="020B0604020202020204" pitchFamily="34" charset="0"/>
                        </a:rPr>
                        <a:t>20</a:t>
                      </a:r>
                      <a:endParaRPr sz="1600" dirty="0">
                        <a:latin typeface="Arial" panose="020B0604020202020204" pitchFamily="34" charset="0"/>
                        <a:cs typeface="Arial" panose="020B0604020202020204" pitchFamily="34" charset="0"/>
                      </a:endParaRPr>
                    </a:p>
                  </a:txBody>
                  <a:tcPr marL="0" marR="0" marT="1530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952119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41983-3F4C-F44D-9C6F-4F98F9B382F6}"/>
              </a:ext>
            </a:extLst>
          </p:cNvPr>
          <p:cNvSpPr>
            <a:spLocks noGrp="1"/>
          </p:cNvSpPr>
          <p:nvPr>
            <p:ph type="title"/>
          </p:nvPr>
        </p:nvSpPr>
        <p:spPr/>
        <p:txBody>
          <a:bodyPr/>
          <a:lstStyle/>
          <a:p>
            <a:r>
              <a:rPr lang="en-US" dirty="0"/>
              <a:t>Management Issues Example</a:t>
            </a:r>
          </a:p>
        </p:txBody>
      </p:sp>
      <p:graphicFrame>
        <p:nvGraphicFramePr>
          <p:cNvPr id="4" name="object 3">
            <a:extLst>
              <a:ext uri="{FF2B5EF4-FFF2-40B4-BE49-F238E27FC236}">
                <a16:creationId xmlns:a16="http://schemas.microsoft.com/office/drawing/2014/main" id="{99A74C21-27B1-734E-B0E3-D65397F0DA1C}"/>
              </a:ext>
            </a:extLst>
          </p:cNvPr>
          <p:cNvGraphicFramePr>
            <a:graphicFrameLocks noGrp="1"/>
          </p:cNvGraphicFramePr>
          <p:nvPr>
            <p:extLst>
              <p:ext uri="{D42A27DB-BD31-4B8C-83A1-F6EECF244321}">
                <p14:modId xmlns:p14="http://schemas.microsoft.com/office/powerpoint/2010/main" val="3660479173"/>
              </p:ext>
            </p:extLst>
          </p:nvPr>
        </p:nvGraphicFramePr>
        <p:xfrm>
          <a:off x="1034431" y="2047009"/>
          <a:ext cx="10293350" cy="3327197"/>
        </p:xfrm>
        <a:graphic>
          <a:graphicData uri="http://schemas.openxmlformats.org/drawingml/2006/table">
            <a:tbl>
              <a:tblPr firstRow="1" bandRow="1">
                <a:tableStyleId>{2D5ABB26-0587-4C30-8999-92F81FD0307C}</a:tableStyleId>
              </a:tblPr>
              <a:tblGrid>
                <a:gridCol w="550545">
                  <a:extLst>
                    <a:ext uri="{9D8B030D-6E8A-4147-A177-3AD203B41FA5}">
                      <a16:colId xmlns:a16="http://schemas.microsoft.com/office/drawing/2014/main" val="20000"/>
                    </a:ext>
                  </a:extLst>
                </a:gridCol>
                <a:gridCol w="3371488">
                  <a:extLst>
                    <a:ext uri="{9D8B030D-6E8A-4147-A177-3AD203B41FA5}">
                      <a16:colId xmlns:a16="http://schemas.microsoft.com/office/drawing/2014/main" val="20001"/>
                    </a:ext>
                  </a:extLst>
                </a:gridCol>
                <a:gridCol w="1517072">
                  <a:extLst>
                    <a:ext uri="{9D8B030D-6E8A-4147-A177-3AD203B41FA5}">
                      <a16:colId xmlns:a16="http://schemas.microsoft.com/office/drawing/2014/main" val="20002"/>
                    </a:ext>
                  </a:extLst>
                </a:gridCol>
                <a:gridCol w="1537855">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gridCol w="1258990">
                  <a:extLst>
                    <a:ext uri="{9D8B030D-6E8A-4147-A177-3AD203B41FA5}">
                      <a16:colId xmlns:a16="http://schemas.microsoft.com/office/drawing/2014/main" val="20005"/>
                    </a:ext>
                  </a:extLst>
                </a:gridCol>
                <a:gridCol w="685800">
                  <a:extLst>
                    <a:ext uri="{9D8B030D-6E8A-4147-A177-3AD203B41FA5}">
                      <a16:colId xmlns:a16="http://schemas.microsoft.com/office/drawing/2014/main" val="20006"/>
                    </a:ext>
                  </a:extLst>
                </a:gridCol>
              </a:tblGrid>
              <a:tr h="1438493">
                <a:tc>
                  <a:txBody>
                    <a:bodyPr/>
                    <a:lstStyle/>
                    <a:p>
                      <a:pPr>
                        <a:lnSpc>
                          <a:spcPct val="100000"/>
                        </a:lnSpc>
                      </a:pPr>
                      <a:endParaRPr sz="2000" dirty="0">
                        <a:latin typeface="Arial" panose="020B0604020202020204" pitchFamily="34" charset="0"/>
                        <a:cs typeface="Arial" panose="020B0604020202020204" pitchFamily="34" charset="0"/>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2000" dirty="0">
                        <a:latin typeface="Arial" panose="020B0604020202020204" pitchFamily="34" charset="0"/>
                        <a:cs typeface="Arial" panose="020B0604020202020204" pitchFamily="34" charset="0"/>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8580">
                        <a:lnSpc>
                          <a:spcPts val="2335"/>
                        </a:lnSpc>
                      </a:pPr>
                      <a:r>
                        <a:rPr sz="2000" b="1" dirty="0">
                          <a:latin typeface="Arial" panose="020B0604020202020204" pitchFamily="34" charset="0"/>
                          <a:cs typeface="Arial" panose="020B0604020202020204" pitchFamily="34" charset="0"/>
                        </a:rPr>
                        <a:t>Is</a:t>
                      </a:r>
                      <a:r>
                        <a:rPr sz="2000" b="1" spc="-15" dirty="0">
                          <a:latin typeface="Arial" panose="020B0604020202020204" pitchFamily="34" charset="0"/>
                          <a:cs typeface="Arial" panose="020B0604020202020204" pitchFamily="34" charset="0"/>
                        </a:rPr>
                        <a:t> </a:t>
                      </a:r>
                      <a:r>
                        <a:rPr lang="en-US" sz="2000" b="1" spc="-15" dirty="0">
                          <a:latin typeface="Arial" panose="020B0604020202020204" pitchFamily="34" charset="0"/>
                          <a:cs typeface="Arial" panose="020B0604020202020204" pitchFamily="34" charset="0"/>
                        </a:rPr>
                        <a:t>t</a:t>
                      </a:r>
                      <a:r>
                        <a:rPr sz="2000" b="1" dirty="0">
                          <a:latin typeface="Arial" panose="020B0604020202020204" pitchFamily="34" charset="0"/>
                          <a:cs typeface="Arial" panose="020B0604020202020204" pitchFamily="34" charset="0"/>
                        </a:rPr>
                        <a:t>he</a:t>
                      </a:r>
                      <a:endParaRPr sz="2000" dirty="0">
                        <a:latin typeface="Arial" panose="020B0604020202020204" pitchFamily="34" charset="0"/>
                        <a:cs typeface="Arial" panose="020B0604020202020204" pitchFamily="34" charset="0"/>
                      </a:endParaRPr>
                    </a:p>
                    <a:p>
                      <a:pPr marL="68580">
                        <a:lnSpc>
                          <a:spcPct val="100000"/>
                        </a:lnSpc>
                        <a:spcBef>
                          <a:spcPts val="165"/>
                        </a:spcBef>
                      </a:pPr>
                      <a:r>
                        <a:rPr lang="en-US" sz="2000" b="1" spc="-5" dirty="0">
                          <a:latin typeface="Arial" panose="020B0604020202020204" pitchFamily="34" charset="0"/>
                          <a:cs typeface="Arial" panose="020B0604020202020204" pitchFamily="34" charset="0"/>
                        </a:rPr>
                        <a:t>p</a:t>
                      </a:r>
                      <a:r>
                        <a:rPr sz="2000" b="1" spc="-5" dirty="0">
                          <a:latin typeface="Arial" panose="020B0604020202020204" pitchFamily="34" charset="0"/>
                          <a:cs typeface="Arial" panose="020B0604020202020204" pitchFamily="34" charset="0"/>
                        </a:rPr>
                        <a:t>roblem</a:t>
                      </a:r>
                      <a:endParaRPr sz="2000" dirty="0">
                        <a:latin typeface="Arial" panose="020B0604020202020204" pitchFamily="34" charset="0"/>
                        <a:cs typeface="Arial" panose="020B0604020202020204" pitchFamily="34" charset="0"/>
                      </a:endParaRPr>
                    </a:p>
                    <a:p>
                      <a:pPr marL="68580" marR="79375">
                        <a:lnSpc>
                          <a:spcPct val="107000"/>
                        </a:lnSpc>
                        <a:spcBef>
                          <a:spcPts val="5"/>
                        </a:spcBef>
                      </a:pPr>
                      <a:r>
                        <a:rPr sz="2000" b="1" dirty="0">
                          <a:latin typeface="Arial" panose="020B0604020202020204" pitchFamily="34" charset="0"/>
                          <a:cs typeface="Arial" panose="020B0604020202020204" pitchFamily="34" charset="0"/>
                        </a:rPr>
                        <a:t>seen as  imp</a:t>
                      </a:r>
                      <a:r>
                        <a:rPr sz="2000" b="1" spc="5" dirty="0">
                          <a:latin typeface="Arial" panose="020B0604020202020204" pitchFamily="34" charset="0"/>
                          <a:cs typeface="Arial" panose="020B0604020202020204" pitchFamily="34" charset="0"/>
                        </a:rPr>
                        <a:t>o</a:t>
                      </a:r>
                      <a:r>
                        <a:rPr sz="2000" b="1" spc="-5" dirty="0">
                          <a:latin typeface="Arial" panose="020B0604020202020204" pitchFamily="34" charset="0"/>
                          <a:cs typeface="Arial" panose="020B0604020202020204" pitchFamily="34" charset="0"/>
                        </a:rPr>
                        <a:t>r</a:t>
                      </a:r>
                      <a:r>
                        <a:rPr sz="2000" b="1" spc="-30" dirty="0">
                          <a:latin typeface="Arial" panose="020B0604020202020204" pitchFamily="34" charset="0"/>
                          <a:cs typeface="Arial" panose="020B0604020202020204" pitchFamily="34" charset="0"/>
                        </a:rPr>
                        <a:t>t</a:t>
                      </a:r>
                      <a:r>
                        <a:rPr sz="2000" b="1" dirty="0">
                          <a:latin typeface="Arial" panose="020B0604020202020204" pitchFamily="34" charset="0"/>
                          <a:cs typeface="Arial" panose="020B0604020202020204" pitchFamily="34" charset="0"/>
                        </a:rPr>
                        <a:t>ant</a:t>
                      </a:r>
                      <a:r>
                        <a:rPr lang="en-US" sz="2000" b="1" dirty="0">
                          <a:latin typeface="Arial" panose="020B0604020202020204" pitchFamily="34" charset="0"/>
                          <a:cs typeface="Arial" panose="020B0604020202020204" pitchFamily="34" charset="0"/>
                        </a:rPr>
                        <a:t>?</a:t>
                      </a:r>
                      <a:endParaRPr sz="2000" dirty="0">
                        <a:latin typeface="Arial" panose="020B0604020202020204" pitchFamily="34" charset="0"/>
                        <a:cs typeface="Arial" panose="020B0604020202020204" pitchFamily="34" charset="0"/>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9215">
                        <a:lnSpc>
                          <a:spcPts val="2335"/>
                        </a:lnSpc>
                      </a:pPr>
                      <a:r>
                        <a:rPr sz="2000" b="1" spc="-10" dirty="0">
                          <a:latin typeface="Arial" panose="020B0604020202020204" pitchFamily="34" charset="0"/>
                          <a:cs typeface="Arial" panose="020B0604020202020204" pitchFamily="34" charset="0"/>
                        </a:rPr>
                        <a:t>Reasonab</a:t>
                      </a:r>
                      <a:r>
                        <a:rPr lang="en-US" sz="2000" b="1" spc="-10" dirty="0">
                          <a:latin typeface="Arial" panose="020B0604020202020204" pitchFamily="34" charset="0"/>
                          <a:cs typeface="Arial" panose="020B0604020202020204" pitchFamily="34" charset="0"/>
                        </a:rPr>
                        <a:t>l</a:t>
                      </a:r>
                      <a:r>
                        <a:rPr sz="2000" b="1" dirty="0">
                          <a:latin typeface="Arial" panose="020B0604020202020204" pitchFamily="34" charset="0"/>
                          <a:cs typeface="Arial" panose="020B0604020202020204" pitchFamily="34" charset="0"/>
                        </a:rPr>
                        <a:t>e</a:t>
                      </a:r>
                      <a:endParaRPr sz="2000" dirty="0">
                        <a:latin typeface="Arial" panose="020B0604020202020204" pitchFamily="34" charset="0"/>
                        <a:cs typeface="Arial" panose="020B0604020202020204" pitchFamily="34" charset="0"/>
                      </a:endParaRPr>
                    </a:p>
                    <a:p>
                      <a:pPr marL="69215" marR="144145">
                        <a:lnSpc>
                          <a:spcPct val="107000"/>
                        </a:lnSpc>
                        <a:spcBef>
                          <a:spcPts val="5"/>
                        </a:spcBef>
                      </a:pPr>
                      <a:r>
                        <a:rPr sz="2000" b="1" dirty="0">
                          <a:latin typeface="Arial" panose="020B0604020202020204" pitchFamily="34" charset="0"/>
                          <a:cs typeface="Arial" panose="020B0604020202020204" pitchFamily="34" charset="0"/>
                        </a:rPr>
                        <a:t>(P</a:t>
                      </a:r>
                      <a:r>
                        <a:rPr sz="2000" b="1" spc="-50" dirty="0">
                          <a:latin typeface="Arial" panose="020B0604020202020204" pitchFamily="34" charset="0"/>
                          <a:cs typeface="Arial" panose="020B0604020202020204" pitchFamily="34" charset="0"/>
                        </a:rPr>
                        <a:t>r</a:t>
                      </a:r>
                      <a:r>
                        <a:rPr sz="2000" b="1" dirty="0">
                          <a:latin typeface="Arial" panose="020B0604020202020204" pitchFamily="34" charset="0"/>
                          <a:cs typeface="Arial" panose="020B0604020202020204" pitchFamily="34" charset="0"/>
                        </a:rPr>
                        <a:t>acti</a:t>
                      </a:r>
                      <a:r>
                        <a:rPr sz="2000" b="1" spc="-15" dirty="0">
                          <a:latin typeface="Arial" panose="020B0604020202020204" pitchFamily="34" charset="0"/>
                          <a:cs typeface="Arial" panose="020B0604020202020204" pitchFamily="34" charset="0"/>
                        </a:rPr>
                        <a:t>c</a:t>
                      </a:r>
                      <a:r>
                        <a:rPr sz="2000" b="1" dirty="0">
                          <a:latin typeface="Arial" panose="020B0604020202020204" pitchFamily="34" charset="0"/>
                          <a:cs typeface="Arial" panose="020B0604020202020204" pitchFamily="34" charset="0"/>
                        </a:rPr>
                        <a:t>a</a:t>
                      </a:r>
                      <a:r>
                        <a:rPr sz="2000" b="1" spc="-10" dirty="0">
                          <a:latin typeface="Arial" panose="020B0604020202020204" pitchFamily="34" charset="0"/>
                          <a:cs typeface="Arial" panose="020B0604020202020204" pitchFamily="34" charset="0"/>
                        </a:rPr>
                        <a:t>l</a:t>
                      </a:r>
                      <a:r>
                        <a:rPr sz="2000" b="1" dirty="0">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S</a:t>
                      </a:r>
                      <a:r>
                        <a:rPr sz="2000" b="1" dirty="0">
                          <a:latin typeface="Arial" panose="020B0604020202020204" pitchFamily="34" charset="0"/>
                          <a:cs typeface="Arial" panose="020B0604020202020204" pitchFamily="34" charset="0"/>
                        </a:rPr>
                        <a:t>cope</a:t>
                      </a:r>
                      <a:endParaRPr sz="2000" dirty="0">
                        <a:latin typeface="Arial" panose="020B0604020202020204" pitchFamily="34" charset="0"/>
                        <a:cs typeface="Arial" panose="020B0604020202020204" pitchFamily="34" charset="0"/>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9215">
                        <a:lnSpc>
                          <a:spcPts val="2335"/>
                        </a:lnSpc>
                      </a:pPr>
                      <a:r>
                        <a:rPr sz="2000" b="1" spc="-10" dirty="0">
                          <a:latin typeface="Arial" panose="020B0604020202020204" pitchFamily="34" charset="0"/>
                          <a:cs typeface="Arial" panose="020B0604020202020204" pitchFamily="34" charset="0"/>
                        </a:rPr>
                        <a:t>Likelihoo</a:t>
                      </a:r>
                      <a:r>
                        <a:rPr sz="2000" b="1" dirty="0">
                          <a:latin typeface="Arial" panose="020B0604020202020204" pitchFamily="34" charset="0"/>
                          <a:cs typeface="Arial" panose="020B0604020202020204" pitchFamily="34" charset="0"/>
                        </a:rPr>
                        <a:t>d</a:t>
                      </a:r>
                      <a:r>
                        <a:rPr sz="2000" b="1" spc="-15" dirty="0">
                          <a:latin typeface="Arial" panose="020B0604020202020204" pitchFamily="34" charset="0"/>
                          <a:cs typeface="Arial" panose="020B0604020202020204" pitchFamily="34" charset="0"/>
                        </a:rPr>
                        <a:t> </a:t>
                      </a:r>
                      <a:r>
                        <a:rPr sz="2000" b="1" dirty="0">
                          <a:latin typeface="Arial" panose="020B0604020202020204" pitchFamily="34" charset="0"/>
                          <a:cs typeface="Arial" panose="020B0604020202020204" pitchFamily="34" charset="0"/>
                        </a:rPr>
                        <a:t>of</a:t>
                      </a:r>
                      <a:endParaRPr sz="2000" dirty="0">
                        <a:latin typeface="Arial" panose="020B0604020202020204" pitchFamily="34" charset="0"/>
                        <a:cs typeface="Arial" panose="020B0604020202020204" pitchFamily="34" charset="0"/>
                      </a:endParaRPr>
                    </a:p>
                    <a:p>
                      <a:pPr marL="69215">
                        <a:lnSpc>
                          <a:spcPct val="100000"/>
                        </a:lnSpc>
                        <a:spcBef>
                          <a:spcPts val="175"/>
                        </a:spcBef>
                      </a:pPr>
                      <a:r>
                        <a:rPr lang="en-US" sz="2000" b="1" dirty="0">
                          <a:latin typeface="Arial" panose="020B0604020202020204" pitchFamily="34" charset="0"/>
                          <a:cs typeface="Arial" panose="020B0604020202020204" pitchFamily="34" charset="0"/>
                        </a:rPr>
                        <a:t>S</a:t>
                      </a:r>
                      <a:r>
                        <a:rPr sz="2000" b="1" dirty="0">
                          <a:latin typeface="Arial" panose="020B0604020202020204" pitchFamily="34" charset="0"/>
                          <a:cs typeface="Arial" panose="020B0604020202020204" pitchFamily="34" charset="0"/>
                        </a:rPr>
                        <a:t>uccess</a:t>
                      </a:r>
                      <a:endParaRPr sz="2000" dirty="0">
                        <a:latin typeface="Arial" panose="020B0604020202020204" pitchFamily="34" charset="0"/>
                        <a:cs typeface="Arial" panose="020B0604020202020204" pitchFamily="34" charset="0"/>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9215">
                        <a:lnSpc>
                          <a:spcPts val="2335"/>
                        </a:lnSpc>
                      </a:pPr>
                      <a:r>
                        <a:rPr sz="2000" b="1" spc="-10" dirty="0">
                          <a:latin typeface="Arial" panose="020B0604020202020204" pitchFamily="34" charset="0"/>
                          <a:cs typeface="Arial" panose="020B0604020202020204" pitchFamily="34" charset="0"/>
                        </a:rPr>
                        <a:t>Potentia</a:t>
                      </a:r>
                      <a:r>
                        <a:rPr sz="2000" b="1" dirty="0">
                          <a:latin typeface="Arial" panose="020B0604020202020204" pitchFamily="34" charset="0"/>
                          <a:cs typeface="Arial" panose="020B0604020202020204" pitchFamily="34" charset="0"/>
                        </a:rPr>
                        <a:t>l</a:t>
                      </a:r>
                      <a:r>
                        <a:rPr sz="2000" b="1" spc="-35" dirty="0">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I</a:t>
                      </a:r>
                      <a:r>
                        <a:rPr sz="2000" b="1" dirty="0">
                          <a:latin typeface="Arial" panose="020B0604020202020204" pitchFamily="34" charset="0"/>
                          <a:cs typeface="Arial" panose="020B0604020202020204" pitchFamily="34" charset="0"/>
                        </a:rPr>
                        <a:t>mpact</a:t>
                      </a:r>
                      <a:endParaRPr sz="2000" dirty="0">
                        <a:latin typeface="Arial" panose="020B0604020202020204" pitchFamily="34" charset="0"/>
                        <a:cs typeface="Arial" panose="020B0604020202020204" pitchFamily="34" charset="0"/>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9215">
                        <a:lnSpc>
                          <a:spcPts val="2335"/>
                        </a:lnSpc>
                      </a:pPr>
                      <a:r>
                        <a:rPr sz="2000" b="1" spc="-40" dirty="0">
                          <a:latin typeface="Arial" panose="020B0604020202020204" pitchFamily="34" charset="0"/>
                          <a:cs typeface="Arial" panose="020B0604020202020204" pitchFamily="34" charset="0"/>
                        </a:rPr>
                        <a:t>Total</a:t>
                      </a:r>
                      <a:endParaRPr sz="2000" dirty="0">
                        <a:latin typeface="Arial" panose="020B0604020202020204" pitchFamily="34" charset="0"/>
                        <a:cs typeface="Arial" panose="020B0604020202020204" pitchFamily="34" charset="0"/>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652272">
                <a:tc>
                  <a:txBody>
                    <a:bodyPr/>
                    <a:lstStyle/>
                    <a:p>
                      <a:pPr marL="124460">
                        <a:lnSpc>
                          <a:spcPts val="2340"/>
                        </a:lnSpc>
                      </a:pPr>
                      <a:r>
                        <a:rPr sz="2000" dirty="0">
                          <a:latin typeface="Arial" panose="020B0604020202020204" pitchFamily="34" charset="0"/>
                          <a:cs typeface="Arial" panose="020B0604020202020204" pitchFamily="34" charset="0"/>
                        </a:rPr>
                        <a:t>1</a:t>
                      </a:r>
                      <a:endParaRPr sz="2000">
                        <a:latin typeface="Arial" panose="020B0604020202020204" pitchFamily="34" charset="0"/>
                        <a:cs typeface="Arial" panose="020B0604020202020204" pitchFamily="34" charset="0"/>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ts val="2340"/>
                        </a:lnSpc>
                      </a:pPr>
                      <a:r>
                        <a:rPr sz="2000" spc="-5" dirty="0">
                          <a:latin typeface="Arial" panose="020B0604020202020204" pitchFamily="34" charset="0"/>
                          <a:cs typeface="Arial" panose="020B0604020202020204" pitchFamily="34" charset="0"/>
                        </a:rPr>
                        <a:t>Lack of </a:t>
                      </a:r>
                      <a:r>
                        <a:rPr sz="2000" spc="-15" dirty="0">
                          <a:latin typeface="Arial" panose="020B0604020202020204" pitchFamily="34" charset="0"/>
                          <a:cs typeface="Arial" panose="020B0604020202020204" pitchFamily="34" charset="0"/>
                        </a:rPr>
                        <a:t>strong </a:t>
                      </a:r>
                      <a:r>
                        <a:rPr sz="2000" spc="-5" dirty="0">
                          <a:latin typeface="Arial" panose="020B0604020202020204" pitchFamily="34" charset="0"/>
                          <a:cs typeface="Arial" panose="020B0604020202020204" pitchFamily="34" charset="0"/>
                        </a:rPr>
                        <a:t>coordination</a:t>
                      </a:r>
                      <a:r>
                        <a:rPr sz="2000" spc="-35" dirty="0">
                          <a:latin typeface="Arial" panose="020B0604020202020204" pitchFamily="34" charset="0"/>
                          <a:cs typeface="Arial" panose="020B0604020202020204" pitchFamily="34" charset="0"/>
                        </a:rPr>
                        <a:t> </a:t>
                      </a:r>
                      <a:r>
                        <a:rPr sz="2000" spc="-5" dirty="0">
                          <a:latin typeface="Arial" panose="020B0604020202020204" pitchFamily="34" charset="0"/>
                          <a:cs typeface="Arial" panose="020B0604020202020204" pitchFamily="34" charset="0"/>
                        </a:rPr>
                        <a:t>with</a:t>
                      </a:r>
                      <a:r>
                        <a:rPr lang="en-US" sz="2000" spc="0" dirty="0">
                          <a:latin typeface="Arial" panose="020B0604020202020204" pitchFamily="34" charset="0"/>
                          <a:cs typeface="Arial" panose="020B0604020202020204" pitchFamily="34" charset="0"/>
                        </a:rPr>
                        <a:t> </a:t>
                      </a:r>
                      <a:r>
                        <a:rPr sz="2000" spc="-15" dirty="0">
                          <a:latin typeface="Arial" panose="020B0604020202020204" pitchFamily="34" charset="0"/>
                          <a:cs typeface="Arial" panose="020B0604020202020204" pitchFamily="34" charset="0"/>
                        </a:rPr>
                        <a:t>stakeholders</a:t>
                      </a:r>
                      <a:endParaRPr sz="2000" dirty="0">
                        <a:latin typeface="Arial" panose="020B0604020202020204" pitchFamily="34" charset="0"/>
                        <a:cs typeface="Arial" panose="020B0604020202020204" pitchFamily="34" charset="0"/>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8580">
                        <a:lnSpc>
                          <a:spcPts val="2340"/>
                        </a:lnSpc>
                      </a:pPr>
                      <a:r>
                        <a:rPr sz="2000" dirty="0">
                          <a:latin typeface="Arial" panose="020B0604020202020204" pitchFamily="34" charset="0"/>
                          <a:cs typeface="Arial" panose="020B0604020202020204" pitchFamily="34" charset="0"/>
                        </a:rPr>
                        <a:t>5</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9215">
                        <a:lnSpc>
                          <a:spcPts val="2340"/>
                        </a:lnSpc>
                      </a:pPr>
                      <a:r>
                        <a:rPr sz="2000" dirty="0">
                          <a:latin typeface="Arial" panose="020B0604020202020204" pitchFamily="34" charset="0"/>
                          <a:cs typeface="Arial" panose="020B0604020202020204" pitchFamily="34" charset="0"/>
                        </a:rPr>
                        <a:t>5</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9215">
                        <a:lnSpc>
                          <a:spcPts val="2340"/>
                        </a:lnSpc>
                      </a:pPr>
                      <a:r>
                        <a:rPr sz="2000" dirty="0">
                          <a:latin typeface="Arial" panose="020B0604020202020204" pitchFamily="34" charset="0"/>
                          <a:cs typeface="Arial" panose="020B0604020202020204" pitchFamily="34" charset="0"/>
                        </a:rPr>
                        <a:t>5</a:t>
                      </a:r>
                      <a:endParaRPr sz="2000">
                        <a:latin typeface="Arial" panose="020B0604020202020204" pitchFamily="34" charset="0"/>
                        <a:cs typeface="Arial" panose="020B0604020202020204" pitchFamily="34" charset="0"/>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9215">
                        <a:lnSpc>
                          <a:spcPts val="2340"/>
                        </a:lnSpc>
                      </a:pPr>
                      <a:r>
                        <a:rPr sz="2000" dirty="0">
                          <a:latin typeface="Arial" panose="020B0604020202020204" pitchFamily="34" charset="0"/>
                          <a:cs typeface="Arial" panose="020B0604020202020204" pitchFamily="34" charset="0"/>
                        </a:rPr>
                        <a:t>5</a:t>
                      </a:r>
                      <a:endParaRPr sz="2000">
                        <a:latin typeface="Arial" panose="020B0604020202020204" pitchFamily="34" charset="0"/>
                        <a:cs typeface="Arial" panose="020B0604020202020204" pitchFamily="34" charset="0"/>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9215">
                        <a:lnSpc>
                          <a:spcPts val="2340"/>
                        </a:lnSpc>
                      </a:pPr>
                      <a:r>
                        <a:rPr sz="2000" dirty="0">
                          <a:latin typeface="Arial" panose="020B0604020202020204" pitchFamily="34" charset="0"/>
                          <a:cs typeface="Arial" panose="020B0604020202020204" pitchFamily="34" charset="0"/>
                        </a:rPr>
                        <a:t>20</a:t>
                      </a:r>
                      <a:endParaRPr sz="2000">
                        <a:latin typeface="Arial" panose="020B0604020202020204" pitchFamily="34" charset="0"/>
                        <a:cs typeface="Arial" panose="020B0604020202020204" pitchFamily="34" charset="0"/>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326135">
                <a:tc>
                  <a:txBody>
                    <a:bodyPr/>
                    <a:lstStyle/>
                    <a:p>
                      <a:pPr marL="124460">
                        <a:lnSpc>
                          <a:spcPts val="2340"/>
                        </a:lnSpc>
                      </a:pPr>
                      <a:r>
                        <a:rPr sz="2000" dirty="0">
                          <a:latin typeface="Arial" panose="020B0604020202020204" pitchFamily="34" charset="0"/>
                          <a:cs typeface="Arial" panose="020B0604020202020204" pitchFamily="34" charset="0"/>
                        </a:rPr>
                        <a:t>2</a:t>
                      </a:r>
                      <a:endParaRPr sz="2000">
                        <a:latin typeface="Arial" panose="020B0604020202020204" pitchFamily="34" charset="0"/>
                        <a:cs typeface="Arial" panose="020B0604020202020204" pitchFamily="34" charset="0"/>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ts val="2340"/>
                        </a:lnSpc>
                      </a:pPr>
                      <a:r>
                        <a:rPr sz="2000" spc="-15" dirty="0">
                          <a:latin typeface="Arial" panose="020B0604020202020204" pitchFamily="34" charset="0"/>
                          <a:cs typeface="Arial" panose="020B0604020202020204" pitchFamily="34" charset="0"/>
                        </a:rPr>
                        <a:t>Poor </a:t>
                      </a:r>
                      <a:r>
                        <a:rPr sz="2000" spc="-5" dirty="0">
                          <a:latin typeface="Arial" panose="020B0604020202020204" pitchFamily="34" charset="0"/>
                          <a:cs typeface="Arial" panose="020B0604020202020204" pitchFamily="34" charset="0"/>
                        </a:rPr>
                        <a:t>budget</a:t>
                      </a:r>
                      <a:r>
                        <a:rPr sz="2000" spc="-40" dirty="0">
                          <a:latin typeface="Arial" panose="020B0604020202020204" pitchFamily="34" charset="0"/>
                          <a:cs typeface="Arial" panose="020B0604020202020204" pitchFamily="34" charset="0"/>
                        </a:rPr>
                        <a:t> </a:t>
                      </a:r>
                      <a:r>
                        <a:rPr sz="2000" spc="-5" dirty="0">
                          <a:latin typeface="Arial" panose="020B0604020202020204" pitchFamily="34" charset="0"/>
                          <a:cs typeface="Arial" panose="020B0604020202020204" pitchFamily="34" charset="0"/>
                        </a:rPr>
                        <a:t>allocation</a:t>
                      </a:r>
                      <a:endParaRPr sz="2000">
                        <a:latin typeface="Arial" panose="020B0604020202020204" pitchFamily="34" charset="0"/>
                        <a:cs typeface="Arial" panose="020B0604020202020204" pitchFamily="34" charset="0"/>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8580">
                        <a:lnSpc>
                          <a:spcPts val="2340"/>
                        </a:lnSpc>
                      </a:pPr>
                      <a:r>
                        <a:rPr sz="2000" dirty="0">
                          <a:latin typeface="Arial" panose="020B0604020202020204" pitchFamily="34" charset="0"/>
                          <a:cs typeface="Arial" panose="020B0604020202020204" pitchFamily="34" charset="0"/>
                        </a:rPr>
                        <a:t>5</a:t>
                      </a:r>
                      <a:endParaRPr sz="2000">
                        <a:latin typeface="Arial" panose="020B0604020202020204" pitchFamily="34" charset="0"/>
                        <a:cs typeface="Arial" panose="020B0604020202020204" pitchFamily="34" charset="0"/>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9215">
                        <a:lnSpc>
                          <a:spcPts val="2340"/>
                        </a:lnSpc>
                      </a:pPr>
                      <a:r>
                        <a:rPr sz="2000" dirty="0">
                          <a:latin typeface="Arial" panose="020B0604020202020204" pitchFamily="34" charset="0"/>
                          <a:cs typeface="Arial" panose="020B0604020202020204" pitchFamily="34" charset="0"/>
                        </a:rPr>
                        <a:t>1</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9215">
                        <a:lnSpc>
                          <a:spcPts val="2340"/>
                        </a:lnSpc>
                      </a:pPr>
                      <a:r>
                        <a:rPr sz="2000" dirty="0">
                          <a:latin typeface="Arial" panose="020B0604020202020204" pitchFamily="34" charset="0"/>
                          <a:cs typeface="Arial" panose="020B0604020202020204" pitchFamily="34" charset="0"/>
                        </a:rPr>
                        <a:t>1</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9215">
                        <a:lnSpc>
                          <a:spcPts val="2340"/>
                        </a:lnSpc>
                      </a:pPr>
                      <a:r>
                        <a:rPr sz="2000" dirty="0">
                          <a:latin typeface="Arial" panose="020B0604020202020204" pitchFamily="34" charset="0"/>
                          <a:cs typeface="Arial" panose="020B0604020202020204" pitchFamily="34" charset="0"/>
                        </a:rPr>
                        <a:t>5</a:t>
                      </a:r>
                      <a:endParaRPr sz="2000">
                        <a:latin typeface="Arial" panose="020B0604020202020204" pitchFamily="34" charset="0"/>
                        <a:cs typeface="Arial" panose="020B0604020202020204" pitchFamily="34" charset="0"/>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9215">
                        <a:lnSpc>
                          <a:spcPts val="2340"/>
                        </a:lnSpc>
                      </a:pPr>
                      <a:r>
                        <a:rPr sz="2000" dirty="0">
                          <a:latin typeface="Arial" panose="020B0604020202020204" pitchFamily="34" charset="0"/>
                          <a:cs typeface="Arial" panose="020B0604020202020204" pitchFamily="34" charset="0"/>
                        </a:rPr>
                        <a:t>12</a:t>
                      </a:r>
                      <a:endParaRPr sz="2000">
                        <a:latin typeface="Arial" panose="020B0604020202020204" pitchFamily="34" charset="0"/>
                        <a:cs typeface="Arial" panose="020B0604020202020204" pitchFamily="34" charset="0"/>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0">
                <a:tc>
                  <a:txBody>
                    <a:bodyPr/>
                    <a:lstStyle/>
                    <a:p>
                      <a:pPr marL="124460">
                        <a:lnSpc>
                          <a:spcPts val="2340"/>
                        </a:lnSpc>
                      </a:pPr>
                      <a:r>
                        <a:rPr sz="2000" dirty="0">
                          <a:latin typeface="Arial" panose="020B0604020202020204" pitchFamily="34" charset="0"/>
                          <a:cs typeface="Arial" panose="020B0604020202020204" pitchFamily="34" charset="0"/>
                        </a:rPr>
                        <a:t>3</a:t>
                      </a:r>
                      <a:endParaRPr sz="2000">
                        <a:latin typeface="Arial" panose="020B0604020202020204" pitchFamily="34" charset="0"/>
                        <a:cs typeface="Arial" panose="020B0604020202020204" pitchFamily="34" charset="0"/>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ts val="2340"/>
                        </a:lnSpc>
                      </a:pPr>
                      <a:r>
                        <a:rPr sz="2000" spc="-5" dirty="0">
                          <a:latin typeface="Arial" panose="020B0604020202020204" pitchFamily="34" charset="0"/>
                          <a:cs typeface="Arial" panose="020B0604020202020204" pitchFamily="34" charset="0"/>
                        </a:rPr>
                        <a:t>Lack of </a:t>
                      </a:r>
                      <a:r>
                        <a:rPr sz="2000" spc="-15" dirty="0">
                          <a:latin typeface="Arial" panose="020B0604020202020204" pitchFamily="34" charset="0"/>
                          <a:cs typeface="Arial" panose="020B0604020202020204" pitchFamily="34" charset="0"/>
                        </a:rPr>
                        <a:t>program </a:t>
                      </a:r>
                      <a:r>
                        <a:rPr sz="2000" spc="-10" dirty="0">
                          <a:latin typeface="Arial" panose="020B0604020202020204" pitchFamily="34" charset="0"/>
                          <a:cs typeface="Arial" panose="020B0604020202020204" pitchFamily="34" charset="0"/>
                        </a:rPr>
                        <a:t>ownership</a:t>
                      </a:r>
                      <a:r>
                        <a:rPr sz="2000" spc="-2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and</a:t>
                      </a:r>
                      <a:r>
                        <a:rPr lang="en-US" sz="2000" dirty="0">
                          <a:latin typeface="Arial" panose="020B0604020202020204" pitchFamily="34" charset="0"/>
                          <a:cs typeface="Arial" panose="020B0604020202020204" pitchFamily="34" charset="0"/>
                        </a:rPr>
                        <a:t> </a:t>
                      </a:r>
                      <a:r>
                        <a:rPr sz="2000" spc="-10" dirty="0">
                          <a:latin typeface="Arial" panose="020B0604020202020204" pitchFamily="34" charset="0"/>
                          <a:cs typeface="Arial" panose="020B0604020202020204" pitchFamily="34" charset="0"/>
                        </a:rPr>
                        <a:t>shared</a:t>
                      </a:r>
                      <a:r>
                        <a:rPr sz="2000" spc="-5" dirty="0">
                          <a:latin typeface="Arial" panose="020B0604020202020204" pitchFamily="34" charset="0"/>
                          <a:cs typeface="Arial" panose="020B0604020202020204" pitchFamily="34" charset="0"/>
                        </a:rPr>
                        <a:t> responsibilities</a:t>
                      </a:r>
                      <a:endParaRPr sz="2000" dirty="0">
                        <a:latin typeface="Arial" panose="020B0604020202020204" pitchFamily="34" charset="0"/>
                        <a:cs typeface="Arial" panose="020B0604020202020204" pitchFamily="34" charset="0"/>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8580">
                        <a:lnSpc>
                          <a:spcPts val="2340"/>
                        </a:lnSpc>
                      </a:pPr>
                      <a:r>
                        <a:rPr sz="2000" dirty="0">
                          <a:latin typeface="Arial" panose="020B0604020202020204" pitchFamily="34" charset="0"/>
                          <a:cs typeface="Arial" panose="020B0604020202020204" pitchFamily="34" charset="0"/>
                        </a:rPr>
                        <a:t>5</a:t>
                      </a:r>
                      <a:endParaRPr sz="2000">
                        <a:latin typeface="Arial" panose="020B0604020202020204" pitchFamily="34" charset="0"/>
                        <a:cs typeface="Arial" panose="020B0604020202020204" pitchFamily="34" charset="0"/>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9215">
                        <a:lnSpc>
                          <a:spcPts val="2340"/>
                        </a:lnSpc>
                      </a:pPr>
                      <a:r>
                        <a:rPr sz="2000" dirty="0">
                          <a:latin typeface="Arial" panose="020B0604020202020204" pitchFamily="34" charset="0"/>
                          <a:cs typeface="Arial" panose="020B0604020202020204" pitchFamily="34" charset="0"/>
                        </a:rPr>
                        <a:t>5</a:t>
                      </a:r>
                      <a:endParaRPr sz="2000">
                        <a:latin typeface="Arial" panose="020B0604020202020204" pitchFamily="34" charset="0"/>
                        <a:cs typeface="Arial" panose="020B0604020202020204" pitchFamily="34" charset="0"/>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9215">
                        <a:lnSpc>
                          <a:spcPts val="2340"/>
                        </a:lnSpc>
                      </a:pPr>
                      <a:r>
                        <a:rPr sz="2000" dirty="0">
                          <a:latin typeface="Arial" panose="020B0604020202020204" pitchFamily="34" charset="0"/>
                          <a:cs typeface="Arial" panose="020B0604020202020204" pitchFamily="34" charset="0"/>
                        </a:rPr>
                        <a:t>5</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9215">
                        <a:lnSpc>
                          <a:spcPts val="2340"/>
                        </a:lnSpc>
                      </a:pPr>
                      <a:r>
                        <a:rPr sz="2000" dirty="0">
                          <a:latin typeface="Arial" panose="020B0604020202020204" pitchFamily="34" charset="0"/>
                          <a:cs typeface="Arial" panose="020B0604020202020204" pitchFamily="34" charset="0"/>
                        </a:rPr>
                        <a:t>5</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9215">
                        <a:lnSpc>
                          <a:spcPts val="2340"/>
                        </a:lnSpc>
                      </a:pPr>
                      <a:r>
                        <a:rPr sz="2000" dirty="0">
                          <a:latin typeface="Arial" panose="020B0604020202020204" pitchFamily="34" charset="0"/>
                          <a:cs typeface="Arial" panose="020B0604020202020204" pitchFamily="34" charset="0"/>
                        </a:rPr>
                        <a:t>20</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326097">
                <a:tc>
                  <a:txBody>
                    <a:bodyPr/>
                    <a:lstStyle/>
                    <a:p>
                      <a:pPr marL="124460">
                        <a:lnSpc>
                          <a:spcPts val="2340"/>
                        </a:lnSpc>
                      </a:pPr>
                      <a:r>
                        <a:rPr sz="2000" dirty="0">
                          <a:latin typeface="Arial" panose="020B0604020202020204" pitchFamily="34" charset="0"/>
                          <a:cs typeface="Arial" panose="020B0604020202020204" pitchFamily="34" charset="0"/>
                        </a:rPr>
                        <a:t>4</a:t>
                      </a:r>
                      <a:endParaRPr sz="2000">
                        <a:latin typeface="Arial" panose="020B0604020202020204" pitchFamily="34" charset="0"/>
                        <a:cs typeface="Arial" panose="020B0604020202020204" pitchFamily="34" charset="0"/>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ts val="2340"/>
                        </a:lnSpc>
                      </a:pPr>
                      <a:r>
                        <a:rPr sz="2000" spc="-15" dirty="0">
                          <a:latin typeface="Arial" panose="020B0604020202020204" pitchFamily="34" charset="0"/>
                          <a:cs typeface="Arial" panose="020B0604020202020204" pitchFamily="34" charset="0"/>
                        </a:rPr>
                        <a:t>Poor</a:t>
                      </a:r>
                      <a:r>
                        <a:rPr sz="2000" spc="-25"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supervision</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8580">
                        <a:lnSpc>
                          <a:spcPts val="2340"/>
                        </a:lnSpc>
                      </a:pPr>
                      <a:r>
                        <a:rPr sz="2000" dirty="0">
                          <a:latin typeface="Arial" panose="020B0604020202020204" pitchFamily="34" charset="0"/>
                          <a:cs typeface="Arial" panose="020B0604020202020204" pitchFamily="34" charset="0"/>
                        </a:rPr>
                        <a:t>5</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9215">
                        <a:lnSpc>
                          <a:spcPts val="2340"/>
                        </a:lnSpc>
                      </a:pPr>
                      <a:r>
                        <a:rPr sz="2000" dirty="0">
                          <a:latin typeface="Arial" panose="020B0604020202020204" pitchFamily="34" charset="0"/>
                          <a:cs typeface="Arial" panose="020B0604020202020204" pitchFamily="34" charset="0"/>
                        </a:rPr>
                        <a:t>4</a:t>
                      </a:r>
                      <a:endParaRPr sz="2000">
                        <a:latin typeface="Arial" panose="020B0604020202020204" pitchFamily="34" charset="0"/>
                        <a:cs typeface="Arial" panose="020B0604020202020204" pitchFamily="34" charset="0"/>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9215">
                        <a:lnSpc>
                          <a:spcPts val="2340"/>
                        </a:lnSpc>
                      </a:pPr>
                      <a:r>
                        <a:rPr sz="2000" dirty="0">
                          <a:latin typeface="Arial" panose="020B0604020202020204" pitchFamily="34" charset="0"/>
                          <a:cs typeface="Arial" panose="020B0604020202020204" pitchFamily="34" charset="0"/>
                        </a:rPr>
                        <a:t>4</a:t>
                      </a:r>
                      <a:endParaRPr sz="2000">
                        <a:latin typeface="Arial" panose="020B0604020202020204" pitchFamily="34" charset="0"/>
                        <a:cs typeface="Arial" panose="020B0604020202020204" pitchFamily="34" charset="0"/>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9215">
                        <a:lnSpc>
                          <a:spcPts val="2340"/>
                        </a:lnSpc>
                      </a:pPr>
                      <a:r>
                        <a:rPr sz="2000" dirty="0">
                          <a:latin typeface="Arial" panose="020B0604020202020204" pitchFamily="34" charset="0"/>
                          <a:cs typeface="Arial" panose="020B0604020202020204" pitchFamily="34" charset="0"/>
                        </a:rPr>
                        <a:t>5</a:t>
                      </a:r>
                      <a:endParaRPr sz="2000">
                        <a:latin typeface="Arial" panose="020B0604020202020204" pitchFamily="34" charset="0"/>
                        <a:cs typeface="Arial" panose="020B0604020202020204" pitchFamily="34" charset="0"/>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9215">
                        <a:lnSpc>
                          <a:spcPts val="2340"/>
                        </a:lnSpc>
                      </a:pPr>
                      <a:r>
                        <a:rPr sz="2000" dirty="0">
                          <a:latin typeface="Arial" panose="020B0604020202020204" pitchFamily="34" charset="0"/>
                          <a:cs typeface="Arial" panose="020B0604020202020204" pitchFamily="34" charset="0"/>
                        </a:rPr>
                        <a:t>18</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220911717"/>
      </p:ext>
    </p:extLst>
  </p:cSld>
  <p:clrMapOvr>
    <a:masterClrMapping/>
  </p:clrMapOvr>
</p:sld>
</file>

<file path=ppt/theme/theme1.xml><?xml version="1.0" encoding="utf-8"?>
<a:theme xmlns:a="http://schemas.openxmlformats.org/drawingml/2006/main" name="Office Theme">
  <a:themeElements>
    <a:clrScheme name="Custom 8">
      <a:dk1>
        <a:srgbClr val="1B1B1B"/>
      </a:dk1>
      <a:lt1>
        <a:srgbClr val="FFFFFF"/>
      </a:lt1>
      <a:dk2>
        <a:srgbClr val="052049"/>
      </a:dk2>
      <a:lt2>
        <a:srgbClr val="E7E6E6"/>
      </a:lt2>
      <a:accent1>
        <a:srgbClr val="18A3AC"/>
      </a:accent1>
      <a:accent2>
        <a:srgbClr val="052049"/>
      </a:accent2>
      <a:accent3>
        <a:srgbClr val="F38024"/>
      </a:accent3>
      <a:accent4>
        <a:srgbClr val="FFDD00"/>
      </a:accent4>
      <a:accent5>
        <a:srgbClr val="90BD30"/>
      </a:accent5>
      <a:accent6>
        <a:srgbClr val="178CCB"/>
      </a:accent6>
      <a:hlink>
        <a:srgbClr val="16A3AB"/>
      </a:hlink>
      <a:folHlink>
        <a:srgbClr val="F27F25"/>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622</TotalTime>
  <Words>1155</Words>
  <Application>Microsoft Macintosh PowerPoint</Application>
  <PresentationFormat>Widescreen</PresentationFormat>
  <Paragraphs>225</Paragraphs>
  <Slides>17</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Garamond</vt:lpstr>
      <vt:lpstr>Office Theme</vt:lpstr>
      <vt:lpstr>Module 2: Challenge and Opportunity Prioritization Techniques</vt:lpstr>
      <vt:lpstr>Prioritization: Which underlying causes of the problem should we focus on first?</vt:lpstr>
      <vt:lpstr>Possible Criteria for Prioritization</vt:lpstr>
      <vt:lpstr>Other Key Aspects</vt:lpstr>
      <vt:lpstr>The Pareto Principle: The 80/20 Rule</vt:lpstr>
      <vt:lpstr>When to Use the Pareto Principle</vt:lpstr>
      <vt:lpstr>HIV Pareto Chart Example: Failure of Clients to Receive Their 6 Month Viral Load Test</vt:lpstr>
      <vt:lpstr>Setting Priorities with a Decision Matrix</vt:lpstr>
      <vt:lpstr>Management Issues Example</vt:lpstr>
      <vt:lpstr>Case Management Example</vt:lpstr>
      <vt:lpstr>Prioritisation is Key: Start With Low Hanging Fruit</vt:lpstr>
      <vt:lpstr>Very Effective/ Low Cost  Very Effective/ High Cost</vt:lpstr>
      <vt:lpstr>Summary of Quality Improvement Techniques</vt:lpstr>
      <vt:lpstr>Group Work Session to Prioritize Challenges </vt:lpstr>
      <vt:lpstr>Individual Task</vt:lpstr>
      <vt:lpstr>Purpose of Friendly Consulting</vt:lpstr>
      <vt:lpstr>Goals of Friendly Consulting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Anne Spencer</dc:creator>
  <cp:lastModifiedBy>Chung, Amanda</cp:lastModifiedBy>
  <cp:revision>68</cp:revision>
  <dcterms:created xsi:type="dcterms:W3CDTF">2020-11-04T17:51:28Z</dcterms:created>
  <dcterms:modified xsi:type="dcterms:W3CDTF">2021-02-12T17:52:48Z</dcterms:modified>
</cp:coreProperties>
</file>