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29" r:id="rId2"/>
    <p:sldId id="585" r:id="rId3"/>
    <p:sldId id="574" r:id="rId4"/>
    <p:sldId id="577" r:id="rId5"/>
    <p:sldId id="571" r:id="rId6"/>
    <p:sldId id="575" r:id="rId7"/>
    <p:sldId id="584" r:id="rId8"/>
    <p:sldId id="586" r:id="rId9"/>
    <p:sldId id="587" r:id="rId10"/>
    <p:sldId id="588" r:id="rId11"/>
    <p:sldId id="589" r:id="rId12"/>
    <p:sldId id="590" r:id="rId13"/>
    <p:sldId id="591" r:id="rId14"/>
    <p:sldId id="592" r:id="rId15"/>
    <p:sldId id="593" r:id="rId16"/>
    <p:sldId id="594" r:id="rId17"/>
    <p:sldId id="595" r:id="rId18"/>
    <p:sldId id="596" r:id="rId19"/>
    <p:sldId id="597" r:id="rId20"/>
    <p:sldId id="598" r:id="rId21"/>
    <p:sldId id="599" r:id="rId22"/>
    <p:sldId id="600" r:id="rId23"/>
    <p:sldId id="601" r:id="rId24"/>
    <p:sldId id="602" r:id="rId25"/>
    <p:sldId id="603" r:id="rId26"/>
    <p:sldId id="604" r:id="rId27"/>
    <p:sldId id="6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334"/>
    <a:srgbClr val="0C5256"/>
    <a:srgbClr val="F3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095DD-6320-4726-B970-85DB51D747DC}" v="18" dt="2021-01-20T23:54:15.155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44"/>
    <p:restoredTop sz="96327"/>
  </p:normalViewPr>
  <p:slideViewPr>
    <p:cSldViewPr snapToGrid="0" snapToObjects="1">
      <p:cViewPr varScale="1">
        <p:scale>
          <a:sx n="71" d="100"/>
          <a:sy n="71" d="100"/>
        </p:scale>
        <p:origin x="168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19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Chung" userId="n++BS6heqrZajIoLVHpZ6enifD4Vkjk3eg74OsrWLpQ=" providerId="None" clId="Web-{AB8095DD-6320-4726-B970-85DB51D747DC}"/>
    <pc:docChg chg="modSld">
      <pc:chgData name="Amanda Chung" userId="n++BS6heqrZajIoLVHpZ6enifD4Vkjk3eg74OsrWLpQ=" providerId="None" clId="Web-{AB8095DD-6320-4726-B970-85DB51D747DC}" dt="2021-01-20T23:54:15.155" v="8" actId="1076"/>
      <pc:docMkLst>
        <pc:docMk/>
      </pc:docMkLst>
      <pc:sldChg chg="modSp">
        <pc:chgData name="Amanda Chung" userId="n++BS6heqrZajIoLVHpZ6enifD4Vkjk3eg74OsrWLpQ=" providerId="None" clId="Web-{AB8095DD-6320-4726-B970-85DB51D747DC}" dt="2021-01-20T23:53:14.513" v="3" actId="20577"/>
        <pc:sldMkLst>
          <pc:docMk/>
          <pc:sldMk cId="3184180671" sldId="588"/>
        </pc:sldMkLst>
        <pc:spChg chg="mod">
          <ac:chgData name="Amanda Chung" userId="n++BS6heqrZajIoLVHpZ6enifD4Vkjk3eg74OsrWLpQ=" providerId="None" clId="Web-{AB8095DD-6320-4726-B970-85DB51D747DC}" dt="2021-01-20T23:53:14.513" v="3" actId="20577"/>
          <ac:spMkLst>
            <pc:docMk/>
            <pc:sldMk cId="3184180671" sldId="588"/>
            <ac:spMk id="2" creationId="{B4CE6B3D-D840-5C4C-A364-33535C0C40E6}"/>
          </ac:spMkLst>
        </pc:spChg>
      </pc:sldChg>
      <pc:sldChg chg="modSp">
        <pc:chgData name="Amanda Chung" userId="n++BS6heqrZajIoLVHpZ6enifD4Vkjk3eg74OsrWLpQ=" providerId="None" clId="Web-{AB8095DD-6320-4726-B970-85DB51D747DC}" dt="2021-01-20T23:53:35.998" v="6" actId="20577"/>
        <pc:sldMkLst>
          <pc:docMk/>
          <pc:sldMk cId="1815370735" sldId="594"/>
        </pc:sldMkLst>
        <pc:spChg chg="mod">
          <ac:chgData name="Amanda Chung" userId="n++BS6heqrZajIoLVHpZ6enifD4Vkjk3eg74OsrWLpQ=" providerId="None" clId="Web-{AB8095DD-6320-4726-B970-85DB51D747DC}" dt="2021-01-20T23:53:30.014" v="4" actId="20577"/>
          <ac:spMkLst>
            <pc:docMk/>
            <pc:sldMk cId="1815370735" sldId="594"/>
            <ac:spMk id="2" creationId="{F2E6832F-0187-D643-8D5C-4D28B9F1A034}"/>
          </ac:spMkLst>
        </pc:spChg>
        <pc:spChg chg="mod">
          <ac:chgData name="Amanda Chung" userId="n++BS6heqrZajIoLVHpZ6enifD4Vkjk3eg74OsrWLpQ=" providerId="None" clId="Web-{AB8095DD-6320-4726-B970-85DB51D747DC}" dt="2021-01-20T23:53:35.998" v="6" actId="20577"/>
          <ac:spMkLst>
            <pc:docMk/>
            <pc:sldMk cId="1815370735" sldId="594"/>
            <ac:spMk id="3" creationId="{F0EF92FE-2C06-EB43-8017-15DE8EDF7D0A}"/>
          </ac:spMkLst>
        </pc:spChg>
      </pc:sldChg>
      <pc:sldChg chg="modSp">
        <pc:chgData name="Amanda Chung" userId="n++BS6heqrZajIoLVHpZ6enifD4Vkjk3eg74OsrWLpQ=" providerId="None" clId="Web-{AB8095DD-6320-4726-B970-85DB51D747DC}" dt="2021-01-20T23:54:06.358" v="7" actId="1076"/>
        <pc:sldMkLst>
          <pc:docMk/>
          <pc:sldMk cId="3229618855" sldId="601"/>
        </pc:sldMkLst>
        <pc:spChg chg="mod">
          <ac:chgData name="Amanda Chung" userId="n++BS6heqrZajIoLVHpZ6enifD4Vkjk3eg74OsrWLpQ=" providerId="None" clId="Web-{AB8095DD-6320-4726-B970-85DB51D747DC}" dt="2021-01-20T23:54:06.358" v="7" actId="1076"/>
          <ac:spMkLst>
            <pc:docMk/>
            <pc:sldMk cId="3229618855" sldId="601"/>
            <ac:spMk id="49" creationId="{93B23274-A597-1049-B0D8-197719105388}"/>
          </ac:spMkLst>
        </pc:spChg>
      </pc:sldChg>
      <pc:sldChg chg="modSp">
        <pc:chgData name="Amanda Chung" userId="n++BS6heqrZajIoLVHpZ6enifD4Vkjk3eg74OsrWLpQ=" providerId="None" clId="Web-{AB8095DD-6320-4726-B970-85DB51D747DC}" dt="2021-01-20T23:54:15.155" v="8" actId="1076"/>
        <pc:sldMkLst>
          <pc:docMk/>
          <pc:sldMk cId="1381869928" sldId="602"/>
        </pc:sldMkLst>
        <pc:spChg chg="mod">
          <ac:chgData name="Amanda Chung" userId="n++BS6heqrZajIoLVHpZ6enifD4Vkjk3eg74OsrWLpQ=" providerId="None" clId="Web-{AB8095DD-6320-4726-B970-85DB51D747DC}" dt="2021-01-20T23:54:15.155" v="8" actId="1076"/>
          <ac:spMkLst>
            <pc:docMk/>
            <pc:sldMk cId="1381869928" sldId="602"/>
            <ac:spMk id="49" creationId="{93B23274-A597-1049-B0D8-19771910538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32475A-93D8-EC4E-95F0-8EF39C6BCC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4E9BD-73A3-B045-94CE-E1D9C1260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8F8A-772C-4A48-96EE-B83479236DB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F4FB9-B1C5-0C4B-8F11-8FC5786550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9AF96-203E-694D-8CC6-26781E1CC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007-96B1-C94B-9C26-F6086340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9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B66-FA88-5848-9807-6C9240FD999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DE1C3-5609-6E49-918C-DC832EA8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3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8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</a:t>
            </a:r>
            <a:r>
              <a:rPr lang="en-US" baseline="0" dirty="0"/>
              <a:t> order to set the stage and make sure we are all working from the same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Monitoring</a:t>
            </a:r>
            <a:r>
              <a:rPr lang="en-US" baseline="0" dirty="0"/>
              <a:t> </a:t>
            </a:r>
            <a:r>
              <a:rPr lang="en-US" dirty="0"/>
              <a:t>is a</a:t>
            </a:r>
            <a:r>
              <a:rPr lang="en-US" baseline="0" dirty="0"/>
              <a:t> continuous, ongoing process involving the collection of data at multiple points during a planning cycle, starts with the collection of baseline data at the beginning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Evaluation is an exercise done at the end of a program to help you understand how and to what extent a program is responsible for particular results, requires the collection of data at baseline and at the end of a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Formal evaluation involves a control or comparison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the absence of that, we can say the work of the Task Team contributed to any resulting change but cannot fully attribute those changes to your work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Monitoring should be done at every stage with data collected, analyzed, and used on a continuous basis.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benchmark</a:t>
            </a:r>
            <a:r>
              <a:rPr lang="en-US" baseline="0" dirty="0"/>
              <a:t> from which you can measure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4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6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would like to hear from each task team how they went about selecting indictors.</a:t>
            </a:r>
          </a:p>
          <a:p>
            <a:endParaRPr lang="en-US" dirty="0"/>
          </a:p>
          <a:p>
            <a:r>
              <a:rPr lang="en-US" dirty="0"/>
              <a:t>Practical: can be collected on a timely basis and at a reasonable cost</a:t>
            </a:r>
          </a:p>
          <a:p>
            <a:r>
              <a:rPr lang="en-US" dirty="0"/>
              <a:t>Independent:</a:t>
            </a:r>
            <a:r>
              <a:rPr lang="en-US" baseline="0" dirty="0"/>
              <a:t> non-directional, can vary in any direction, e.g. # of people using LLINs rather than an increase in the # of people using LLINs</a:t>
            </a:r>
          </a:p>
          <a:p>
            <a:r>
              <a:rPr lang="en-US" baseline="0" dirty="0"/>
              <a:t>Reliable: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measured repeatedly with precision by different people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Relevant: extent to which a result can be attributed to an activity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Linkage of action plan indicators to national, regional, global indicators: Henry will cover this.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7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028D97-F53E-0C46-8283-D36CA75076E6}"/>
              </a:ext>
            </a:extLst>
          </p:cNvPr>
          <p:cNvSpPr/>
          <p:nvPr userDrawn="1"/>
        </p:nvSpPr>
        <p:spPr>
          <a:xfrm>
            <a:off x="2167118" y="-162401"/>
            <a:ext cx="2103120" cy="21031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272" y="1884363"/>
            <a:ext cx="654913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327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57D24-DB77-C447-A79F-373435A6DCB5}"/>
              </a:ext>
            </a:extLst>
          </p:cNvPr>
          <p:cNvSpPr txBox="1"/>
          <p:nvPr userDrawn="1"/>
        </p:nvSpPr>
        <p:spPr>
          <a:xfrm>
            <a:off x="4843272" y="1046639"/>
            <a:ext cx="402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/>
                </a:solidFill>
              </a:rPr>
              <a:t>UCSF</a:t>
            </a:r>
            <a:r>
              <a:rPr lang="en-US" baseline="0" dirty="0">
                <a:solidFill>
                  <a:schemeClr val="tx2"/>
                </a:solidFill>
              </a:rPr>
              <a:t> M</a:t>
            </a:r>
            <a:r>
              <a:rPr lang="en-US" dirty="0">
                <a:solidFill>
                  <a:schemeClr val="tx2"/>
                </a:solidFill>
              </a:rPr>
              <a:t>alaria Elimination Initiative (MEI)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20" name="Picture 19" descr="A picture containing person, indoor, hospital room, working&#10;&#10;Description automatically generated">
            <a:extLst>
              <a:ext uri="{FF2B5EF4-FFF2-40B4-BE49-F238E27FC236}">
                <a16:creationId xmlns:a16="http://schemas.microsoft.com/office/drawing/2014/main" id="{B565ED17-A59C-C843-8BE5-10FF474A2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pic>
        <p:nvPicPr>
          <p:cNvPr id="8" name="Picture 7" descr="Baby tested Zambia.jpg">
            <a:extLst>
              <a:ext uri="{FF2B5EF4-FFF2-40B4-BE49-F238E27FC236}">
                <a16:creationId xmlns:a16="http://schemas.microsoft.com/office/drawing/2014/main" id="{810C5130-32D1-A440-B2E1-C31C32ADC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7436" b="2623"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7C35E9-D23C-2543-AD73-EAA9DCBC0BE3}"/>
              </a:ext>
            </a:extLst>
          </p:cNvPr>
          <p:cNvSpPr/>
          <p:nvPr userDrawn="1"/>
        </p:nvSpPr>
        <p:spPr>
          <a:xfrm>
            <a:off x="-352562" y="3505359"/>
            <a:ext cx="2702718" cy="2702718"/>
          </a:xfrm>
          <a:prstGeom prst="ellipse">
            <a:avLst/>
          </a:prstGeom>
          <a:solidFill>
            <a:srgbClr val="F3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0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31513" y="1598038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5565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823576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655896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55896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553907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350603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50603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248614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0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8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109583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51012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72462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87853-C800-4346-8C5B-329A4360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CF87D-7A79-7540-A6D9-5C4FE492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55ACE-0800-7D4B-9318-3BCB539A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001A-88E7-2A40-8232-35E2AD22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5B3A5-96F8-8942-AF26-4CD0A44AB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B53D6-DA9F-504C-A55F-711748B9C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7E99FC-5F77-0949-A309-AD62F86B2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610522"/>
            <a:ext cx="9164037" cy="277958"/>
          </a:xfrm>
          <a:prstGeom prst="rect">
            <a:avLst/>
          </a:prstGeom>
        </p:spPr>
        <p:txBody>
          <a:bodyPr/>
          <a:lstStyle>
            <a:lvl1pPr algn="l">
              <a:defRPr sz="9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091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6D8D-209F-FE4C-A7FA-AEBF2763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55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0279-0363-3F48-B4BC-B94BEE8D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A15C-DF7C-E647-99B7-862378CB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BC842-3116-C24D-A7DE-0A05881C4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FA324-550D-FE46-8BD2-346F452A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06C6D-AC6A-6D4F-A7EF-EB41E36D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0302F-F53E-284F-B6D8-75A48035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2B61-2ACF-324D-AC7C-D7A77389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3A83-3641-874E-935B-FE6A39E3B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A5B95-D4F7-0242-8B81-5767BA226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27681-864A-5541-B9A7-B582B49D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58A88-D7FD-4848-B18F-E71FAA7B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82DF-A336-FE46-B747-4510CF45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lthworkers distributing medicine Kenya.jpg"/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79920"/>
            <a:ext cx="12192000" cy="4378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17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87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1540"/>
            <a:ext cx="10037233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0"/>
            <a:ext cx="9513036" cy="370610"/>
          </a:xfrm>
        </p:spPr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GLOBAL HEALTH GROUP’S MALARIA ELIMINATION INITIATIVE (MEI)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89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frica_Trip_June_2011-3 102 (1).jpg"/>
          <p:cNvPicPr>
            <a:picLocks noChangeAspect="1"/>
          </p:cNvPicPr>
          <p:nvPr userDrawn="1"/>
        </p:nvPicPr>
        <p:blipFill rotWithShape="1"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2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96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4CCB3-CC22-4240-8E0C-E279038D089D}"/>
              </a:ext>
            </a:extLst>
          </p:cNvPr>
          <p:cNvSpPr/>
          <p:nvPr userDrawn="1"/>
        </p:nvSpPr>
        <p:spPr>
          <a:xfrm>
            <a:off x="-2041512" y="1033153"/>
            <a:ext cx="6494759" cy="631767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432" y="1884363"/>
            <a:ext cx="6549136" cy="2387600"/>
          </a:xfrm>
        </p:spPr>
        <p:txBody>
          <a:bodyPr anchor="b"/>
          <a:lstStyle>
            <a:lvl1pPr algn="l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43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5F3FAA-2F95-1643-8351-10F5AE4DE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304" y="-783771"/>
            <a:ext cx="7430393" cy="7433954"/>
          </a:xfrm>
          <a:prstGeom prst="ellipse">
            <a:avLst/>
          </a:prstGeom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5107607" y="1373404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140" y="1884363"/>
            <a:ext cx="11098428" cy="2022619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98906" y="5727412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CE3E04B4-7A84-DD40-9090-E7E05FF3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545BFA-F216-9845-8C49-D2DB2B56C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333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400" y="1397480"/>
            <a:ext cx="10575913" cy="2387600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400" y="3877155"/>
            <a:ext cx="1057591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87551" y="5819487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304721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846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1CA0D-62A4-9749-B432-3FB7A6B5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488" y="1212027"/>
            <a:ext cx="11388725" cy="4953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48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2E09D5-A1EB-B341-BD80-46CA34CAF6D6}"/>
              </a:ext>
            </a:extLst>
          </p:cNvPr>
          <p:cNvSpPr/>
          <p:nvPr userDrawn="1"/>
        </p:nvSpPr>
        <p:spPr>
          <a:xfrm>
            <a:off x="461272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64CBB-4813-1745-93AE-4B0B327EB08C}"/>
              </a:ext>
            </a:extLst>
          </p:cNvPr>
          <p:cNvSpPr/>
          <p:nvPr userDrawn="1"/>
        </p:nvSpPr>
        <p:spPr>
          <a:xfrm>
            <a:off x="508399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CA73-8D05-5745-ACB4-5190C58D0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899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C1EF3-5D8A-DB47-8B5E-4166F46CB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899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40B30-55AC-634E-80AC-88004EDC7969}"/>
              </a:ext>
            </a:extLst>
          </p:cNvPr>
          <p:cNvSpPr/>
          <p:nvPr userDrawn="1"/>
        </p:nvSpPr>
        <p:spPr>
          <a:xfrm>
            <a:off x="6125800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5B10-A55D-9B43-A902-CB1F4F2004C4}"/>
              </a:ext>
            </a:extLst>
          </p:cNvPr>
          <p:cNvSpPr/>
          <p:nvPr userDrawn="1"/>
        </p:nvSpPr>
        <p:spPr>
          <a:xfrm>
            <a:off x="6172927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32301C-63F0-4D46-8F52-E82DA78526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20427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387F4EA-6F24-524C-A572-5AD8E412FD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20427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23300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83422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7474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75485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35316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5316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33327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416909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16909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314920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4A966-8D60-BC4D-B2C4-F347081B720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0573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7205372-CDF1-F24B-94C7-EBFDAA3834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2562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5B411C1-65E1-F346-A3EF-7A98EC489A6F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90573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0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5F001-4DBA-1B48-928E-702934A3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08669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62B32-C202-7248-821B-35371D1D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886" y="1825625"/>
            <a:ext cx="108669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9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9" r:id="rId4"/>
    <p:sldLayoutId id="2147483661" r:id="rId5"/>
    <p:sldLayoutId id="2147483666" r:id="rId6"/>
    <p:sldLayoutId id="2147483650" r:id="rId7"/>
    <p:sldLayoutId id="2147483653" r:id="rId8"/>
    <p:sldLayoutId id="2147483667" r:id="rId9"/>
    <p:sldLayoutId id="2147483668" r:id="rId10"/>
    <p:sldLayoutId id="2147483663" r:id="rId11"/>
    <p:sldLayoutId id="2147483664" r:id="rId12"/>
    <p:sldLayoutId id="2147483665" r:id="rId13"/>
    <p:sldLayoutId id="2147483655" r:id="rId14"/>
    <p:sldLayoutId id="2147483652" r:id="rId15"/>
    <p:sldLayoutId id="2147483654" r:id="rId16"/>
    <p:sldLayoutId id="2147483656" r:id="rId17"/>
    <p:sldLayoutId id="2147483657" r:id="rId18"/>
    <p:sldLayoutId id="2147483670" r:id="rId19"/>
    <p:sldLayoutId id="2147483671" r:id="rId20"/>
    <p:sldLayoutId id="2147483672" r:id="rId21"/>
    <p:sldLayoutId id="214748367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en-US" sz="4000" dirty="0"/>
              <a:t>Module 3: Solution Generation and Challenge Resolution</a:t>
            </a:r>
          </a:p>
        </p:txBody>
      </p:sp>
    </p:spTree>
    <p:extLst>
      <p:ext uri="{BB962C8B-B14F-4D97-AF65-F5344CB8AC3E}">
        <p14:creationId xmlns:p14="http://schemas.microsoft.com/office/powerpoint/2010/main" val="40193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6B3D-D840-5C4C-A364-33535C0C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Activity: </a:t>
            </a:r>
            <a:r>
              <a:rPr lang="en-US" spc="-5" dirty="0"/>
              <a:t>Types </a:t>
            </a:r>
            <a:r>
              <a:rPr lang="en-US" dirty="0"/>
              <a:t>of</a:t>
            </a:r>
            <a:r>
              <a:rPr lang="en-US" spc="-75"/>
              <a:t> D</a:t>
            </a:r>
            <a:r>
              <a:rPr lang="en-US"/>
              <a:t>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723E-BE1F-E04E-9E87-1250990FD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10 minutes discussion, 10 minutes feedback</a:t>
            </a:r>
          </a:p>
          <a:p>
            <a:r>
              <a:rPr lang="en-US" dirty="0"/>
              <a:t>Step 1: Form small groups</a:t>
            </a:r>
          </a:p>
          <a:p>
            <a:r>
              <a:rPr lang="en-US" dirty="0"/>
              <a:t>Step 2: Select 2 people (Scribe/ Presenter) in your small group</a:t>
            </a:r>
          </a:p>
          <a:p>
            <a:r>
              <a:rPr lang="en-US" dirty="0"/>
              <a:t>Step 3: Members of each small group should work together to come up with examples of quantitate and qualitative data</a:t>
            </a:r>
          </a:p>
          <a:p>
            <a:r>
              <a:rPr lang="en-US" dirty="0"/>
              <a:t>Step 4: The Scribe is responsible for writing the examples agreed upon</a:t>
            </a:r>
          </a:p>
          <a:p>
            <a:r>
              <a:rPr lang="en-US" dirty="0"/>
              <a:t>Step 5: The Presenter is responsible for reporting back to the larger group</a:t>
            </a:r>
          </a:p>
          <a:p>
            <a:r>
              <a:rPr lang="en-US" dirty="0"/>
              <a:t>The group with the most examples wins!</a:t>
            </a:r>
          </a:p>
        </p:txBody>
      </p:sp>
    </p:spTree>
    <p:extLst>
      <p:ext uri="{BB962C8B-B14F-4D97-AF65-F5344CB8AC3E}">
        <p14:creationId xmlns:p14="http://schemas.microsoft.com/office/powerpoint/2010/main" val="318418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7901-E560-BF48-8FBA-B650E904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Measurement and Quality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D1950-914B-BC4E-8685-A14387AD9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can’t improve what you can’t measure.</a:t>
            </a:r>
          </a:p>
        </p:txBody>
      </p:sp>
    </p:spTree>
    <p:extLst>
      <p:ext uri="{BB962C8B-B14F-4D97-AF65-F5344CB8AC3E}">
        <p14:creationId xmlns:p14="http://schemas.microsoft.com/office/powerpoint/2010/main" val="410550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70569-40DB-044E-AF5E-B443D4DF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</a:t>
            </a:r>
            <a:r>
              <a:rPr lang="en-US" spc="-25" dirty="0"/>
              <a:t> </a:t>
            </a:r>
            <a:r>
              <a:rPr lang="en-US" dirty="0"/>
              <a:t>to</a:t>
            </a:r>
            <a:r>
              <a:rPr lang="en-US" spc="5" dirty="0"/>
              <a:t> M</a:t>
            </a:r>
            <a:r>
              <a:rPr lang="en-US" dirty="0"/>
              <a:t>easure in Health</a:t>
            </a:r>
            <a:r>
              <a:rPr lang="en-US" spc="-105" dirty="0"/>
              <a:t> C</a:t>
            </a:r>
            <a:r>
              <a:rPr lang="en-US" dirty="0"/>
              <a:t>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0360-4E11-9448-B68B-A99DBE2EA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shows where the challenges are</a:t>
            </a:r>
          </a:p>
          <a:p>
            <a:r>
              <a:rPr lang="en-US" dirty="0"/>
              <a:t>It shows whether there is improvement</a:t>
            </a:r>
          </a:p>
          <a:p>
            <a:r>
              <a:rPr lang="en-US" dirty="0"/>
              <a:t>Separates what you think is happening from what really is happening</a:t>
            </a:r>
          </a:p>
          <a:p>
            <a:r>
              <a:rPr lang="en-US" dirty="0"/>
              <a:t>Shows the starting point</a:t>
            </a:r>
          </a:p>
          <a:p>
            <a:r>
              <a:rPr lang="en-US" dirty="0"/>
              <a:t>Helps in identifying problems as they appear</a:t>
            </a:r>
          </a:p>
          <a:p>
            <a:r>
              <a:rPr lang="en-US" dirty="0"/>
              <a:t>Allows for comparison across healthcare facilities and regions</a:t>
            </a:r>
          </a:p>
        </p:txBody>
      </p:sp>
    </p:spTree>
    <p:extLst>
      <p:ext uri="{BB962C8B-B14F-4D97-AF65-F5344CB8AC3E}">
        <p14:creationId xmlns:p14="http://schemas.microsoft.com/office/powerpoint/2010/main" val="131647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8497-73E4-5C45-8A21-8088881C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Measurement vs.</a:t>
            </a:r>
            <a:r>
              <a:rPr lang="en-US" spc="-85" dirty="0"/>
              <a:t> </a:t>
            </a:r>
            <a:r>
              <a:rPr lang="en-US" spc="-5" dirty="0"/>
              <a:t>Standards </a:t>
            </a:r>
            <a:r>
              <a:rPr lang="en-US" dirty="0"/>
              <a:t>of</a:t>
            </a:r>
            <a:r>
              <a:rPr lang="en-US" spc="-5" dirty="0"/>
              <a:t> C</a:t>
            </a:r>
            <a:r>
              <a:rPr lang="en-US" dirty="0"/>
              <a:t>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CBDA6-D892-D54C-95DB-2F6E39A7A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measurement = an indication of the healthcare organization’s performance</a:t>
            </a:r>
          </a:p>
          <a:p>
            <a:r>
              <a:rPr lang="en-US" dirty="0"/>
              <a:t>Standard of care = the expected quality of care that should be given to everyone</a:t>
            </a:r>
          </a:p>
        </p:txBody>
      </p:sp>
    </p:spTree>
    <p:extLst>
      <p:ext uri="{BB962C8B-B14F-4D97-AF65-F5344CB8AC3E}">
        <p14:creationId xmlns:p14="http://schemas.microsoft.com/office/powerpoint/2010/main" val="46179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36D8-5093-BE4F-8F3B-7F549C40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indicator?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8F10E-4ACE-B246-907A-8C00A10D1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Shows the true state or level of something</a:t>
            </a:r>
          </a:p>
          <a:p>
            <a:r>
              <a:rPr lang="en-US" dirty="0"/>
              <a:t>There are different types of indicators such as: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Speed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398674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AB27-8034-104B-B85D-98DEC758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spc="-5" dirty="0"/>
              <a:t>a quality</a:t>
            </a:r>
            <a:r>
              <a:rPr lang="en-US" spc="-35" dirty="0"/>
              <a:t> </a:t>
            </a:r>
            <a:r>
              <a:rPr lang="en-US" spc="-5" dirty="0"/>
              <a:t>indicator?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5819D-DC14-1E43-8EE0-8F08A320E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quality indicator shows what is happening and if the set of standards are met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IRS of all targeted structures 100%</a:t>
            </a:r>
          </a:p>
          <a:p>
            <a:pPr lvl="1"/>
            <a:r>
              <a:rPr lang="en-US" dirty="0"/>
              <a:t>Test all suspected malaria cases 100%</a:t>
            </a:r>
          </a:p>
          <a:p>
            <a:pPr lvl="1"/>
            <a:r>
              <a:rPr lang="en-US" dirty="0"/>
              <a:t>Treat all confirmed malaria cases 100%</a:t>
            </a:r>
          </a:p>
        </p:txBody>
      </p:sp>
    </p:spTree>
    <p:extLst>
      <p:ext uri="{BB962C8B-B14F-4D97-AF65-F5344CB8AC3E}">
        <p14:creationId xmlns:p14="http://schemas.microsoft.com/office/powerpoint/2010/main" val="133502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832F-0187-D643-8D5C-4D28B9F1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a </a:t>
            </a:r>
            <a:r>
              <a:rPr lang="en-US" spc="-5" dirty="0"/>
              <a:t>Good Quality </a:t>
            </a:r>
            <a:r>
              <a:rPr lang="en-US" dirty="0"/>
              <a:t>of</a:t>
            </a:r>
            <a:r>
              <a:rPr lang="en-US" spc="-55"/>
              <a:t> C</a:t>
            </a:r>
            <a:r>
              <a:rPr lang="en-US"/>
              <a:t>are </a:t>
            </a:r>
            <a:r>
              <a:rPr lang="en-US" spc="-5"/>
              <a:t>Indicator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F92FE-2C06-EB43-8017-15DE8EDF7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Relevance </a:t>
            </a:r>
          </a:p>
          <a:p>
            <a:pPr lvl="1"/>
            <a:r>
              <a:rPr lang="en-US" dirty="0">
                <a:latin typeface="Arial"/>
                <a:cs typeface="Arial"/>
              </a:rPr>
              <a:t>Does the indicator relate to a condition that occurs frequently or have a great impact on your </a:t>
            </a:r>
            <a:r>
              <a:rPr lang="en-US">
                <a:latin typeface="Arial"/>
                <a:cs typeface="Arial"/>
              </a:rPr>
              <a:t>program?</a:t>
            </a:r>
          </a:p>
          <a:p>
            <a:r>
              <a:rPr lang="en-US" dirty="0"/>
              <a:t>Measurability</a:t>
            </a:r>
          </a:p>
          <a:p>
            <a:pPr lvl="1"/>
            <a:r>
              <a:rPr lang="en-US" dirty="0"/>
              <a:t>Can the indicator realistically and efficiently be measured?</a:t>
            </a:r>
          </a:p>
          <a:p>
            <a:r>
              <a:rPr lang="en-US" dirty="0"/>
              <a:t>Accuracy</a:t>
            </a:r>
          </a:p>
          <a:p>
            <a:pPr lvl="1"/>
            <a:r>
              <a:rPr lang="en-US" dirty="0"/>
              <a:t>Is the indicator based on acceptable standards or guidelines?</a:t>
            </a:r>
          </a:p>
          <a:p>
            <a:r>
              <a:rPr lang="en-US" dirty="0"/>
              <a:t>Achievable</a:t>
            </a:r>
          </a:p>
          <a:p>
            <a:pPr lvl="1"/>
            <a:r>
              <a:rPr lang="en-US" dirty="0"/>
              <a:t>Can the performance rate associated with the indicator realistically be improved?</a:t>
            </a:r>
          </a:p>
          <a:p>
            <a:r>
              <a:rPr lang="en-US" dirty="0"/>
              <a:t>Time bound</a:t>
            </a:r>
          </a:p>
          <a:p>
            <a:pPr lvl="1"/>
            <a:r>
              <a:rPr lang="en-US" dirty="0"/>
              <a:t>Does it apply to services provided within a defined period?</a:t>
            </a:r>
          </a:p>
        </p:txBody>
      </p:sp>
    </p:spTree>
    <p:extLst>
      <p:ext uri="{BB962C8B-B14F-4D97-AF65-F5344CB8AC3E}">
        <p14:creationId xmlns:p14="http://schemas.microsoft.com/office/powerpoint/2010/main" val="181537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CD3C-6878-2B4D-9E18-B4B847A0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Development </a:t>
            </a:r>
            <a:r>
              <a:rPr lang="en-US" dirty="0"/>
              <a:t>of an</a:t>
            </a:r>
            <a:r>
              <a:rPr lang="en-US" spc="-80" dirty="0"/>
              <a:t> </a:t>
            </a:r>
            <a:r>
              <a:rPr lang="en-US" spc="-5" dirty="0"/>
              <a:t>Indicator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18B8-26DC-3148-89D5-365741C81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 the reasonable requirement for care</a:t>
            </a:r>
          </a:p>
          <a:p>
            <a:r>
              <a:rPr lang="en-US" dirty="0"/>
              <a:t>Define the measurement population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Age	</a:t>
            </a:r>
          </a:p>
          <a:p>
            <a:r>
              <a:rPr lang="en-US" dirty="0"/>
              <a:t>Define the time-frame</a:t>
            </a:r>
          </a:p>
          <a:p>
            <a:pPr lvl="1"/>
            <a:r>
              <a:rPr lang="en-US" dirty="0"/>
              <a:t>1 week</a:t>
            </a:r>
          </a:p>
          <a:p>
            <a:pPr lvl="1"/>
            <a:r>
              <a:rPr lang="en-US" dirty="0"/>
              <a:t>3 months</a:t>
            </a:r>
          </a:p>
          <a:p>
            <a:r>
              <a:rPr lang="en-US" dirty="0"/>
              <a:t>Define the indicator as a question</a:t>
            </a:r>
          </a:p>
          <a:p>
            <a:pPr lvl="1"/>
            <a:r>
              <a:rPr lang="en-US" dirty="0"/>
              <a:t>What is the Hepatitis B vaccination coverage of health care workers in the facility or region?</a:t>
            </a:r>
          </a:p>
        </p:txBody>
      </p:sp>
    </p:spTree>
    <p:extLst>
      <p:ext uri="{BB962C8B-B14F-4D97-AF65-F5344CB8AC3E}">
        <p14:creationId xmlns:p14="http://schemas.microsoft.com/office/powerpoint/2010/main" val="302416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0318-BD2F-BC46-85E0-9953C002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Examples </a:t>
            </a:r>
            <a:r>
              <a:rPr lang="en-US" dirty="0"/>
              <a:t>of </a:t>
            </a:r>
            <a:r>
              <a:rPr lang="en-US" spc="-5" dirty="0"/>
              <a:t>Indicator</a:t>
            </a:r>
            <a:r>
              <a:rPr lang="en-US" spc="-30" dirty="0"/>
              <a:t> </a:t>
            </a:r>
            <a:r>
              <a:rPr lang="en-US" dirty="0"/>
              <a:t>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C292-788A-2548-A4B2-E2232E833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 the reasonable requirements for care (e.g. All suspected malaria cases presented at the facility must be tested with RDT)</a:t>
            </a:r>
          </a:p>
          <a:p>
            <a:r>
              <a:rPr lang="en-US" dirty="0"/>
              <a:t>Set the denominator</a:t>
            </a:r>
          </a:p>
          <a:p>
            <a:pPr lvl="1"/>
            <a:r>
              <a:rPr lang="en-US" dirty="0"/>
              <a:t>Specify which cases should be getting care</a:t>
            </a:r>
          </a:p>
          <a:p>
            <a:pPr lvl="2"/>
            <a:r>
              <a:rPr lang="en-US" dirty="0"/>
              <a:t>Suspected malaria cases presented at the facility</a:t>
            </a:r>
          </a:p>
          <a:p>
            <a:r>
              <a:rPr lang="en-US" dirty="0"/>
              <a:t>Set the numerator</a:t>
            </a:r>
          </a:p>
          <a:p>
            <a:pPr lvl="1"/>
            <a:r>
              <a:rPr lang="en-US" dirty="0"/>
              <a:t>Which suspected malaria cases got the care/ tested?</a:t>
            </a:r>
          </a:p>
          <a:p>
            <a:pPr lvl="2"/>
            <a:r>
              <a:rPr lang="en-US" dirty="0"/>
              <a:t>The number of suspected malaria cases tested with RDT</a:t>
            </a:r>
          </a:p>
        </p:txBody>
      </p:sp>
    </p:spTree>
    <p:extLst>
      <p:ext uri="{BB962C8B-B14F-4D97-AF65-F5344CB8AC3E}">
        <p14:creationId xmlns:p14="http://schemas.microsoft.com/office/powerpoint/2010/main" val="240813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AFE6-7C1B-2F48-82A8-7A62D917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Indicator Development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2E822D-3931-A647-962F-4C8F821AF524}"/>
              </a:ext>
            </a:extLst>
          </p:cNvPr>
          <p:cNvSpPr/>
          <p:nvPr/>
        </p:nvSpPr>
        <p:spPr>
          <a:xfrm>
            <a:off x="3527609" y="1582271"/>
            <a:ext cx="4970932" cy="4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C0C120-C58A-784E-B936-D2B82808A8F9}"/>
              </a:ext>
            </a:extLst>
          </p:cNvPr>
          <p:cNvSpPr/>
          <p:nvPr/>
        </p:nvSpPr>
        <p:spPr>
          <a:xfrm>
            <a:off x="4183170" y="2420471"/>
            <a:ext cx="3659811" cy="3644152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C35ECD-4880-AF47-BA8E-F682FEC4B508}"/>
              </a:ext>
            </a:extLst>
          </p:cNvPr>
          <p:cNvSpPr/>
          <p:nvPr/>
        </p:nvSpPr>
        <p:spPr>
          <a:xfrm>
            <a:off x="4703675" y="3452796"/>
            <a:ext cx="2618799" cy="2611827"/>
          </a:xfrm>
          <a:prstGeom prst="ellipse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Numerator: Suspected malaria cases tested with RDT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125C88-5108-844C-AEBD-D992CFE97336}"/>
              </a:ext>
            </a:extLst>
          </p:cNvPr>
          <p:cNvSpPr txBox="1"/>
          <p:nvPr/>
        </p:nvSpPr>
        <p:spPr>
          <a:xfrm>
            <a:off x="5006218" y="2567379"/>
            <a:ext cx="201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Denominator: Suspected malaria cases</a:t>
            </a:r>
          </a:p>
        </p:txBody>
      </p:sp>
    </p:spTree>
    <p:extLst>
      <p:ext uri="{BB962C8B-B14F-4D97-AF65-F5344CB8AC3E}">
        <p14:creationId xmlns:p14="http://schemas.microsoft.com/office/powerpoint/2010/main" val="363893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en-US" sz="4000" dirty="0"/>
              <a:t>Performance Measurement</a:t>
            </a:r>
          </a:p>
        </p:txBody>
      </p:sp>
    </p:spTree>
    <p:extLst>
      <p:ext uri="{BB962C8B-B14F-4D97-AF65-F5344CB8AC3E}">
        <p14:creationId xmlns:p14="http://schemas.microsoft.com/office/powerpoint/2010/main" val="24886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0318-BD2F-BC46-85E0-9953C002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spc="-5" dirty="0"/>
              <a:t>Indicators </a:t>
            </a:r>
            <a:r>
              <a:rPr lang="en-US" dirty="0"/>
              <a:t>Can Be</a:t>
            </a:r>
            <a:r>
              <a:rPr lang="en-US" spc="-60" dirty="0"/>
              <a:t> </a:t>
            </a:r>
            <a:r>
              <a:rPr lang="en-US" dirty="0"/>
              <a:t>Displayed</a:t>
            </a:r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548D2520-E39F-5245-AC82-0136BF7D3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011" y="1695000"/>
            <a:ext cx="9086496" cy="4352544"/>
          </a:xfrm>
        </p:spPr>
      </p:pic>
    </p:spTree>
    <p:extLst>
      <p:ext uri="{BB962C8B-B14F-4D97-AF65-F5344CB8AC3E}">
        <p14:creationId xmlns:p14="http://schemas.microsoft.com/office/powerpoint/2010/main" val="2467428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0DCD-834F-4E40-AC65-D8825EF8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Key</a:t>
            </a:r>
            <a:r>
              <a:rPr lang="en-US" spc="-80" dirty="0"/>
              <a:t> </a:t>
            </a:r>
            <a:r>
              <a:rPr lang="en-US" spc="-5" dirty="0"/>
              <a:t>Points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92DEA-3C18-5B41-AEAC-676E9C120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measurement is important in order to improve quality of healthcare services</a:t>
            </a:r>
          </a:p>
          <a:p>
            <a:r>
              <a:rPr lang="en-US" dirty="0"/>
              <a:t>There are two types of data: qualitative and quantitative</a:t>
            </a:r>
          </a:p>
          <a:p>
            <a:r>
              <a:rPr lang="en-US" dirty="0"/>
              <a:t>Indicators measure the true state or level of something</a:t>
            </a:r>
          </a:p>
          <a:p>
            <a:r>
              <a:rPr lang="en-US" dirty="0"/>
              <a:t>Quality indicators measure specific aspects of healthcare</a:t>
            </a:r>
          </a:p>
        </p:txBody>
      </p:sp>
    </p:spTree>
    <p:extLst>
      <p:ext uri="{BB962C8B-B14F-4D97-AF65-F5344CB8AC3E}">
        <p14:creationId xmlns:p14="http://schemas.microsoft.com/office/powerpoint/2010/main" val="12513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en-US" sz="4000" dirty="0"/>
              <a:t>Model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35735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0DCD-834F-4E40-AC65-D8825EF8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Model for Improvement</a:t>
            </a:r>
            <a:endParaRPr lang="en-US" dirty="0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64F32B03-7827-8C49-BC55-440F4255F2A8}"/>
              </a:ext>
            </a:extLst>
          </p:cNvPr>
          <p:cNvSpPr/>
          <p:nvPr/>
        </p:nvSpPr>
        <p:spPr>
          <a:xfrm>
            <a:off x="1595717" y="1566564"/>
            <a:ext cx="7100047" cy="239013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8DDD81-000C-A643-943F-C0317053C209}"/>
              </a:ext>
            </a:extLst>
          </p:cNvPr>
          <p:cNvSpPr/>
          <p:nvPr/>
        </p:nvSpPr>
        <p:spPr>
          <a:xfrm>
            <a:off x="3970739" y="4129389"/>
            <a:ext cx="3127037" cy="2390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bject 27">
            <a:extLst>
              <a:ext uri="{FF2B5EF4-FFF2-40B4-BE49-F238E27FC236}">
                <a16:creationId xmlns:a16="http://schemas.microsoft.com/office/drawing/2014/main" id="{FD2BD88E-6F0A-1241-856C-E28F9A43F2C5}"/>
              </a:ext>
            </a:extLst>
          </p:cNvPr>
          <p:cNvSpPr/>
          <p:nvPr/>
        </p:nvSpPr>
        <p:spPr>
          <a:xfrm>
            <a:off x="8508133" y="1673207"/>
            <a:ext cx="1065530" cy="4846320"/>
          </a:xfrm>
          <a:custGeom>
            <a:avLst/>
            <a:gdLst/>
            <a:ahLst/>
            <a:cxnLst/>
            <a:rect l="l" t="t" r="r" b="b"/>
            <a:pathLst>
              <a:path w="1065529" h="4846320">
                <a:moveTo>
                  <a:pt x="0" y="0"/>
                </a:moveTo>
                <a:lnTo>
                  <a:pt x="43679" y="2148"/>
                </a:lnTo>
                <a:lnTo>
                  <a:pt x="86387" y="8483"/>
                </a:lnTo>
                <a:lnTo>
                  <a:pt x="127987" y="18837"/>
                </a:lnTo>
                <a:lnTo>
                  <a:pt x="168341" y="33043"/>
                </a:lnTo>
                <a:lnTo>
                  <a:pt x="207311" y="50934"/>
                </a:lnTo>
                <a:lnTo>
                  <a:pt x="244762" y="72345"/>
                </a:lnTo>
                <a:lnTo>
                  <a:pt x="280555" y="97106"/>
                </a:lnTo>
                <a:lnTo>
                  <a:pt x="314553" y="125053"/>
                </a:lnTo>
                <a:lnTo>
                  <a:pt x="346620" y="156017"/>
                </a:lnTo>
                <a:lnTo>
                  <a:pt x="376618" y="189833"/>
                </a:lnTo>
                <a:lnTo>
                  <a:pt x="404410" y="226332"/>
                </a:lnTo>
                <a:lnTo>
                  <a:pt x="429859" y="265349"/>
                </a:lnTo>
                <a:lnTo>
                  <a:pt x="452828" y="306717"/>
                </a:lnTo>
                <a:lnTo>
                  <a:pt x="473179" y="350267"/>
                </a:lnTo>
                <a:lnTo>
                  <a:pt x="490775" y="395835"/>
                </a:lnTo>
                <a:lnTo>
                  <a:pt x="505480" y="443252"/>
                </a:lnTo>
                <a:lnTo>
                  <a:pt x="517156" y="492352"/>
                </a:lnTo>
                <a:lnTo>
                  <a:pt x="525665" y="542968"/>
                </a:lnTo>
                <a:lnTo>
                  <a:pt x="530872" y="594933"/>
                </a:lnTo>
                <a:lnTo>
                  <a:pt x="532638" y="648081"/>
                </a:lnTo>
                <a:lnTo>
                  <a:pt x="532638" y="1761236"/>
                </a:lnTo>
                <a:lnTo>
                  <a:pt x="534403" y="1814382"/>
                </a:lnTo>
                <a:lnTo>
                  <a:pt x="539610" y="1866345"/>
                </a:lnTo>
                <a:lnTo>
                  <a:pt x="548119" y="1916956"/>
                </a:lnTo>
                <a:lnTo>
                  <a:pt x="559795" y="1966051"/>
                </a:lnTo>
                <a:lnTo>
                  <a:pt x="574500" y="2013461"/>
                </a:lnTo>
                <a:lnTo>
                  <a:pt x="592096" y="2059021"/>
                </a:lnTo>
                <a:lnTo>
                  <a:pt x="612447" y="2102564"/>
                </a:lnTo>
                <a:lnTo>
                  <a:pt x="635416" y="2143922"/>
                </a:lnTo>
                <a:lnTo>
                  <a:pt x="660865" y="2182930"/>
                </a:lnTo>
                <a:lnTo>
                  <a:pt x="688657" y="2219420"/>
                </a:lnTo>
                <a:lnTo>
                  <a:pt x="718655" y="2253226"/>
                </a:lnTo>
                <a:lnTo>
                  <a:pt x="750722" y="2284181"/>
                </a:lnTo>
                <a:lnTo>
                  <a:pt x="784720" y="2312118"/>
                </a:lnTo>
                <a:lnTo>
                  <a:pt x="820513" y="2336872"/>
                </a:lnTo>
                <a:lnTo>
                  <a:pt x="857964" y="2358274"/>
                </a:lnTo>
                <a:lnTo>
                  <a:pt x="896934" y="2376159"/>
                </a:lnTo>
                <a:lnTo>
                  <a:pt x="937288" y="2390360"/>
                </a:lnTo>
                <a:lnTo>
                  <a:pt x="978888" y="2400710"/>
                </a:lnTo>
                <a:lnTo>
                  <a:pt x="1021596" y="2407042"/>
                </a:lnTo>
                <a:lnTo>
                  <a:pt x="1065276" y="2409190"/>
                </a:lnTo>
                <a:lnTo>
                  <a:pt x="1021596" y="2411338"/>
                </a:lnTo>
                <a:lnTo>
                  <a:pt x="978888" y="2417673"/>
                </a:lnTo>
                <a:lnTo>
                  <a:pt x="937288" y="2428027"/>
                </a:lnTo>
                <a:lnTo>
                  <a:pt x="896934" y="2442233"/>
                </a:lnTo>
                <a:lnTo>
                  <a:pt x="857964" y="2460124"/>
                </a:lnTo>
                <a:lnTo>
                  <a:pt x="820513" y="2481535"/>
                </a:lnTo>
                <a:lnTo>
                  <a:pt x="784720" y="2506296"/>
                </a:lnTo>
                <a:lnTo>
                  <a:pt x="750722" y="2534243"/>
                </a:lnTo>
                <a:lnTo>
                  <a:pt x="718655" y="2565207"/>
                </a:lnTo>
                <a:lnTo>
                  <a:pt x="688657" y="2599023"/>
                </a:lnTo>
                <a:lnTo>
                  <a:pt x="660865" y="2635522"/>
                </a:lnTo>
                <a:lnTo>
                  <a:pt x="635416" y="2674539"/>
                </a:lnTo>
                <a:lnTo>
                  <a:pt x="612447" y="2715907"/>
                </a:lnTo>
                <a:lnTo>
                  <a:pt x="592096" y="2759457"/>
                </a:lnTo>
                <a:lnTo>
                  <a:pt x="574500" y="2805025"/>
                </a:lnTo>
                <a:lnTo>
                  <a:pt x="559795" y="2852442"/>
                </a:lnTo>
                <a:lnTo>
                  <a:pt x="548119" y="2901542"/>
                </a:lnTo>
                <a:lnTo>
                  <a:pt x="539610" y="2952158"/>
                </a:lnTo>
                <a:lnTo>
                  <a:pt x="534403" y="3004123"/>
                </a:lnTo>
                <a:lnTo>
                  <a:pt x="532638" y="3057271"/>
                </a:lnTo>
                <a:lnTo>
                  <a:pt x="532638" y="4198289"/>
                </a:lnTo>
                <a:lnTo>
                  <a:pt x="530872" y="4251438"/>
                </a:lnTo>
                <a:lnTo>
                  <a:pt x="525665" y="4303404"/>
                </a:lnTo>
                <a:lnTo>
                  <a:pt x="517156" y="4354019"/>
                </a:lnTo>
                <a:lnTo>
                  <a:pt x="505480" y="4403118"/>
                </a:lnTo>
                <a:lnTo>
                  <a:pt x="490775" y="4450533"/>
                </a:lnTo>
                <a:lnTo>
                  <a:pt x="473179" y="4496097"/>
                </a:lnTo>
                <a:lnTo>
                  <a:pt x="452828" y="4539645"/>
                </a:lnTo>
                <a:lnTo>
                  <a:pt x="429859" y="4581008"/>
                </a:lnTo>
                <a:lnTo>
                  <a:pt x="404410" y="4620021"/>
                </a:lnTo>
                <a:lnTo>
                  <a:pt x="376618" y="4656516"/>
                </a:lnTo>
                <a:lnTo>
                  <a:pt x="346620" y="4690328"/>
                </a:lnTo>
                <a:lnTo>
                  <a:pt x="314553" y="4721288"/>
                </a:lnTo>
                <a:lnTo>
                  <a:pt x="280555" y="4749230"/>
                </a:lnTo>
                <a:lnTo>
                  <a:pt x="244762" y="4773988"/>
                </a:lnTo>
                <a:lnTo>
                  <a:pt x="207311" y="4795394"/>
                </a:lnTo>
                <a:lnTo>
                  <a:pt x="168341" y="4813283"/>
                </a:lnTo>
                <a:lnTo>
                  <a:pt x="127987" y="4827486"/>
                </a:lnTo>
                <a:lnTo>
                  <a:pt x="86387" y="4837838"/>
                </a:lnTo>
                <a:lnTo>
                  <a:pt x="43679" y="4844171"/>
                </a:lnTo>
                <a:lnTo>
                  <a:pt x="0" y="4846320"/>
                </a:lnTo>
              </a:path>
            </a:pathLst>
          </a:custGeom>
          <a:ln w="57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8">
            <a:extLst>
              <a:ext uri="{FF2B5EF4-FFF2-40B4-BE49-F238E27FC236}">
                <a16:creationId xmlns:a16="http://schemas.microsoft.com/office/drawing/2014/main" id="{9C580350-35D0-A948-A172-FAECC67B8492}"/>
              </a:ext>
            </a:extLst>
          </p:cNvPr>
          <p:cNvSpPr txBox="1"/>
          <p:nvPr/>
        </p:nvSpPr>
        <p:spPr>
          <a:xfrm>
            <a:off x="9435887" y="3782499"/>
            <a:ext cx="23207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4510" marR="516255" algn="ctr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sz="20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 </a:t>
            </a:r>
            <a:r>
              <a:rPr sz="20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sz="20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b="1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</a:t>
            </a:r>
            <a:r>
              <a:rPr sz="2000" b="1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D84D1B-3B15-DD4C-B5CB-DF36A9A7810F}"/>
              </a:ext>
            </a:extLst>
          </p:cNvPr>
          <p:cNvCxnSpPr>
            <a:cxnSpLocks/>
          </p:cNvCxnSpPr>
          <p:nvPr/>
        </p:nvCxnSpPr>
        <p:spPr>
          <a:xfrm>
            <a:off x="2008094" y="2312894"/>
            <a:ext cx="62752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E578D8-4EE2-504C-916A-8117FDA4779A}"/>
              </a:ext>
            </a:extLst>
          </p:cNvPr>
          <p:cNvCxnSpPr>
            <a:cxnSpLocks/>
          </p:cNvCxnSpPr>
          <p:nvPr/>
        </p:nvCxnSpPr>
        <p:spPr>
          <a:xfrm>
            <a:off x="1801905" y="3128682"/>
            <a:ext cx="67062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E1F5D9-2043-0449-B1BB-CAEF14F40448}"/>
              </a:ext>
            </a:extLst>
          </p:cNvPr>
          <p:cNvCxnSpPr>
            <a:cxnSpLocks/>
            <a:stCxn id="24" idx="0"/>
          </p:cNvCxnSpPr>
          <p:nvPr/>
        </p:nvCxnSpPr>
        <p:spPr>
          <a:xfrm>
            <a:off x="5534258" y="4129389"/>
            <a:ext cx="11998" cy="2420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019EBA-65EC-0F44-9395-CE1316CED9EB}"/>
              </a:ext>
            </a:extLst>
          </p:cNvPr>
          <p:cNvCxnSpPr>
            <a:cxnSpLocks/>
            <a:stCxn id="24" idx="2"/>
            <a:endCxn id="24" idx="6"/>
          </p:cNvCxnSpPr>
          <p:nvPr/>
        </p:nvCxnSpPr>
        <p:spPr>
          <a:xfrm>
            <a:off x="3970739" y="5324458"/>
            <a:ext cx="31270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00ECC3C-5BE7-6147-BD20-C23AD043D10F}"/>
              </a:ext>
            </a:extLst>
          </p:cNvPr>
          <p:cNvSpPr txBox="1"/>
          <p:nvPr/>
        </p:nvSpPr>
        <p:spPr>
          <a:xfrm>
            <a:off x="2241176" y="1652071"/>
            <a:ext cx="5862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we trying to accomplish?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we know that a change is an improvement?</a:t>
            </a: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change can we make that will result in improvement?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1C4D7F-16E6-6E47-9709-47FA7E0E38C0}"/>
              </a:ext>
            </a:extLst>
          </p:cNvPr>
          <p:cNvSpPr txBox="1"/>
          <p:nvPr/>
        </p:nvSpPr>
        <p:spPr>
          <a:xfrm>
            <a:off x="4546658" y="4587822"/>
            <a:ext cx="2099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             Plan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          Do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56E7B243-04CA-114D-B6CE-CA3BF11381DB}"/>
              </a:ext>
            </a:extLst>
          </p:cNvPr>
          <p:cNvSpPr/>
          <p:nvPr/>
        </p:nvSpPr>
        <p:spPr>
          <a:xfrm>
            <a:off x="5286352" y="4016693"/>
            <a:ext cx="519808" cy="307059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E0DC74BB-B488-664F-BC87-CE63BF92EB30}"/>
              </a:ext>
            </a:extLst>
          </p:cNvPr>
          <p:cNvSpPr/>
          <p:nvPr/>
        </p:nvSpPr>
        <p:spPr>
          <a:xfrm rot="10800000">
            <a:off x="5274353" y="6355624"/>
            <a:ext cx="519808" cy="307059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769F1A4A-A709-7B4C-A1C5-43E85D7C423A}"/>
              </a:ext>
            </a:extLst>
          </p:cNvPr>
          <p:cNvSpPr/>
          <p:nvPr/>
        </p:nvSpPr>
        <p:spPr>
          <a:xfrm rot="5400000">
            <a:off x="6837871" y="5137907"/>
            <a:ext cx="519808" cy="307059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DBD0936C-C6E3-594C-B30E-78E6575468B4}"/>
              </a:ext>
            </a:extLst>
          </p:cNvPr>
          <p:cNvSpPr/>
          <p:nvPr/>
        </p:nvSpPr>
        <p:spPr>
          <a:xfrm rot="16200000">
            <a:off x="3722834" y="5186045"/>
            <a:ext cx="519808" cy="307059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B23274-A597-1049-B0D8-197719105388}"/>
              </a:ext>
            </a:extLst>
          </p:cNvPr>
          <p:cNvSpPr txBox="1"/>
          <p:nvPr/>
        </p:nvSpPr>
        <p:spPr>
          <a:xfrm>
            <a:off x="455201" y="6517433"/>
            <a:ext cx="3232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Associates in Process Improvement</a:t>
            </a:r>
          </a:p>
        </p:txBody>
      </p:sp>
    </p:spTree>
    <p:extLst>
      <p:ext uri="{BB962C8B-B14F-4D97-AF65-F5344CB8AC3E}">
        <p14:creationId xmlns:p14="http://schemas.microsoft.com/office/powerpoint/2010/main" val="3229618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0DCD-834F-4E40-AC65-D8825EF8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The Plan-Do-Study-Act (PDSA) Cycle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8DDD81-000C-A643-943F-C0317053C209}"/>
              </a:ext>
            </a:extLst>
          </p:cNvPr>
          <p:cNvSpPr/>
          <p:nvPr/>
        </p:nvSpPr>
        <p:spPr>
          <a:xfrm>
            <a:off x="2115671" y="1479419"/>
            <a:ext cx="8157881" cy="4455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E1F5D9-2043-0449-B1BB-CAEF14F40448}"/>
              </a:ext>
            </a:extLst>
          </p:cNvPr>
          <p:cNvCxnSpPr>
            <a:cxnSpLocks/>
            <a:endCxn id="24" idx="4"/>
          </p:cNvCxnSpPr>
          <p:nvPr/>
        </p:nvCxnSpPr>
        <p:spPr>
          <a:xfrm>
            <a:off x="6145406" y="1618993"/>
            <a:ext cx="49206" cy="43156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019EBA-65EC-0F44-9395-CE1316CED9EB}"/>
              </a:ext>
            </a:extLst>
          </p:cNvPr>
          <p:cNvCxnSpPr>
            <a:cxnSpLocks/>
            <a:stCxn id="24" idx="2"/>
            <a:endCxn id="24" idx="6"/>
          </p:cNvCxnSpPr>
          <p:nvPr/>
        </p:nvCxnSpPr>
        <p:spPr>
          <a:xfrm>
            <a:off x="2115671" y="3707027"/>
            <a:ext cx="81578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B1C4D7F-16E6-6E47-9709-47FA7E0E38C0}"/>
              </a:ext>
            </a:extLst>
          </p:cNvPr>
          <p:cNvSpPr txBox="1"/>
          <p:nvPr/>
        </p:nvSpPr>
        <p:spPr>
          <a:xfrm>
            <a:off x="3019244" y="1905494"/>
            <a:ext cx="3353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Adopt?, Adapt?, Abandon?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scale?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under different conditions?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cycle?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E0DC74BB-B488-664F-BC87-CE63BF92EB30}"/>
              </a:ext>
            </a:extLst>
          </p:cNvPr>
          <p:cNvSpPr/>
          <p:nvPr/>
        </p:nvSpPr>
        <p:spPr>
          <a:xfrm rot="10800000">
            <a:off x="5709980" y="5617227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B23274-A597-1049-B0D8-197719105388}"/>
              </a:ext>
            </a:extLst>
          </p:cNvPr>
          <p:cNvSpPr txBox="1"/>
          <p:nvPr/>
        </p:nvSpPr>
        <p:spPr>
          <a:xfrm>
            <a:off x="479521" y="6537699"/>
            <a:ext cx="3232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Associates in Process Improvement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9263C3F-9055-5747-A4E7-2FC82AA5932E}"/>
              </a:ext>
            </a:extLst>
          </p:cNvPr>
          <p:cNvSpPr/>
          <p:nvPr/>
        </p:nvSpPr>
        <p:spPr>
          <a:xfrm rot="5400000">
            <a:off x="9864890" y="3393491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D6692DC3-7784-4A45-8F46-C1EB39C56292}"/>
              </a:ext>
            </a:extLst>
          </p:cNvPr>
          <p:cNvSpPr/>
          <p:nvPr/>
        </p:nvSpPr>
        <p:spPr>
          <a:xfrm rot="16200000">
            <a:off x="1631040" y="3318182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5635B6BE-69DD-2842-8F1E-1FF22458A6B6}"/>
              </a:ext>
            </a:extLst>
          </p:cNvPr>
          <p:cNvSpPr/>
          <p:nvPr/>
        </p:nvSpPr>
        <p:spPr>
          <a:xfrm>
            <a:off x="5709980" y="1278421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54103C-AE9C-7E48-A593-872676AE6BD5}"/>
              </a:ext>
            </a:extLst>
          </p:cNvPr>
          <p:cNvSpPr txBox="1"/>
          <p:nvPr/>
        </p:nvSpPr>
        <p:spPr>
          <a:xfrm>
            <a:off x="6319378" y="1884863"/>
            <a:ext cx="3353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the test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What, Who, How, Where, When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plan data collection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52CD28-E289-FF40-9072-104AEC2AF366}"/>
              </a:ext>
            </a:extLst>
          </p:cNvPr>
          <p:cNvSpPr txBox="1"/>
          <p:nvPr/>
        </p:nvSpPr>
        <p:spPr>
          <a:xfrm>
            <a:off x="2878091" y="3801219"/>
            <a:ext cx="3353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happened? What’s the data telling us?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 what was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06A52B-C23D-C849-B6EB-14CB9199ED85}"/>
              </a:ext>
            </a:extLst>
          </p:cNvPr>
          <p:cNvSpPr txBox="1"/>
          <p:nvPr/>
        </p:nvSpPr>
        <p:spPr>
          <a:xfrm>
            <a:off x="6376757" y="3761361"/>
            <a:ext cx="3353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out the plan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what happened and any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 observations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81869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0DCD-834F-4E40-AC65-D8825EF8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Example of a PDSA Cycle 1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8DDD81-000C-A643-943F-C0317053C209}"/>
              </a:ext>
            </a:extLst>
          </p:cNvPr>
          <p:cNvSpPr/>
          <p:nvPr/>
        </p:nvSpPr>
        <p:spPr>
          <a:xfrm>
            <a:off x="2973118" y="2169459"/>
            <a:ext cx="6245763" cy="3765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E1F5D9-2043-0449-B1BB-CAEF14F40448}"/>
              </a:ext>
            </a:extLst>
          </p:cNvPr>
          <p:cNvCxnSpPr>
            <a:cxnSpLocks/>
          </p:cNvCxnSpPr>
          <p:nvPr/>
        </p:nvCxnSpPr>
        <p:spPr>
          <a:xfrm>
            <a:off x="6181106" y="2076207"/>
            <a:ext cx="26197" cy="3854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019EBA-65EC-0F44-9395-CE1316CED9EB}"/>
              </a:ext>
            </a:extLst>
          </p:cNvPr>
          <p:cNvCxnSpPr>
            <a:cxnSpLocks/>
            <a:stCxn id="24" idx="2"/>
            <a:endCxn id="24" idx="6"/>
          </p:cNvCxnSpPr>
          <p:nvPr/>
        </p:nvCxnSpPr>
        <p:spPr>
          <a:xfrm>
            <a:off x="2973118" y="4052047"/>
            <a:ext cx="6245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B1C4D7F-16E6-6E47-9709-47FA7E0E38C0}"/>
              </a:ext>
            </a:extLst>
          </p:cNvPr>
          <p:cNvSpPr txBox="1"/>
          <p:nvPr/>
        </p:nvSpPr>
        <p:spPr>
          <a:xfrm>
            <a:off x="3312282" y="2906037"/>
            <a:ext cx="33534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E0DC74BB-B488-664F-BC87-CE63BF92EB30}"/>
              </a:ext>
            </a:extLst>
          </p:cNvPr>
          <p:cNvSpPr/>
          <p:nvPr/>
        </p:nvSpPr>
        <p:spPr>
          <a:xfrm rot="10800000">
            <a:off x="5709980" y="5617227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9263C3F-9055-5747-A4E7-2FC82AA5932E}"/>
              </a:ext>
            </a:extLst>
          </p:cNvPr>
          <p:cNvSpPr/>
          <p:nvPr/>
        </p:nvSpPr>
        <p:spPr>
          <a:xfrm rot="5400000">
            <a:off x="8705909" y="3746128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D6692DC3-7784-4A45-8F46-C1EB39C56292}"/>
              </a:ext>
            </a:extLst>
          </p:cNvPr>
          <p:cNvSpPr/>
          <p:nvPr/>
        </p:nvSpPr>
        <p:spPr>
          <a:xfrm rot="16200000">
            <a:off x="2516828" y="3600095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5635B6BE-69DD-2842-8F1E-1FF22458A6B6}"/>
              </a:ext>
            </a:extLst>
          </p:cNvPr>
          <p:cNvSpPr/>
          <p:nvPr/>
        </p:nvSpPr>
        <p:spPr>
          <a:xfrm>
            <a:off x="5660777" y="1762671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345F2-D85A-1949-AF6A-3138CFDEB7D7}"/>
              </a:ext>
            </a:extLst>
          </p:cNvPr>
          <p:cNvSpPr txBox="1"/>
          <p:nvPr/>
        </p:nvSpPr>
        <p:spPr>
          <a:xfrm>
            <a:off x="5865425" y="4419849"/>
            <a:ext cx="33534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B6886-45EB-FB49-875B-0DBD6BB5E4D9}"/>
              </a:ext>
            </a:extLst>
          </p:cNvPr>
          <p:cNvSpPr txBox="1"/>
          <p:nvPr/>
        </p:nvSpPr>
        <p:spPr>
          <a:xfrm>
            <a:off x="5865426" y="2919946"/>
            <a:ext cx="33534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73DFC-B286-8447-9F97-7CB46A8CC316}"/>
              </a:ext>
            </a:extLst>
          </p:cNvPr>
          <p:cNvSpPr txBox="1"/>
          <p:nvPr/>
        </p:nvSpPr>
        <p:spPr>
          <a:xfrm>
            <a:off x="3149472" y="4457561"/>
            <a:ext cx="33534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B245C1-D223-4E4E-8578-89EC1C818630}"/>
              </a:ext>
            </a:extLst>
          </p:cNvPr>
          <p:cNvSpPr txBox="1"/>
          <p:nvPr/>
        </p:nvSpPr>
        <p:spPr>
          <a:xfrm>
            <a:off x="507893" y="1406262"/>
            <a:ext cx="10160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en-US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</a:t>
            </a:r>
            <a:r>
              <a:rPr lang="en-US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en-U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 </a:t>
            </a:r>
            <a:r>
              <a:rPr lang="en-U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en-US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 </a:t>
            </a:r>
            <a:r>
              <a:rPr lang="en-U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anti-malaria </a:t>
            </a:r>
            <a:r>
              <a:rPr lang="en-U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according </a:t>
            </a:r>
            <a:r>
              <a:rPr lang="en-US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D20D5506-575C-6341-8761-37B6143B6855}"/>
              </a:ext>
            </a:extLst>
          </p:cNvPr>
          <p:cNvSpPr txBox="1"/>
          <p:nvPr/>
        </p:nvSpPr>
        <p:spPr>
          <a:xfrm>
            <a:off x="347354" y="2384205"/>
            <a:ext cx="295211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333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idea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sz="1600" spc="-9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adopted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refresher</a:t>
            </a:r>
            <a:r>
              <a:rPr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>
              <a:lnSpc>
                <a:spcPct val="100000"/>
              </a:lnSpc>
            </a:pPr>
            <a:r>
              <a:rPr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</a:p>
          <a:p>
            <a:pPr marL="299085" marR="75882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600"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DB61FFDB-1F49-EB4B-B355-D2D93DFAA2AE}"/>
              </a:ext>
            </a:extLst>
          </p:cNvPr>
          <p:cNvSpPr txBox="1"/>
          <p:nvPr/>
        </p:nvSpPr>
        <p:spPr>
          <a:xfrm>
            <a:off x="357817" y="4154798"/>
            <a:ext cx="2925918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4861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malaria cases </a:t>
            </a:r>
            <a:r>
              <a:rPr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 treated</a:t>
            </a:r>
            <a:r>
              <a:rPr sz="1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correctly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577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 correctly </a:t>
            </a:r>
            <a:r>
              <a:rPr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</a:t>
            </a:r>
            <a:r>
              <a:rPr sz="16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clinicians 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conversant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r>
              <a:rPr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F7932970-6B58-2F42-9D69-1C452A872DB8}"/>
              </a:ext>
            </a:extLst>
          </p:cNvPr>
          <p:cNvSpPr txBox="1"/>
          <p:nvPr/>
        </p:nvSpPr>
        <p:spPr>
          <a:xfrm>
            <a:off x="9176538" y="1788252"/>
            <a:ext cx="2766677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to provide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in-service 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to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16/20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untrained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  </a:t>
            </a:r>
            <a:r>
              <a:rPr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(Drs,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Nurses)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case  management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Mondays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Wednesdays</a:t>
            </a:r>
            <a:endParaRPr lang="en-US" sz="1600" spc="-1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Week: TBD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ECF5534F-5276-514E-96A8-7986581E3A52}"/>
              </a:ext>
            </a:extLst>
          </p:cNvPr>
          <p:cNvSpPr txBox="1"/>
          <p:nvPr/>
        </p:nvSpPr>
        <p:spPr>
          <a:xfrm>
            <a:off x="9168385" y="4739572"/>
            <a:ext cx="307022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8196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of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sz="1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pre-and</a:t>
            </a:r>
            <a:r>
              <a:rPr sz="1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33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0DCD-834F-4E40-AC65-D8825EF8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Example of a PDSA Cycle 2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8DDD81-000C-A643-943F-C0317053C209}"/>
              </a:ext>
            </a:extLst>
          </p:cNvPr>
          <p:cNvSpPr/>
          <p:nvPr/>
        </p:nvSpPr>
        <p:spPr>
          <a:xfrm>
            <a:off x="2973118" y="2169459"/>
            <a:ext cx="6245763" cy="3765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E1F5D9-2043-0449-B1BB-CAEF14F40448}"/>
              </a:ext>
            </a:extLst>
          </p:cNvPr>
          <p:cNvCxnSpPr>
            <a:cxnSpLocks/>
          </p:cNvCxnSpPr>
          <p:nvPr/>
        </p:nvCxnSpPr>
        <p:spPr>
          <a:xfrm>
            <a:off x="6181106" y="2076207"/>
            <a:ext cx="26197" cy="3854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019EBA-65EC-0F44-9395-CE1316CED9EB}"/>
              </a:ext>
            </a:extLst>
          </p:cNvPr>
          <p:cNvCxnSpPr>
            <a:cxnSpLocks/>
            <a:stCxn id="24" idx="2"/>
            <a:endCxn id="24" idx="6"/>
          </p:cNvCxnSpPr>
          <p:nvPr/>
        </p:nvCxnSpPr>
        <p:spPr>
          <a:xfrm>
            <a:off x="2973118" y="4052047"/>
            <a:ext cx="6245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B1C4D7F-16E6-6E47-9709-47FA7E0E38C0}"/>
              </a:ext>
            </a:extLst>
          </p:cNvPr>
          <p:cNvSpPr txBox="1"/>
          <p:nvPr/>
        </p:nvSpPr>
        <p:spPr>
          <a:xfrm>
            <a:off x="3312282" y="2906037"/>
            <a:ext cx="33534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E0DC74BB-B488-664F-BC87-CE63BF92EB30}"/>
              </a:ext>
            </a:extLst>
          </p:cNvPr>
          <p:cNvSpPr/>
          <p:nvPr/>
        </p:nvSpPr>
        <p:spPr>
          <a:xfrm rot="10800000">
            <a:off x="5709980" y="5617227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9263C3F-9055-5747-A4E7-2FC82AA5932E}"/>
              </a:ext>
            </a:extLst>
          </p:cNvPr>
          <p:cNvSpPr/>
          <p:nvPr/>
        </p:nvSpPr>
        <p:spPr>
          <a:xfrm rot="5400000">
            <a:off x="8705909" y="3746128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D6692DC3-7784-4A45-8F46-C1EB39C56292}"/>
              </a:ext>
            </a:extLst>
          </p:cNvPr>
          <p:cNvSpPr/>
          <p:nvPr/>
        </p:nvSpPr>
        <p:spPr>
          <a:xfrm rot="16200000">
            <a:off x="2516828" y="3600095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5635B6BE-69DD-2842-8F1E-1FF22458A6B6}"/>
              </a:ext>
            </a:extLst>
          </p:cNvPr>
          <p:cNvSpPr/>
          <p:nvPr/>
        </p:nvSpPr>
        <p:spPr>
          <a:xfrm>
            <a:off x="5660777" y="1762671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345F2-D85A-1949-AF6A-3138CFDEB7D7}"/>
              </a:ext>
            </a:extLst>
          </p:cNvPr>
          <p:cNvSpPr txBox="1"/>
          <p:nvPr/>
        </p:nvSpPr>
        <p:spPr>
          <a:xfrm>
            <a:off x="5865425" y="4419849"/>
            <a:ext cx="33534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B6886-45EB-FB49-875B-0DBD6BB5E4D9}"/>
              </a:ext>
            </a:extLst>
          </p:cNvPr>
          <p:cNvSpPr txBox="1"/>
          <p:nvPr/>
        </p:nvSpPr>
        <p:spPr>
          <a:xfrm>
            <a:off x="5865426" y="2919946"/>
            <a:ext cx="33534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73DFC-B286-8447-9F97-7CB46A8CC316}"/>
              </a:ext>
            </a:extLst>
          </p:cNvPr>
          <p:cNvSpPr txBox="1"/>
          <p:nvPr/>
        </p:nvSpPr>
        <p:spPr>
          <a:xfrm>
            <a:off x="3149472" y="4457561"/>
            <a:ext cx="33534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B245C1-D223-4E4E-8578-89EC1C818630}"/>
              </a:ext>
            </a:extLst>
          </p:cNvPr>
          <p:cNvSpPr txBox="1"/>
          <p:nvPr/>
        </p:nvSpPr>
        <p:spPr>
          <a:xfrm>
            <a:off x="507893" y="1406262"/>
            <a:ext cx="1073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020820" algn="l"/>
                <a:tab pos="8114030" algn="l"/>
              </a:tabLst>
            </a:pPr>
            <a:r>
              <a:rPr lang="en-US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oble</a:t>
            </a:r>
            <a:r>
              <a:rPr lang="en-US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</a:t>
            </a:r>
            <a:r>
              <a:rPr lang="en-US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</a:t>
            </a:r>
            <a:r>
              <a:rPr lang="en-US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U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r>
              <a:rPr lang="en-US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US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</a:t>
            </a:r>
            <a:r>
              <a:rPr lang="en-U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</a:t>
            </a:r>
            <a:r>
              <a:rPr lang="en-U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 </a:t>
            </a:r>
            <a:r>
              <a:rPr lang="en-US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 </a:t>
            </a:r>
            <a:r>
              <a:rPr lang="en-U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</a:t>
            </a:r>
            <a:r>
              <a:rPr lang="en-U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anti-malaria </a:t>
            </a:r>
            <a:r>
              <a:rPr lang="en-U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according </a:t>
            </a:r>
            <a:r>
              <a:rPr lang="en-US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D20D5506-575C-6341-8761-37B6143B6855}"/>
              </a:ext>
            </a:extLst>
          </p:cNvPr>
          <p:cNvSpPr txBox="1"/>
          <p:nvPr/>
        </p:nvSpPr>
        <p:spPr>
          <a:xfrm>
            <a:off x="347354" y="2384205"/>
            <a:ext cx="295211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the change idea</a:t>
            </a:r>
            <a:r>
              <a:rPr lang="en-US" sz="1600" spc="-114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</a:t>
            </a: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en-US" sz="16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DB61FFDB-1F49-EB4B-B355-D2D93DFAA2AE}"/>
              </a:ext>
            </a:extLst>
          </p:cNvPr>
          <p:cNvSpPr txBox="1"/>
          <p:nvPr/>
        </p:nvSpPr>
        <p:spPr>
          <a:xfrm>
            <a:off x="362883" y="4961359"/>
            <a:ext cx="292591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2542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 </a:t>
            </a: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malaria cases </a:t>
            </a:r>
            <a:r>
              <a:rPr lang="en-US"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 treated</a:t>
            </a:r>
            <a:r>
              <a:rPr lang="en-US" sz="1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correctly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 </a:t>
            </a:r>
            <a:r>
              <a:rPr lang="en-US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 </a:t>
            </a:r>
            <a:r>
              <a:rPr lang="en-US"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useful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appreciated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ECF5534F-5276-514E-96A8-7986581E3A52}"/>
              </a:ext>
            </a:extLst>
          </p:cNvPr>
          <p:cNvSpPr txBox="1"/>
          <p:nvPr/>
        </p:nvSpPr>
        <p:spPr>
          <a:xfrm>
            <a:off x="9099608" y="4862733"/>
            <a:ext cx="307022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Refresher training provided to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pre-and</a:t>
            </a:r>
            <a:r>
              <a:rPr lang="en-US" sz="1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>
              <a:lnSpc>
                <a:spcPct val="100000"/>
              </a:lnSpc>
            </a:pP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82E05362-41D2-7246-954A-1C799AD2D10D}"/>
              </a:ext>
            </a:extLst>
          </p:cNvPr>
          <p:cNvSpPr txBox="1"/>
          <p:nvPr/>
        </p:nvSpPr>
        <p:spPr>
          <a:xfrm>
            <a:off x="9028594" y="1872360"/>
            <a:ext cx="319627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to provide refresher  training to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4/20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(Drs, Nurses)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 case management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Week: </a:t>
            </a: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7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0DCD-834F-4E40-AC65-D8825EF8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Why Test?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92DEA-3C18-5B41-AEAC-676E9C120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marR="5080">
              <a:lnSpc>
                <a:spcPts val="389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/>
              <a:t>Increases our </a:t>
            </a:r>
            <a:r>
              <a:rPr lang="en-US" spc="-10" dirty="0"/>
              <a:t>confidence that </a:t>
            </a:r>
            <a:r>
              <a:rPr lang="en-US" dirty="0"/>
              <a:t>the idea is leading </a:t>
            </a:r>
            <a:r>
              <a:rPr lang="en-US" spc="-25" dirty="0"/>
              <a:t>to</a:t>
            </a:r>
            <a:r>
              <a:rPr lang="en-US" spc="-135" dirty="0"/>
              <a:t> </a:t>
            </a:r>
            <a:r>
              <a:rPr lang="en-US" dirty="0"/>
              <a:t>an  </a:t>
            </a:r>
            <a:r>
              <a:rPr lang="en-US" spc="-15" dirty="0"/>
              <a:t>improvement</a:t>
            </a:r>
            <a:endParaRPr lang="en-US" dirty="0"/>
          </a:p>
          <a:p>
            <a:pPr marL="241300" marR="1298575">
              <a:lnSpc>
                <a:spcPts val="38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/>
              <a:t>Enables us </a:t>
            </a:r>
            <a:r>
              <a:rPr lang="en-US" spc="-20" dirty="0"/>
              <a:t>to </a:t>
            </a:r>
            <a:r>
              <a:rPr lang="en-US" spc="-5" dirty="0"/>
              <a:t>observe </a:t>
            </a:r>
            <a:r>
              <a:rPr lang="en-US" dirty="0"/>
              <a:t>a </a:t>
            </a:r>
            <a:r>
              <a:rPr lang="en-US" spc="-5" dirty="0"/>
              <a:t>change </a:t>
            </a:r>
            <a:r>
              <a:rPr lang="en-US" dirty="0"/>
              <a:t>under</a:t>
            </a:r>
            <a:r>
              <a:rPr lang="en-US" spc="-125" dirty="0"/>
              <a:t> </a:t>
            </a:r>
            <a:r>
              <a:rPr lang="en-US" spc="-25" dirty="0"/>
              <a:t>different  </a:t>
            </a:r>
            <a:r>
              <a:rPr lang="en-US" spc="-5" dirty="0"/>
              <a:t>conditions</a:t>
            </a:r>
            <a:endParaRPr lang="en-US" dirty="0"/>
          </a:p>
          <a:p>
            <a:pPr marL="2413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10" dirty="0"/>
              <a:t>Allows </a:t>
            </a:r>
            <a:r>
              <a:rPr lang="en-US" spc="-5" dirty="0"/>
              <a:t>successful </a:t>
            </a:r>
            <a:r>
              <a:rPr lang="en-US" spc="-10" dirty="0"/>
              <a:t>adaptation </a:t>
            </a:r>
            <a:r>
              <a:rPr lang="en-US" spc="-5" dirty="0"/>
              <a:t>of </a:t>
            </a:r>
            <a:r>
              <a:rPr lang="en-US" spc="5" dirty="0"/>
              <a:t>an</a:t>
            </a:r>
            <a:r>
              <a:rPr lang="en-US" spc="-55" dirty="0"/>
              <a:t> </a:t>
            </a:r>
            <a:r>
              <a:rPr lang="en-US" dirty="0"/>
              <a:t>idea</a:t>
            </a:r>
          </a:p>
          <a:p>
            <a:pPr marL="2413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25" dirty="0"/>
              <a:t>Evaluates </a:t>
            </a:r>
            <a:r>
              <a:rPr lang="en-US" spc="-15" dirty="0"/>
              <a:t>costs </a:t>
            </a:r>
            <a:r>
              <a:rPr lang="en-US" dirty="0"/>
              <a:t>and </a:t>
            </a:r>
            <a:r>
              <a:rPr lang="en-US" spc="-15" dirty="0"/>
              <a:t>unexpected</a:t>
            </a:r>
            <a:r>
              <a:rPr lang="en-US" dirty="0"/>
              <a:t> </a:t>
            </a:r>
            <a:r>
              <a:rPr lang="en-US" spc="-5" dirty="0"/>
              <a:t>consequences</a:t>
            </a:r>
            <a:endParaRPr lang="en-US" dirty="0"/>
          </a:p>
          <a:p>
            <a:pPr marL="2413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10" dirty="0"/>
              <a:t>Minimizes </a:t>
            </a:r>
            <a:r>
              <a:rPr lang="en-US" spc="-15" dirty="0"/>
              <a:t>resistance </a:t>
            </a:r>
            <a:r>
              <a:rPr lang="en-US" spc="-30" dirty="0"/>
              <a:t>to</a:t>
            </a:r>
            <a:r>
              <a:rPr lang="en-US" spc="-10" dirty="0"/>
              <a:t>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363" y="1825625"/>
            <a:ext cx="8086621" cy="4351338"/>
          </a:xfrm>
        </p:spPr>
        <p:txBody>
          <a:bodyPr>
            <a:normAutofit/>
          </a:bodyPr>
          <a:lstStyle/>
          <a:p>
            <a:r>
              <a:rPr lang="en-US" dirty="0"/>
              <a:t>Understand the importance of performance measurement (PM)</a:t>
            </a:r>
          </a:p>
          <a:p>
            <a:r>
              <a:rPr lang="en-US" dirty="0"/>
              <a:t>Understand the types of data</a:t>
            </a:r>
          </a:p>
          <a:p>
            <a:r>
              <a:rPr lang="en-US" dirty="0"/>
              <a:t>Understand how to develop performance indicators</a:t>
            </a:r>
          </a:p>
        </p:txBody>
      </p:sp>
    </p:spTree>
    <p:extLst>
      <p:ext uri="{BB962C8B-B14F-4D97-AF65-F5344CB8AC3E}">
        <p14:creationId xmlns:p14="http://schemas.microsoft.com/office/powerpoint/2010/main" val="14780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performance measurement?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Collecting data, analyzing and reporting information regarding the performance of anything</a:t>
            </a:r>
          </a:p>
        </p:txBody>
      </p:sp>
    </p:spTree>
    <p:extLst>
      <p:ext uri="{BB962C8B-B14F-4D97-AF65-F5344CB8AC3E}">
        <p14:creationId xmlns:p14="http://schemas.microsoft.com/office/powerpoint/2010/main" val="42155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is it important to measure?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Separates what you think is happening from what is</a:t>
            </a:r>
          </a:p>
          <a:p>
            <a:r>
              <a:rPr lang="en-US" dirty="0"/>
              <a:t>Establishes a baseline and shows progress over time</a:t>
            </a:r>
          </a:p>
          <a:p>
            <a:endParaRPr lang="en-US" dirty="0"/>
          </a:p>
        </p:txBody>
      </p:sp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16B2AB83-7A67-D645-8481-D5590BC2D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806180"/>
            <a:ext cx="8839200" cy="32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</a:t>
            </a:r>
            <a:r>
              <a:rPr lang="en-US" spc="-75" dirty="0"/>
              <a:t> </a:t>
            </a:r>
            <a:r>
              <a:rPr lang="en-US" spc="-5" dirty="0"/>
              <a:t>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such as numbers, words or observations that represents activities done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Number of people who visited a clinic on Friday</a:t>
            </a:r>
          </a:p>
          <a:p>
            <a:pPr lvl="2"/>
            <a:r>
              <a:rPr lang="en-US" dirty="0"/>
              <a:t>Comments from the suggestion box</a:t>
            </a:r>
          </a:p>
          <a:p>
            <a:r>
              <a:rPr lang="en-US" dirty="0"/>
              <a:t>Data are the voice of the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5316-199D-1C4B-A973-7B1BF0DB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Quantitative </a:t>
            </a:r>
            <a:r>
              <a:rPr lang="en-US" spc="-5" dirty="0"/>
              <a:t>Data: </a:t>
            </a:r>
            <a:r>
              <a:rPr lang="en-US" dirty="0"/>
              <a:t>Counting</a:t>
            </a:r>
            <a:r>
              <a:rPr lang="en-US" spc="-10" dirty="0"/>
              <a:t> </a:t>
            </a:r>
            <a:r>
              <a:rPr lang="en-US" dirty="0"/>
              <a:t>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708E-666C-D744-8DD8-D33DA5C5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3953510" indent="0">
              <a:lnSpc>
                <a:spcPct val="120000"/>
              </a:lnSpc>
              <a:buNone/>
            </a:pPr>
            <a:r>
              <a:rPr lang="en-US" spc="-5" dirty="0">
                <a:latin typeface="Arial"/>
                <a:cs typeface="Arial"/>
              </a:rPr>
              <a:t>5 Jelly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Beans  or</a:t>
            </a: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</a:pPr>
            <a:r>
              <a:rPr lang="en-US" spc="-5" dirty="0">
                <a:latin typeface="Arial"/>
                <a:cs typeface="Arial"/>
              </a:rPr>
              <a:t>1 Red Jelly</a:t>
            </a:r>
            <a:r>
              <a:rPr lang="en-US" spc="2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Bean</a:t>
            </a:r>
            <a:endParaRPr lang="en-US" dirty="0">
              <a:latin typeface="Arial"/>
              <a:cs typeface="Arial"/>
            </a:endParaRPr>
          </a:p>
          <a:p>
            <a:pPr marL="0" marR="3004185" indent="0">
              <a:lnSpc>
                <a:spcPct val="120000"/>
              </a:lnSpc>
              <a:buNone/>
            </a:pPr>
            <a:r>
              <a:rPr lang="en-US" spc="-5" dirty="0">
                <a:latin typeface="Arial"/>
                <a:cs typeface="Arial"/>
              </a:rPr>
              <a:t>1 Green Jelly Bean  1 Orange Jelly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Bean</a:t>
            </a: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</a:pPr>
            <a:r>
              <a:rPr lang="en-US" spc="-5" dirty="0">
                <a:latin typeface="Arial"/>
                <a:cs typeface="Arial"/>
              </a:rPr>
              <a:t>1 Pink Jelly</a:t>
            </a:r>
            <a:r>
              <a:rPr lang="en-US" spc="3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Bean</a:t>
            </a: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575"/>
              </a:spcBef>
              <a:buNone/>
            </a:pPr>
            <a:r>
              <a:rPr lang="en-US" spc="-5" dirty="0">
                <a:latin typeface="Arial"/>
                <a:cs typeface="Arial"/>
              </a:rPr>
              <a:t>1 Purple Jelly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Bean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2425FDC-5EC4-724F-AD4C-1994BBA61C05}"/>
              </a:ext>
            </a:extLst>
          </p:cNvPr>
          <p:cNvSpPr/>
          <p:nvPr/>
        </p:nvSpPr>
        <p:spPr>
          <a:xfrm>
            <a:off x="7571663" y="1825625"/>
            <a:ext cx="2610082" cy="3329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75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5316-199D-1C4B-A973-7B1BF0DB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Quantitative </a:t>
            </a:r>
            <a:r>
              <a:rPr lang="en-US" spc="-5" dirty="0"/>
              <a:t>Data: </a:t>
            </a:r>
            <a:r>
              <a:rPr lang="en-US" dirty="0"/>
              <a:t>Describing</a:t>
            </a:r>
            <a:r>
              <a:rPr lang="en-US" spc="-10" dirty="0"/>
              <a:t> </a:t>
            </a:r>
            <a:r>
              <a:rPr lang="en-US" dirty="0"/>
              <a:t>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708E-666C-D744-8DD8-D33DA5C59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0324547" cy="4351338"/>
          </a:xfrm>
        </p:spPr>
        <p:txBody>
          <a:bodyPr/>
          <a:lstStyle/>
          <a:p>
            <a:pPr marR="3953510">
              <a:lnSpc>
                <a:spcPct val="120000"/>
              </a:lnSpc>
            </a:pPr>
            <a:r>
              <a:rPr lang="en-US" spc="-5" dirty="0">
                <a:latin typeface="Arial"/>
                <a:cs typeface="Arial"/>
              </a:rPr>
              <a:t>There are red, green, orange, pink and purple Jelly Beans</a:t>
            </a:r>
          </a:p>
          <a:p>
            <a:pPr marR="3953510">
              <a:lnSpc>
                <a:spcPct val="120000"/>
              </a:lnSpc>
            </a:pPr>
            <a:r>
              <a:rPr lang="en-US" spc="-5" dirty="0">
                <a:latin typeface="Arial"/>
                <a:cs typeface="Arial"/>
              </a:rPr>
              <a:t>Each of the Jelly Beans is oval shaped and about the same size</a:t>
            </a:r>
          </a:p>
          <a:p>
            <a:pPr marR="3953510">
              <a:lnSpc>
                <a:spcPct val="120000"/>
              </a:lnSpc>
            </a:pPr>
            <a:r>
              <a:rPr lang="en-US" spc="-5" dirty="0">
                <a:latin typeface="Arial"/>
                <a:cs typeface="Arial"/>
              </a:rPr>
              <a:t>They all taste delicious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2425FDC-5EC4-724F-AD4C-1994BBA61C05}"/>
              </a:ext>
            </a:extLst>
          </p:cNvPr>
          <p:cNvSpPr/>
          <p:nvPr/>
        </p:nvSpPr>
        <p:spPr>
          <a:xfrm>
            <a:off x="7571663" y="1825625"/>
            <a:ext cx="2610082" cy="3329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528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6545-E83A-7C4E-876B-53806A3E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Which </a:t>
            </a:r>
            <a:r>
              <a:rPr lang="en-US" dirty="0"/>
              <a:t>one is an example of quantitative</a:t>
            </a:r>
            <a:r>
              <a:rPr lang="en-US" spc="-100" dirty="0"/>
              <a:t> </a:t>
            </a:r>
            <a:r>
              <a:rPr lang="en-US" dirty="0"/>
              <a:t>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F2FB-E1AC-E647-85AD-12C1482D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people who visit the clinic on Friday</a:t>
            </a:r>
          </a:p>
          <a:p>
            <a:r>
              <a:rPr lang="en-US" dirty="0"/>
              <a:t>Comments from the suggestion box</a:t>
            </a:r>
          </a:p>
        </p:txBody>
      </p:sp>
    </p:spTree>
    <p:extLst>
      <p:ext uri="{BB962C8B-B14F-4D97-AF65-F5344CB8AC3E}">
        <p14:creationId xmlns:p14="http://schemas.microsoft.com/office/powerpoint/2010/main" val="361689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1B1B1B"/>
      </a:dk1>
      <a:lt1>
        <a:srgbClr val="FFFFFF"/>
      </a:lt1>
      <a:dk2>
        <a:srgbClr val="052049"/>
      </a:dk2>
      <a:lt2>
        <a:srgbClr val="E7E6E6"/>
      </a:lt2>
      <a:accent1>
        <a:srgbClr val="18A3AC"/>
      </a:accent1>
      <a:accent2>
        <a:srgbClr val="052049"/>
      </a:accent2>
      <a:accent3>
        <a:srgbClr val="F38024"/>
      </a:accent3>
      <a:accent4>
        <a:srgbClr val="FFDD00"/>
      </a:accent4>
      <a:accent5>
        <a:srgbClr val="90BD30"/>
      </a:accent5>
      <a:accent6>
        <a:srgbClr val="178CCB"/>
      </a:accent6>
      <a:hlink>
        <a:srgbClr val="16A3AB"/>
      </a:hlink>
      <a:folHlink>
        <a:srgbClr val="F27F25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1527</Words>
  <Application>Microsoft Office PowerPoint</Application>
  <PresentationFormat>Widescreen</PresentationFormat>
  <Paragraphs>230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Module 3: Solution Generation and Challenge Resolution</vt:lpstr>
      <vt:lpstr>Performance Measurement</vt:lpstr>
      <vt:lpstr>Learning Objectives</vt:lpstr>
      <vt:lpstr>What is performance measurement?</vt:lpstr>
      <vt:lpstr>So why is it important to measure?</vt:lpstr>
      <vt:lpstr>What is data?</vt:lpstr>
      <vt:lpstr>Quantitative Data: Counting Things</vt:lpstr>
      <vt:lpstr>Quantitative Data: Describing Things</vt:lpstr>
      <vt:lpstr>Which one is an example of quantitative data?</vt:lpstr>
      <vt:lpstr>Group Activity: Types of Data</vt:lpstr>
      <vt:lpstr>Performance Measurement and Quality Improvement</vt:lpstr>
      <vt:lpstr>Reasons to Measure in Health Care</vt:lpstr>
      <vt:lpstr>Performance Measurement vs. Standards of Care</vt:lpstr>
      <vt:lpstr>What is an indicator?</vt:lpstr>
      <vt:lpstr>What is a quality indicator?</vt:lpstr>
      <vt:lpstr>Characteristics of a Good Quality of Care Indicator</vt:lpstr>
      <vt:lpstr>Development of an Indicator</vt:lpstr>
      <vt:lpstr>Examples of Indicator Development</vt:lpstr>
      <vt:lpstr>Summary: Indicator Development</vt:lpstr>
      <vt:lpstr>How Indicators Can Be Displayed</vt:lpstr>
      <vt:lpstr>Key Points</vt:lpstr>
      <vt:lpstr>Model for Improvement</vt:lpstr>
      <vt:lpstr>Model for Improvement</vt:lpstr>
      <vt:lpstr>The Plan-Do-Study-Act (PDSA) Cycle</vt:lpstr>
      <vt:lpstr>Example of a PDSA Cycle 1</vt:lpstr>
      <vt:lpstr>Example of a PDSA Cycle 2</vt:lpstr>
      <vt:lpstr>Why Test?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Spencer</dc:creator>
  <cp:lastModifiedBy>Anderson, Ellie</cp:lastModifiedBy>
  <cp:revision>57</cp:revision>
  <dcterms:created xsi:type="dcterms:W3CDTF">2020-11-04T17:51:28Z</dcterms:created>
  <dcterms:modified xsi:type="dcterms:W3CDTF">2021-01-20T23:54:16Z</dcterms:modified>
</cp:coreProperties>
</file>